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audio4.wav" ContentType="audio/wav"/>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omments/comment1.xml" ContentType="application/vnd.openxmlformats-officedocument.presentationml.comments+xml"/>
  <Override PartName="/ppt/notesSlides/notesSlide94.xml" ContentType="application/vnd.openxmlformats-officedocument.presentationml.notesSlide+xml"/>
  <Override PartName="/ppt/comments/comment2.xml" ContentType="application/vnd.openxmlformats-officedocument.presentationml.comments+xml"/>
  <Override PartName="/ppt/notesSlides/notesSlide95.xml" ContentType="application/vnd.openxmlformats-officedocument.presentationml.notesSlide+xml"/>
  <Override PartName="/ppt/comments/comment3.xml" ContentType="application/vnd.openxmlformats-officedocument.presentationml.comment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omments/comment4.xml" ContentType="application/vnd.openxmlformats-officedocument.presentationml.comments+xml"/>
  <Override PartName="/ppt/notesSlides/notesSlide99.xml" ContentType="application/vnd.openxmlformats-officedocument.presentationml.notesSlide+xml"/>
  <Override PartName="/ppt/comments/comment5.xml" ContentType="application/vnd.openxmlformats-officedocument.presentationml.comment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57"/>
  </p:notesMasterIdLst>
  <p:handoutMasterIdLst>
    <p:handoutMasterId r:id="rId158"/>
  </p:handoutMasterIdLst>
  <p:sldIdLst>
    <p:sldId id="256" r:id="rId2"/>
    <p:sldId id="940" r:id="rId3"/>
    <p:sldId id="945" r:id="rId4"/>
    <p:sldId id="941" r:id="rId5"/>
    <p:sldId id="789" r:id="rId6"/>
    <p:sldId id="929" r:id="rId7"/>
    <p:sldId id="946" r:id="rId8"/>
    <p:sldId id="934" r:id="rId9"/>
    <p:sldId id="935" r:id="rId10"/>
    <p:sldId id="942" r:id="rId11"/>
    <p:sldId id="943" r:id="rId12"/>
    <p:sldId id="795" r:id="rId13"/>
    <p:sldId id="936" r:id="rId14"/>
    <p:sldId id="937" r:id="rId15"/>
    <p:sldId id="947" r:id="rId16"/>
    <p:sldId id="938" r:id="rId17"/>
    <p:sldId id="939" r:id="rId18"/>
    <p:sldId id="796" r:id="rId19"/>
    <p:sldId id="904" r:id="rId20"/>
    <p:sldId id="798" r:id="rId21"/>
    <p:sldId id="797" r:id="rId22"/>
    <p:sldId id="799" r:id="rId23"/>
    <p:sldId id="906" r:id="rId24"/>
    <p:sldId id="905" r:id="rId25"/>
    <p:sldId id="800" r:id="rId26"/>
    <p:sldId id="801" r:id="rId27"/>
    <p:sldId id="802" r:id="rId28"/>
    <p:sldId id="803" r:id="rId29"/>
    <p:sldId id="804" r:id="rId30"/>
    <p:sldId id="805" r:id="rId31"/>
    <p:sldId id="806" r:id="rId32"/>
    <p:sldId id="807" r:id="rId33"/>
    <p:sldId id="808" r:id="rId34"/>
    <p:sldId id="809" r:id="rId35"/>
    <p:sldId id="810" r:id="rId36"/>
    <p:sldId id="811" r:id="rId37"/>
    <p:sldId id="812" r:id="rId38"/>
    <p:sldId id="813" r:id="rId39"/>
    <p:sldId id="814" r:id="rId40"/>
    <p:sldId id="815" r:id="rId41"/>
    <p:sldId id="816" r:id="rId42"/>
    <p:sldId id="817" r:id="rId43"/>
    <p:sldId id="818" r:id="rId44"/>
    <p:sldId id="819" r:id="rId45"/>
    <p:sldId id="820" r:id="rId46"/>
    <p:sldId id="821" r:id="rId47"/>
    <p:sldId id="822" r:id="rId48"/>
    <p:sldId id="823" r:id="rId49"/>
    <p:sldId id="824" r:id="rId50"/>
    <p:sldId id="825" r:id="rId51"/>
    <p:sldId id="826" r:id="rId52"/>
    <p:sldId id="827" r:id="rId53"/>
    <p:sldId id="828" r:id="rId54"/>
    <p:sldId id="829" r:id="rId55"/>
    <p:sldId id="830" r:id="rId56"/>
    <p:sldId id="831" r:id="rId57"/>
    <p:sldId id="898" r:id="rId58"/>
    <p:sldId id="899" r:id="rId59"/>
    <p:sldId id="900" r:id="rId60"/>
    <p:sldId id="901" r:id="rId61"/>
    <p:sldId id="902" r:id="rId62"/>
    <p:sldId id="832" r:id="rId63"/>
    <p:sldId id="833" r:id="rId64"/>
    <p:sldId id="834" r:id="rId65"/>
    <p:sldId id="835" r:id="rId66"/>
    <p:sldId id="836" r:id="rId67"/>
    <p:sldId id="837" r:id="rId68"/>
    <p:sldId id="838" r:id="rId69"/>
    <p:sldId id="839" r:id="rId70"/>
    <p:sldId id="840" r:id="rId71"/>
    <p:sldId id="841" r:id="rId72"/>
    <p:sldId id="842" r:id="rId73"/>
    <p:sldId id="843" r:id="rId74"/>
    <p:sldId id="903" r:id="rId75"/>
    <p:sldId id="844" r:id="rId76"/>
    <p:sldId id="845" r:id="rId77"/>
    <p:sldId id="846" r:id="rId78"/>
    <p:sldId id="847" r:id="rId79"/>
    <p:sldId id="848" r:id="rId80"/>
    <p:sldId id="849" r:id="rId81"/>
    <p:sldId id="850" r:id="rId82"/>
    <p:sldId id="851" r:id="rId83"/>
    <p:sldId id="852" r:id="rId84"/>
    <p:sldId id="853" r:id="rId85"/>
    <p:sldId id="854" r:id="rId86"/>
    <p:sldId id="855" r:id="rId87"/>
    <p:sldId id="856" r:id="rId88"/>
    <p:sldId id="857" r:id="rId89"/>
    <p:sldId id="858" r:id="rId90"/>
    <p:sldId id="859" r:id="rId91"/>
    <p:sldId id="860" r:id="rId92"/>
    <p:sldId id="861" r:id="rId93"/>
    <p:sldId id="862" r:id="rId94"/>
    <p:sldId id="863" r:id="rId95"/>
    <p:sldId id="864" r:id="rId96"/>
    <p:sldId id="865" r:id="rId97"/>
    <p:sldId id="866" r:id="rId98"/>
    <p:sldId id="867" r:id="rId99"/>
    <p:sldId id="868" r:id="rId100"/>
    <p:sldId id="869" r:id="rId101"/>
    <p:sldId id="870" r:id="rId102"/>
    <p:sldId id="871" r:id="rId103"/>
    <p:sldId id="872" r:id="rId104"/>
    <p:sldId id="873" r:id="rId105"/>
    <p:sldId id="874" r:id="rId106"/>
    <p:sldId id="875" r:id="rId107"/>
    <p:sldId id="876" r:id="rId108"/>
    <p:sldId id="877" r:id="rId109"/>
    <p:sldId id="878" r:id="rId110"/>
    <p:sldId id="879" r:id="rId111"/>
    <p:sldId id="880" r:id="rId112"/>
    <p:sldId id="881" r:id="rId113"/>
    <p:sldId id="882" r:id="rId114"/>
    <p:sldId id="883" r:id="rId115"/>
    <p:sldId id="884" r:id="rId116"/>
    <p:sldId id="885" r:id="rId117"/>
    <p:sldId id="886" r:id="rId118"/>
    <p:sldId id="887" r:id="rId119"/>
    <p:sldId id="888" r:id="rId120"/>
    <p:sldId id="889" r:id="rId121"/>
    <p:sldId id="890" r:id="rId122"/>
    <p:sldId id="891" r:id="rId123"/>
    <p:sldId id="892" r:id="rId124"/>
    <p:sldId id="893" r:id="rId125"/>
    <p:sldId id="894" r:id="rId126"/>
    <p:sldId id="895" r:id="rId127"/>
    <p:sldId id="896" r:id="rId128"/>
    <p:sldId id="897" r:id="rId129"/>
    <p:sldId id="907" r:id="rId130"/>
    <p:sldId id="908" r:id="rId131"/>
    <p:sldId id="909" r:id="rId132"/>
    <p:sldId id="910" r:id="rId133"/>
    <p:sldId id="911" r:id="rId134"/>
    <p:sldId id="912" r:id="rId135"/>
    <p:sldId id="913" r:id="rId136"/>
    <p:sldId id="914" r:id="rId137"/>
    <p:sldId id="915" r:id="rId138"/>
    <p:sldId id="916" r:id="rId139"/>
    <p:sldId id="917" r:id="rId140"/>
    <p:sldId id="918" r:id="rId141"/>
    <p:sldId id="919" r:id="rId142"/>
    <p:sldId id="920" r:id="rId143"/>
    <p:sldId id="921" r:id="rId144"/>
    <p:sldId id="922" r:id="rId145"/>
    <p:sldId id="923" r:id="rId146"/>
    <p:sldId id="924" r:id="rId147"/>
    <p:sldId id="925" r:id="rId148"/>
    <p:sldId id="926" r:id="rId149"/>
    <p:sldId id="927" r:id="rId150"/>
    <p:sldId id="928" r:id="rId151"/>
    <p:sldId id="930" r:id="rId152"/>
    <p:sldId id="931" r:id="rId153"/>
    <p:sldId id="932" r:id="rId154"/>
    <p:sldId id="933" r:id="rId155"/>
    <p:sldId id="944" r:id="rId1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folHlink"/>
        </a:solidFill>
        <a:latin typeface="Times New Roman" pitchFamily="18" charset="0"/>
        <a:ea typeface="+mn-ea"/>
        <a:cs typeface="Arial" pitchFamily="34" charset="0"/>
      </a:defRPr>
    </a:lvl1pPr>
    <a:lvl2pPr marL="457200" algn="l" rtl="0" eaLnBrk="0" fontAlgn="base" hangingPunct="0">
      <a:spcBef>
        <a:spcPct val="0"/>
      </a:spcBef>
      <a:spcAft>
        <a:spcPct val="0"/>
      </a:spcAft>
      <a:defRPr sz="2400" kern="1200">
        <a:solidFill>
          <a:schemeClr val="folHlink"/>
        </a:solidFill>
        <a:latin typeface="Times New Roman" pitchFamily="18" charset="0"/>
        <a:ea typeface="+mn-ea"/>
        <a:cs typeface="Arial" pitchFamily="34" charset="0"/>
      </a:defRPr>
    </a:lvl2pPr>
    <a:lvl3pPr marL="914400" algn="l" rtl="0" eaLnBrk="0" fontAlgn="base" hangingPunct="0">
      <a:spcBef>
        <a:spcPct val="0"/>
      </a:spcBef>
      <a:spcAft>
        <a:spcPct val="0"/>
      </a:spcAft>
      <a:defRPr sz="2400" kern="1200">
        <a:solidFill>
          <a:schemeClr val="folHlink"/>
        </a:solidFill>
        <a:latin typeface="Times New Roman" pitchFamily="18" charset="0"/>
        <a:ea typeface="+mn-ea"/>
        <a:cs typeface="Arial" pitchFamily="34" charset="0"/>
      </a:defRPr>
    </a:lvl3pPr>
    <a:lvl4pPr marL="1371600" algn="l" rtl="0" eaLnBrk="0" fontAlgn="base" hangingPunct="0">
      <a:spcBef>
        <a:spcPct val="0"/>
      </a:spcBef>
      <a:spcAft>
        <a:spcPct val="0"/>
      </a:spcAft>
      <a:defRPr sz="2400" kern="1200">
        <a:solidFill>
          <a:schemeClr val="folHlink"/>
        </a:solidFill>
        <a:latin typeface="Times New Roman" pitchFamily="18" charset="0"/>
        <a:ea typeface="+mn-ea"/>
        <a:cs typeface="Arial" pitchFamily="34" charset="0"/>
      </a:defRPr>
    </a:lvl4pPr>
    <a:lvl5pPr marL="1828800" algn="l" rtl="0" eaLnBrk="0" fontAlgn="base" hangingPunct="0">
      <a:spcBef>
        <a:spcPct val="0"/>
      </a:spcBef>
      <a:spcAft>
        <a:spcPct val="0"/>
      </a:spcAft>
      <a:defRPr sz="2400" kern="1200">
        <a:solidFill>
          <a:schemeClr val="folHlink"/>
        </a:solidFill>
        <a:latin typeface="Times New Roman" pitchFamily="18" charset="0"/>
        <a:ea typeface="+mn-ea"/>
        <a:cs typeface="Arial" pitchFamily="34" charset="0"/>
      </a:defRPr>
    </a:lvl5pPr>
    <a:lvl6pPr marL="2286000" algn="l" defTabSz="914400" rtl="0" eaLnBrk="1" latinLnBrk="0" hangingPunct="1">
      <a:defRPr sz="2400" kern="1200">
        <a:solidFill>
          <a:schemeClr val="folHlink"/>
        </a:solidFill>
        <a:latin typeface="Times New Roman" pitchFamily="18" charset="0"/>
        <a:ea typeface="+mn-ea"/>
        <a:cs typeface="Arial" pitchFamily="34" charset="0"/>
      </a:defRPr>
    </a:lvl6pPr>
    <a:lvl7pPr marL="2743200" algn="l" defTabSz="914400" rtl="0" eaLnBrk="1" latinLnBrk="0" hangingPunct="1">
      <a:defRPr sz="2400" kern="1200">
        <a:solidFill>
          <a:schemeClr val="folHlink"/>
        </a:solidFill>
        <a:latin typeface="Times New Roman" pitchFamily="18" charset="0"/>
        <a:ea typeface="+mn-ea"/>
        <a:cs typeface="Arial" pitchFamily="34" charset="0"/>
      </a:defRPr>
    </a:lvl7pPr>
    <a:lvl8pPr marL="3200400" algn="l" defTabSz="914400" rtl="0" eaLnBrk="1" latinLnBrk="0" hangingPunct="1">
      <a:defRPr sz="2400" kern="1200">
        <a:solidFill>
          <a:schemeClr val="folHlink"/>
        </a:solidFill>
        <a:latin typeface="Times New Roman" pitchFamily="18" charset="0"/>
        <a:ea typeface="+mn-ea"/>
        <a:cs typeface="Arial" pitchFamily="34" charset="0"/>
      </a:defRPr>
    </a:lvl8pPr>
    <a:lvl9pPr marL="3657600" algn="l" defTabSz="914400" rtl="0" eaLnBrk="1" latinLnBrk="0" hangingPunct="1">
      <a:defRPr sz="2400" kern="1200">
        <a:solidFill>
          <a:schemeClr val="folHlink"/>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ward J . Hopkins" initials="EJ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2512AE"/>
    <a:srgbClr val="CC6600"/>
    <a:srgbClr val="E5E019"/>
    <a:srgbClr val="F3420B"/>
    <a:srgbClr val="EB13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47" autoAdjust="0"/>
    <p:restoredTop sz="86364" autoAdjust="0"/>
  </p:normalViewPr>
  <p:slideViewPr>
    <p:cSldViewPr>
      <p:cViewPr varScale="1">
        <p:scale>
          <a:sx n="64" d="100"/>
          <a:sy n="64" d="100"/>
        </p:scale>
        <p:origin x="498" y="4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82" d="100"/>
          <a:sy n="82" d="100"/>
        </p:scale>
        <p:origin x="-206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6-03T13:33:03.157" idx="1">
    <p:pos x="10" y="10"/>
    <p:text>Done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06-03T13:37:57.684" idx="2">
    <p:pos x="10" y="10"/>
    <p:text>Done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3-06-03T13:30:23.418" idx="3">
    <p:pos x="10" y="10"/>
    <p:text>done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3-06-03T13:53:36.821" idx="4">
    <p:pos x="10" y="10"/>
    <p:text>Done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3-06-03T13:53:49.145" idx="5">
    <p:pos x="10" y="10"/>
    <p:text>Done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cs typeface="Arial" charset="0"/>
              </a:defRPr>
            </a:lvl1pPr>
          </a:lstStyle>
          <a:p>
            <a:pPr>
              <a:defRPr/>
            </a:pPr>
            <a:fld id="{5DE651CB-E3A8-44EC-9D73-356F398E8C70}" type="datetimeFigureOut">
              <a:rPr lang="en-US"/>
              <a:pPr>
                <a:defRPr/>
              </a:pPr>
              <a:t>03-Jun-16</a:t>
            </a:fld>
            <a:endParaRPr lang="en-US" dirty="0"/>
          </a:p>
        </p:txBody>
      </p:sp>
      <p:sp>
        <p:nvSpPr>
          <p:cNvPr id="4" name="Footer Placeholder 3"/>
          <p:cNvSpPr>
            <a:spLocks noGrp="1"/>
          </p:cNvSpPr>
          <p:nvPr>
            <p:ph type="ftr" sz="quarter" idx="2"/>
          </p:nvPr>
        </p:nvSpPr>
        <p:spPr>
          <a:xfrm>
            <a:off x="152400" y="8686800"/>
            <a:ext cx="3124200" cy="457200"/>
          </a:xfrm>
          <a:prstGeom prst="rect">
            <a:avLst/>
          </a:prstGeom>
        </p:spPr>
        <p:txBody>
          <a:bodyPr vert="horz" lIns="91440" tIns="45720" rIns="91440" bIns="45720" rtlCol="0" anchor="b"/>
          <a:lstStyle>
            <a:lvl1pPr algn="l" eaLnBrk="0" hangingPunct="0">
              <a:defRPr sz="1200">
                <a:cs typeface="Arial" charset="0"/>
              </a:defRPr>
            </a:lvl1pPr>
          </a:lstStyle>
          <a:p>
            <a:pPr>
              <a:defRPr/>
            </a:pPr>
            <a:r>
              <a:rPr lang="en-US"/>
              <a:t>UW-Ext Dodge/Fond du Lac Co.  20 Jun 2012</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99C6891-4DDB-45A9-AF7C-1B31E8CDA07F}" type="slidenum">
              <a:rPr lang="en-US" altLang="en-US"/>
              <a:pPr/>
              <a:t>‹#›</a:t>
            </a:fld>
            <a:endParaRPr lang="en-US" altLang="en-US"/>
          </a:p>
        </p:txBody>
      </p:sp>
    </p:spTree>
    <p:extLst>
      <p:ext uri="{BB962C8B-B14F-4D97-AF65-F5344CB8AC3E}">
        <p14:creationId xmlns:p14="http://schemas.microsoft.com/office/powerpoint/2010/main" val="2448796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cs typeface="Arial" charset="0"/>
              </a:defRPr>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Arial" charset="0"/>
              </a:defRPr>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itchFamily="34" charset="0"/>
              </a:defRPr>
            </a:lvl1pPr>
          </a:lstStyle>
          <a:p>
            <a:fld id="{116BCAB5-7C11-4C9E-960F-6719065CEF45}" type="slidenum">
              <a:rPr lang="en-US" altLang="en-US"/>
              <a:pPr/>
              <a:t>‹#›</a:t>
            </a:fld>
            <a:endParaRPr lang="en-US" altLang="en-US"/>
          </a:p>
        </p:txBody>
      </p:sp>
    </p:spTree>
    <p:extLst>
      <p:ext uri="{BB962C8B-B14F-4D97-AF65-F5344CB8AC3E}">
        <p14:creationId xmlns:p14="http://schemas.microsoft.com/office/powerpoint/2010/main" val="1804364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isconsinhistory.org/Content.aspx?dsNav=Ntk:P_CollectionName|Place+Fil*|3|,N:113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star.nesdis.noaa.gov/smcd/emb/vci/VH/vh_browse.php"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5123" name="Notes Placeholder 2"/>
          <p:cNvSpPr>
            <a:spLocks noGrp="1"/>
          </p:cNvSpPr>
          <p:nvPr>
            <p:ph type="body" idx="1"/>
          </p:nvPr>
        </p:nvSpPr>
        <p:spPr>
          <a:noFill/>
          <a:ln/>
        </p:spPr>
        <p:txBody>
          <a:bodyPr/>
          <a:lstStyle/>
          <a:p>
            <a:r>
              <a:rPr lang="fr-FR" altLang="en-US" smtClean="0">
                <a:latin typeface="Arial" pitchFamily="34" charset="0"/>
                <a:cs typeface="Arial" pitchFamily="34" charset="0"/>
              </a:rPr>
              <a:t>Melanie Woodworth</a:t>
            </a:r>
          </a:p>
          <a:p>
            <a:r>
              <a:rPr lang="fr-FR" altLang="en-US" smtClean="0">
                <a:latin typeface="Arial" pitchFamily="34" charset="0"/>
                <a:cs typeface="Arial" pitchFamily="34" charset="0"/>
              </a:rPr>
              <a:t>Oregon Senior Center Bldg</a:t>
            </a:r>
          </a:p>
          <a:p>
            <a:endParaRPr lang="fr-FR" altLang="en-US" smtClean="0">
              <a:latin typeface="Arial" pitchFamily="34" charset="0"/>
              <a:cs typeface="Arial" pitchFamily="34" charset="0"/>
            </a:endParaRPr>
          </a:p>
          <a:p>
            <a:r>
              <a:rPr lang="en-US" altLang="en-US" smtClean="0">
                <a:latin typeface="Arial" pitchFamily="34" charset="0"/>
                <a:cs typeface="Arial" pitchFamily="34" charset="0"/>
              </a:rPr>
              <a:t>http://www.ssec.wisc.edu/data/globe/cldspin.html</a:t>
            </a:r>
          </a:p>
        </p:txBody>
      </p:sp>
      <p:sp>
        <p:nvSpPr>
          <p:cNvPr id="5124" name="Slide Number Placeholder 3"/>
          <p:cNvSpPr>
            <a:spLocks noGrp="1"/>
          </p:cNvSpPr>
          <p:nvPr>
            <p:ph type="sldNum" sz="quarter" idx="5"/>
          </p:nvPr>
        </p:nvSpPr>
        <p:spPr>
          <a:noFill/>
        </p:spPr>
        <p:txBody>
          <a:bodyPr/>
          <a:lstStyle/>
          <a:p>
            <a:fld id="{9F6D2E6A-6863-4D2B-83CA-CB4A8E0BFD90}" type="slidenum">
              <a:rPr lang="en-US" altLang="en-US"/>
              <a:pPr/>
              <a:t>1</a:t>
            </a:fld>
            <a:endParaRPr lang="en-US" altLang="en-US"/>
          </a:p>
        </p:txBody>
      </p:sp>
    </p:spTree>
    <p:extLst>
      <p:ext uri="{BB962C8B-B14F-4D97-AF65-F5344CB8AC3E}">
        <p14:creationId xmlns:p14="http://schemas.microsoft.com/office/powerpoint/2010/main" val="172884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dirty="0" smtClean="0"/>
              <a:t>https://en.wikipedia.org/wiki/August_2005_Wisconsin_tornado_outbreak#/media/File:Stoughton_Tornado.jpg</a:t>
            </a:r>
            <a:endParaRPr lang="en-US" dirty="0"/>
          </a:p>
        </p:txBody>
      </p:sp>
      <p:sp>
        <p:nvSpPr>
          <p:cNvPr id="4" name="Slide Number Placeholder 3"/>
          <p:cNvSpPr>
            <a:spLocks noGrp="1"/>
          </p:cNvSpPr>
          <p:nvPr>
            <p:ph type="sldNum" sz="quarter" idx="10"/>
          </p:nvPr>
        </p:nvSpPr>
        <p:spPr/>
        <p:txBody>
          <a:bodyPr/>
          <a:lstStyle/>
          <a:p>
            <a:fld id="{116BCAB5-7C11-4C9E-960F-6719065CEF45}" type="slidenum">
              <a:rPr lang="en-US" altLang="en-US" smtClean="0"/>
              <a:pPr/>
              <a:t>13</a:t>
            </a:fld>
            <a:endParaRPr lang="en-US" altLang="en-US"/>
          </a:p>
        </p:txBody>
      </p:sp>
    </p:spTree>
    <p:extLst>
      <p:ext uri="{BB962C8B-B14F-4D97-AF65-F5344CB8AC3E}">
        <p14:creationId xmlns:p14="http://schemas.microsoft.com/office/powerpoint/2010/main" val="37108195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3B5A178B-743B-4116-AFF8-F1ECF74E8D43}" type="slidenum">
              <a:rPr lang="en-US" altLang="en-US" sz="1000">
                <a:solidFill>
                  <a:schemeClr val="tx1"/>
                </a:solidFill>
              </a:rPr>
              <a:pPr algn="r"/>
              <a:t>123</a:t>
            </a:fld>
            <a:endParaRPr lang="en-US" altLang="en-US" sz="1000">
              <a:solidFill>
                <a:schemeClr val="tx1"/>
              </a:solidFill>
            </a:endParaRPr>
          </a:p>
        </p:txBody>
      </p:sp>
      <p:sp>
        <p:nvSpPr>
          <p:cNvPr id="20787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07876"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http://www.aos.wisc.edu/~sco/seasons/graphics/WI-00-temp-mam.gif</a:t>
            </a:r>
          </a:p>
        </p:txBody>
      </p:sp>
    </p:spTree>
    <p:extLst>
      <p:ext uri="{BB962C8B-B14F-4D97-AF65-F5344CB8AC3E}">
        <p14:creationId xmlns:p14="http://schemas.microsoft.com/office/powerpoint/2010/main" val="32505403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4393F17D-05D1-4E45-9D00-453645297B56}" type="slidenum">
              <a:rPr lang="en-US" altLang="en-US" sz="1000">
                <a:solidFill>
                  <a:schemeClr val="tx1"/>
                </a:solidFill>
              </a:rPr>
              <a:pPr algn="r"/>
              <a:t>124</a:t>
            </a:fld>
            <a:endParaRPr lang="en-US" altLang="en-US" sz="1000">
              <a:solidFill>
                <a:schemeClr val="tx1"/>
              </a:solidFill>
            </a:endParaRPr>
          </a:p>
        </p:txBody>
      </p:sp>
      <p:sp>
        <p:nvSpPr>
          <p:cNvPr id="20992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09924"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http://www.aos.wisc.edu/~sco/seasons/graphics/WI-00-temp-son.gif</a:t>
            </a:r>
          </a:p>
        </p:txBody>
      </p:sp>
    </p:spTree>
    <p:extLst>
      <p:ext uri="{BB962C8B-B14F-4D97-AF65-F5344CB8AC3E}">
        <p14:creationId xmlns:p14="http://schemas.microsoft.com/office/powerpoint/2010/main" val="19928768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1CD3E24B-EFBF-4943-B140-83D4D4E4A3BC}" type="slidenum">
              <a:rPr lang="en-US" altLang="en-US" sz="1000">
                <a:solidFill>
                  <a:schemeClr val="tx1"/>
                </a:solidFill>
              </a:rPr>
              <a:pPr algn="r"/>
              <a:t>125</a:t>
            </a:fld>
            <a:endParaRPr lang="en-US" altLang="en-US" sz="1000">
              <a:solidFill>
                <a:schemeClr val="tx1"/>
              </a:solidFill>
            </a:endParaRPr>
          </a:p>
        </p:txBody>
      </p:sp>
      <p:sp>
        <p:nvSpPr>
          <p:cNvPr id="21197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11972"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http://www.aos.wisc.edu/~sco/seasons/graphics/WI-00-temp-son.gif</a:t>
            </a:r>
          </a:p>
        </p:txBody>
      </p:sp>
    </p:spTree>
    <p:extLst>
      <p:ext uri="{BB962C8B-B14F-4D97-AF65-F5344CB8AC3E}">
        <p14:creationId xmlns:p14="http://schemas.microsoft.com/office/powerpoint/2010/main" val="23553398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C5A2A1A9-371A-43E7-9C2D-8E26E08C840C}" type="slidenum">
              <a:rPr lang="en-US" altLang="en-US" sz="1000">
                <a:solidFill>
                  <a:schemeClr val="tx1"/>
                </a:solidFill>
              </a:rPr>
              <a:pPr algn="r"/>
              <a:t>126</a:t>
            </a:fld>
            <a:endParaRPr lang="en-US" altLang="en-US" sz="1000">
              <a:solidFill>
                <a:schemeClr val="tx1"/>
              </a:solidFill>
            </a:endParaRPr>
          </a:p>
        </p:txBody>
      </p:sp>
      <p:sp>
        <p:nvSpPr>
          <p:cNvPr id="214019"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14020"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http://www.aos.wisc.edu/~sco/seasons/graphics/WI-00-temp-djf.gif</a:t>
            </a:r>
          </a:p>
        </p:txBody>
      </p:sp>
    </p:spTree>
    <p:extLst>
      <p:ext uri="{BB962C8B-B14F-4D97-AF65-F5344CB8AC3E}">
        <p14:creationId xmlns:p14="http://schemas.microsoft.com/office/powerpoint/2010/main" val="32436184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21606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http://image.weather.com/images/maps/special/fall_peak_us_720x486.jpg</a:t>
            </a:r>
          </a:p>
          <a:p>
            <a:endParaRPr lang="en-GB" altLang="en-US" smtClean="0">
              <a:latin typeface="Arial" pitchFamily="34" charset="0"/>
              <a:cs typeface="Arial" pitchFamily="34" charset="0"/>
            </a:endParaRPr>
          </a:p>
        </p:txBody>
      </p:sp>
      <p:sp>
        <p:nvSpPr>
          <p:cNvPr id="216068" name="Slide Number Placeholder 3"/>
          <p:cNvSpPr>
            <a:spLocks noGrp="1"/>
          </p:cNvSpPr>
          <p:nvPr>
            <p:ph type="sldNum" sz="quarter" idx="5"/>
          </p:nvPr>
        </p:nvSpPr>
        <p:spPr>
          <a:noFill/>
        </p:spPr>
        <p:txBody>
          <a:bodyPr/>
          <a:lstStyle/>
          <a:p>
            <a:fld id="{D6EADEE4-3C4E-43E0-B3E4-2909BF624CE9}" type="slidenum">
              <a:rPr lang="en-US" altLang="en-US"/>
              <a:pPr/>
              <a:t>127</a:t>
            </a:fld>
            <a:endParaRPr lang="en-US" altLang="en-US"/>
          </a:p>
        </p:txBody>
      </p:sp>
    </p:spTree>
    <p:extLst>
      <p:ext uri="{BB962C8B-B14F-4D97-AF65-F5344CB8AC3E}">
        <p14:creationId xmlns:p14="http://schemas.microsoft.com/office/powerpoint/2010/main" val="38259500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218115"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http://en.wikipedia.org/wiki/File:New_Dell_Creek_Channel_draining_Lake_Delton_with_wrecked_homes.jpg  </a:t>
            </a:r>
            <a:br>
              <a:rPr lang="en-GB" altLang="en-US" smtClean="0">
                <a:latin typeface="Arial" pitchFamily="34" charset="0"/>
                <a:cs typeface="Arial" pitchFamily="34" charset="0"/>
              </a:rPr>
            </a:br>
            <a:r>
              <a:rPr lang="en-GB" altLang="en-US" smtClean="0">
                <a:latin typeface="Arial" pitchFamily="34" charset="0"/>
                <a:cs typeface="Arial" pitchFamily="34" charset="0"/>
              </a:rPr>
              <a:t>from http://en.wikipedia.org/wiki/Lake_Delton</a:t>
            </a:r>
          </a:p>
        </p:txBody>
      </p:sp>
      <p:sp>
        <p:nvSpPr>
          <p:cNvPr id="218116" name="Slide Number Placeholder 3"/>
          <p:cNvSpPr>
            <a:spLocks noGrp="1"/>
          </p:cNvSpPr>
          <p:nvPr>
            <p:ph type="sldNum" sz="quarter" idx="5"/>
          </p:nvPr>
        </p:nvSpPr>
        <p:spPr>
          <a:noFill/>
        </p:spPr>
        <p:txBody>
          <a:bodyPr/>
          <a:lstStyle/>
          <a:p>
            <a:fld id="{84101858-F4B1-48B8-BBCC-3D3A1AC5217E}" type="slidenum">
              <a:rPr lang="en-US" altLang="en-US"/>
              <a:pPr/>
              <a:t>128</a:t>
            </a:fld>
            <a:endParaRPr lang="en-US" altLang="en-US"/>
          </a:p>
        </p:txBody>
      </p:sp>
    </p:spTree>
    <p:extLst>
      <p:ext uri="{BB962C8B-B14F-4D97-AF65-F5344CB8AC3E}">
        <p14:creationId xmlns:p14="http://schemas.microsoft.com/office/powerpoint/2010/main" val="3216679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B543453A-A93C-4010-B103-141C022F7D0E}" type="slidenum">
              <a:rPr lang="en-US" altLang="en-US" sz="900" b="1" i="1">
                <a:solidFill>
                  <a:schemeClr val="tx1"/>
                </a:solidFill>
              </a:rPr>
              <a:pPr algn="r"/>
              <a:t>129</a:t>
            </a:fld>
            <a:endParaRPr lang="en-US" altLang="en-US" sz="900" b="1" i="1">
              <a:solidFill>
                <a:schemeClr val="tx1"/>
              </a:solidFill>
            </a:endParaRPr>
          </a:p>
        </p:txBody>
      </p:sp>
      <p:sp>
        <p:nvSpPr>
          <p:cNvPr id="22016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20164"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0773799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222211"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http://www.photolib.noaa.gov/700s/wea00903.jpg</a:t>
            </a:r>
          </a:p>
          <a:p>
            <a:r>
              <a:rPr lang="en-GB" altLang="en-US" smtClean="0">
                <a:latin typeface="Arial" pitchFamily="34" charset="0"/>
                <a:cs typeface="Arial" pitchFamily="34" charset="0"/>
              </a:rPr>
              <a:t>ASOS from Fig 1.03 jpg of AMS Wx Studies 2009</a:t>
            </a:r>
          </a:p>
        </p:txBody>
      </p:sp>
      <p:sp>
        <p:nvSpPr>
          <p:cNvPr id="222212" name="Slide Number Placeholder 3"/>
          <p:cNvSpPr txBox="1">
            <a:spLocks noGrp="1"/>
          </p:cNvSpPr>
          <p:nvPr/>
        </p:nvSpPr>
        <p:spPr bwMode="auto">
          <a:xfrm>
            <a:off x="3886200" y="8686800"/>
            <a:ext cx="2971800" cy="457200"/>
          </a:xfrm>
          <a:prstGeom prst="rect">
            <a:avLst/>
          </a:prstGeom>
          <a:noFill/>
          <a:ln w="12700">
            <a:noFill/>
            <a:miter lim="800000"/>
            <a:headEnd/>
            <a:tailEnd/>
          </a:ln>
        </p:spPr>
        <p:txBody>
          <a:bodyPr anchor="b"/>
          <a:lstStyle/>
          <a:p>
            <a:pPr algn="r"/>
            <a:fld id="{740BCDCB-4A7E-4F6B-AF32-3663A60B499C}" type="slidenum">
              <a:rPr lang="en-US" altLang="en-US" sz="1200">
                <a:solidFill>
                  <a:schemeClr val="tx1"/>
                </a:solidFill>
              </a:rPr>
              <a:pPr algn="r"/>
              <a:t>130</a:t>
            </a:fld>
            <a:endParaRPr lang="en-US" altLang="en-US" sz="1200">
              <a:solidFill>
                <a:schemeClr val="tx1"/>
              </a:solidFill>
            </a:endParaRPr>
          </a:p>
        </p:txBody>
      </p:sp>
    </p:spTree>
    <p:extLst>
      <p:ext uri="{BB962C8B-B14F-4D97-AF65-F5344CB8AC3E}">
        <p14:creationId xmlns:p14="http://schemas.microsoft.com/office/powerpoint/2010/main" val="13381931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F62870D-36AC-46DC-9276-B59ADEF07FE1}" type="slidenum">
              <a:rPr lang="en-US" altLang="en-US"/>
              <a:pPr/>
              <a:t>131</a:t>
            </a:fld>
            <a:endParaRPr lang="en-US" altLang="en-US"/>
          </a:p>
        </p:txBody>
      </p:sp>
      <p:sp>
        <p:nvSpPr>
          <p:cNvPr id="224259"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2426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4560064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4B3B0A14-3AFF-4AB5-A3C1-656DD1A327AD}" type="slidenum">
              <a:rPr lang="en-US" altLang="en-US" sz="900" b="1" i="1">
                <a:solidFill>
                  <a:schemeClr val="tx1"/>
                </a:solidFill>
              </a:rPr>
              <a:pPr algn="r"/>
              <a:t>132</a:t>
            </a:fld>
            <a:endParaRPr lang="en-US" altLang="en-US" sz="900" b="1" i="1">
              <a:solidFill>
                <a:schemeClr val="tx1"/>
              </a:solidFill>
            </a:endParaRPr>
          </a:p>
        </p:txBody>
      </p:sp>
      <p:sp>
        <p:nvSpPr>
          <p:cNvPr id="226307"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26308"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562010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http://www.historicmadison.org/Madison's%20Past/connectingwithourpast/tornadoof1878.html</a:t>
            </a:r>
            <a:endParaRPr lang="en-US" dirty="0"/>
          </a:p>
        </p:txBody>
      </p:sp>
      <p:sp>
        <p:nvSpPr>
          <p:cNvPr id="4" name="Slide Number Placeholder 3"/>
          <p:cNvSpPr>
            <a:spLocks noGrp="1"/>
          </p:cNvSpPr>
          <p:nvPr>
            <p:ph type="sldNum" sz="quarter" idx="10"/>
          </p:nvPr>
        </p:nvSpPr>
        <p:spPr/>
        <p:txBody>
          <a:bodyPr/>
          <a:lstStyle/>
          <a:p>
            <a:fld id="{116BCAB5-7C11-4C9E-960F-6719065CEF45}" type="slidenum">
              <a:rPr lang="en-US" altLang="en-US" smtClean="0"/>
              <a:pPr/>
              <a:t>15</a:t>
            </a:fld>
            <a:endParaRPr lang="en-US" altLang="en-US"/>
          </a:p>
        </p:txBody>
      </p:sp>
    </p:spTree>
    <p:extLst>
      <p:ext uri="{BB962C8B-B14F-4D97-AF65-F5344CB8AC3E}">
        <p14:creationId xmlns:p14="http://schemas.microsoft.com/office/powerpoint/2010/main" val="28435136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205B5BCF-E5EC-43E0-8766-9A658A91757B}" type="slidenum">
              <a:rPr lang="en-US" altLang="en-US" sz="900" b="1" i="1">
                <a:solidFill>
                  <a:schemeClr val="tx1"/>
                </a:solidFill>
              </a:rPr>
              <a:pPr algn="r"/>
              <a:t>136</a:t>
            </a:fld>
            <a:endParaRPr lang="en-US" altLang="en-US" sz="900" b="1" i="1">
              <a:solidFill>
                <a:schemeClr val="tx1"/>
              </a:solidFill>
            </a:endParaRPr>
          </a:p>
        </p:txBody>
      </p:sp>
      <p:sp>
        <p:nvSpPr>
          <p:cNvPr id="231427"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31428"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4909223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33475"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http://www2.ucar.edu/currents/tail-record-heat</a:t>
            </a:r>
          </a:p>
          <a:p>
            <a:r>
              <a:rPr lang="en-US" altLang="en-US" smtClean="0">
                <a:latin typeface="Arial" pitchFamily="34" charset="0"/>
                <a:cs typeface="Arial" pitchFamily="34" charset="0"/>
              </a:rPr>
              <a:t>http://www2.ucar.edu/sites/default/files/news/2011/mean_increase3d1_1.jpg</a:t>
            </a:r>
          </a:p>
        </p:txBody>
      </p:sp>
    </p:spTree>
    <p:extLst>
      <p:ext uri="{BB962C8B-B14F-4D97-AF65-F5344CB8AC3E}">
        <p14:creationId xmlns:p14="http://schemas.microsoft.com/office/powerpoint/2010/main" val="17146759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23654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http://www.aos.wisc.edu/~sco/lakes/mendota-dur.gif</a:t>
            </a:r>
          </a:p>
        </p:txBody>
      </p:sp>
      <p:sp>
        <p:nvSpPr>
          <p:cNvPr id="236548" name="Slide Number Placeholder 3"/>
          <p:cNvSpPr>
            <a:spLocks noGrp="1"/>
          </p:cNvSpPr>
          <p:nvPr>
            <p:ph type="sldNum" sz="quarter" idx="5"/>
          </p:nvPr>
        </p:nvSpPr>
        <p:spPr>
          <a:noFill/>
        </p:spPr>
        <p:txBody>
          <a:bodyPr/>
          <a:lstStyle/>
          <a:p>
            <a:fld id="{E837503C-483B-42FE-9E0E-8E69A44E035E}" type="slidenum">
              <a:rPr lang="en-US" altLang="en-US"/>
              <a:pPr/>
              <a:t>139</a:t>
            </a:fld>
            <a:endParaRPr lang="en-US" altLang="en-US"/>
          </a:p>
        </p:txBody>
      </p:sp>
    </p:spTree>
    <p:extLst>
      <p:ext uri="{BB962C8B-B14F-4D97-AF65-F5344CB8AC3E}">
        <p14:creationId xmlns:p14="http://schemas.microsoft.com/office/powerpoint/2010/main" val="33622967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D6053BFC-664D-40F0-B6A5-05D7827EB27A}" type="slidenum">
              <a:rPr lang="en-US" altLang="en-US"/>
              <a:pPr/>
              <a:t>140</a:t>
            </a:fld>
            <a:endParaRPr lang="en-US" altLang="en-US"/>
          </a:p>
        </p:txBody>
      </p:sp>
      <p:sp>
        <p:nvSpPr>
          <p:cNvPr id="2385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eaLnBrk="1" hangingPunct="1"/>
            <a:fld id="{ABAEB428-C6C7-4AB5-A110-68FEBEA6F561}" type="slidenum">
              <a:rPr lang="en-US" altLang="en-US" sz="1200">
                <a:solidFill>
                  <a:schemeClr val="tx1"/>
                </a:solidFill>
                <a:latin typeface="Calibri" pitchFamily="34" charset="0"/>
                <a:ea typeface="MS PGothic" pitchFamily="34" charset="-128"/>
              </a:rPr>
              <a:pPr algn="r" defTabSz="457200" eaLnBrk="1" hangingPunct="1"/>
              <a:t>140</a:t>
            </a:fld>
            <a:endParaRPr lang="en-US" altLang="en-US" sz="1200">
              <a:solidFill>
                <a:schemeClr val="tx1"/>
              </a:solidFill>
              <a:latin typeface="Calibri" pitchFamily="34" charset="0"/>
              <a:ea typeface="MS PGothic" pitchFamily="34" charset="-128"/>
            </a:endParaRPr>
          </a:p>
        </p:txBody>
      </p:sp>
      <p:sp>
        <p:nvSpPr>
          <p:cNvPr id="238596"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38597" name="Rectangle 3"/>
          <p:cNvSpPr>
            <a:spLocks noGrp="1" noChangeArrowheads="1"/>
          </p:cNvSpPr>
          <p:nvPr>
            <p:ph type="body" idx="1"/>
          </p:nvPr>
        </p:nvSpPr>
        <p:spPr>
          <a:noFill/>
          <a:ln/>
        </p:spPr>
        <p:txBody>
          <a:bodyPr/>
          <a:lstStyle/>
          <a:p>
            <a:pPr defTabSz="457200">
              <a:spcBef>
                <a:spcPct val="0"/>
              </a:spcBef>
            </a:pPr>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0933279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40643"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A partial excavation at the site revealed Woodfordian and Archaic inhabitant artifacts with earliest estimates of human occupation between 9000 and 8000 B.C. Animal remains identified include 15 mollusk species and 50 vertebrate species. </a:t>
            </a:r>
          </a:p>
        </p:txBody>
      </p:sp>
    </p:spTree>
    <p:extLst>
      <p:ext uri="{BB962C8B-B14F-4D97-AF65-F5344CB8AC3E}">
        <p14:creationId xmlns:p14="http://schemas.microsoft.com/office/powerpoint/2010/main" val="4567772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031"/>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73073D2C-EE74-41AB-AC06-E70F18CB47B3}" type="slidenum">
              <a:rPr lang="en-US" altLang="en-US" sz="1200">
                <a:solidFill>
                  <a:schemeClr val="tx1"/>
                </a:solidFill>
              </a:rPr>
              <a:pPr algn="r"/>
              <a:t>143</a:t>
            </a:fld>
            <a:endParaRPr lang="en-US" altLang="en-US" sz="1200">
              <a:solidFill>
                <a:schemeClr val="tx1"/>
              </a:solidFill>
            </a:endParaRPr>
          </a:p>
        </p:txBody>
      </p:sp>
      <p:sp>
        <p:nvSpPr>
          <p:cNvPr id="24371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43716"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http://museum.state.il.us/exhibits/larson/glacier_maps.html</a:t>
            </a:r>
          </a:p>
        </p:txBody>
      </p:sp>
    </p:spTree>
    <p:extLst>
      <p:ext uri="{BB962C8B-B14F-4D97-AF65-F5344CB8AC3E}">
        <p14:creationId xmlns:p14="http://schemas.microsoft.com/office/powerpoint/2010/main" val="33309080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646B9EEA-9D67-4DDF-8087-BCEBEA36CB04}" type="slidenum">
              <a:rPr lang="en-US" altLang="en-US" sz="900" b="1" i="1">
                <a:solidFill>
                  <a:schemeClr val="tx1"/>
                </a:solidFill>
              </a:rPr>
              <a:pPr algn="r"/>
              <a:t>144</a:t>
            </a:fld>
            <a:endParaRPr lang="en-US" altLang="en-US" sz="900" b="1" i="1">
              <a:solidFill>
                <a:schemeClr val="tx1"/>
              </a:solidFill>
            </a:endParaRPr>
          </a:p>
        </p:txBody>
      </p:sp>
      <p:sp>
        <p:nvSpPr>
          <p:cNvPr id="24576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45764"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http://www2.jsonline.com/news/state/wis150/photos/0308.jpg</a:t>
            </a:r>
          </a:p>
          <a:p>
            <a:r>
              <a:rPr lang="en-US" altLang="en-US" smtClean="0">
                <a:latin typeface="Arial" pitchFamily="34" charset="0"/>
                <a:cs typeface="Arial" pitchFamily="34" charset="0"/>
              </a:rPr>
              <a:t>In http://www2.jsonline.com/news/state/wis150/stories/0308sesq.stm</a:t>
            </a:r>
          </a:p>
          <a:p>
            <a:r>
              <a:rPr lang="en-US" altLang="en-US" b="1" smtClean="0">
                <a:latin typeface="Arial" pitchFamily="34" charset="0"/>
                <a:cs typeface="Arial" pitchFamily="34" charset="0"/>
              </a:rPr>
              <a:t>Photo/ Joe Kohsollek</a:t>
            </a:r>
            <a:br>
              <a:rPr lang="en-US" altLang="en-US" b="1" smtClean="0">
                <a:latin typeface="Arial" pitchFamily="34" charset="0"/>
                <a:cs typeface="Arial" pitchFamily="34" charset="0"/>
              </a:rPr>
            </a:br>
            <a:r>
              <a:rPr lang="en-US" altLang="en-US" b="1" smtClean="0">
                <a:latin typeface="Arial" pitchFamily="34" charset="0"/>
                <a:cs typeface="Arial" pitchFamily="34" charset="0"/>
              </a:rPr>
              <a:t>The Boaz mastodon, which was discovered in 1897, is on display at the Geology Museum at the University of Wisconsin-Madison. Looking at the remains is geology student Ryan Jakubowski. </a:t>
            </a:r>
          </a:p>
          <a:p>
            <a:endParaRPr lang="en-US" altLang="en-US" smtClean="0">
              <a:latin typeface="Arial" pitchFamily="34" charset="0"/>
              <a:cs typeface="Arial" pitchFamily="34" charset="0"/>
            </a:endParaRPr>
          </a:p>
          <a:p>
            <a:endParaRPr lang="en-US" altLang="en-US" b="1" smtClean="0">
              <a:latin typeface="Arial" pitchFamily="34" charset="0"/>
              <a:cs typeface="Arial" pitchFamily="34" charset="0"/>
            </a:endParaRPr>
          </a:p>
          <a:p>
            <a:r>
              <a:rPr lang="en-US" altLang="en-US" smtClean="0">
                <a:latin typeface="Arial" pitchFamily="34" charset="0"/>
                <a:cs typeface="Arial" pitchFamily="34" charset="0"/>
              </a:rPr>
              <a:t>http://www.carleton.ca/~tpatters/teaching/climatechange/glacial/glacial10.html</a:t>
            </a:r>
          </a:p>
        </p:txBody>
      </p:sp>
    </p:spTree>
    <p:extLst>
      <p:ext uri="{BB962C8B-B14F-4D97-AF65-F5344CB8AC3E}">
        <p14:creationId xmlns:p14="http://schemas.microsoft.com/office/powerpoint/2010/main" val="30300038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ABEBE37A-BB18-4CAF-A4A2-8F63F5E924CD}" type="slidenum">
              <a:rPr lang="en-US" altLang="en-US" sz="900" b="1" i="1">
                <a:solidFill>
                  <a:schemeClr val="tx1"/>
                </a:solidFill>
              </a:rPr>
              <a:pPr algn="r"/>
              <a:t>145</a:t>
            </a:fld>
            <a:endParaRPr lang="en-US" altLang="en-US" sz="900" b="1" i="1">
              <a:solidFill>
                <a:schemeClr val="tx1"/>
              </a:solidFill>
            </a:endParaRPr>
          </a:p>
        </p:txBody>
      </p:sp>
      <p:sp>
        <p:nvSpPr>
          <p:cNvPr id="24781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47812"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http://museum.state.il.us/exhibits/larson/glacier_maps.html</a:t>
            </a:r>
          </a:p>
        </p:txBody>
      </p:sp>
    </p:spTree>
    <p:extLst>
      <p:ext uri="{BB962C8B-B14F-4D97-AF65-F5344CB8AC3E}">
        <p14:creationId xmlns:p14="http://schemas.microsoft.com/office/powerpoint/2010/main" val="21380010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450563" name="Notes Placeholder 2"/>
          <p:cNvSpPr>
            <a:spLocks noGrp="1"/>
          </p:cNvSpPr>
          <p:nvPr>
            <p:ph type="body" idx="1"/>
          </p:nvPr>
        </p:nvSpPr>
        <p:spPr/>
        <p:txBody>
          <a:bodyPr/>
          <a:lstStyle/>
          <a:p>
            <a:pPr marL="0" lvl="1">
              <a:defRPr/>
            </a:pPr>
            <a:r>
              <a:rPr lang="en-US" sz="2400" smtClean="0">
                <a:effectLst>
                  <a:outerShdw blurRad="38100" dist="38100" dir="2700000" algn="tl">
                    <a:srgbClr val="C0C0C0"/>
                  </a:outerShdw>
                </a:effectLst>
              </a:rPr>
              <a:t>http://web.utk.edu/~grissino/resources.htm </a:t>
            </a:r>
            <a:r>
              <a:rPr lang="en-GB" smtClean="0"/>
              <a:t/>
            </a:r>
            <a:br>
              <a:rPr lang="en-GB" smtClean="0"/>
            </a:br>
            <a:r>
              <a:rPr lang="en-GB" smtClean="0"/>
              <a:t>http://web.utk.edu/~grissino/Site/gallery/galleries/Tree%20Ring%20Gallery%201/images/Pemberton%20Oak%20rings.jpg</a:t>
            </a:r>
          </a:p>
        </p:txBody>
      </p:sp>
      <p:sp>
        <p:nvSpPr>
          <p:cNvPr id="249860" name="Slide Number Placeholder 3"/>
          <p:cNvSpPr txBox="1">
            <a:spLocks noGrp="1"/>
          </p:cNvSpPr>
          <p:nvPr/>
        </p:nvSpPr>
        <p:spPr bwMode="auto">
          <a:xfrm>
            <a:off x="3886200" y="8686800"/>
            <a:ext cx="2971800" cy="457200"/>
          </a:xfrm>
          <a:prstGeom prst="rect">
            <a:avLst/>
          </a:prstGeom>
          <a:noFill/>
          <a:ln w="12700">
            <a:noFill/>
            <a:miter lim="800000"/>
            <a:headEnd/>
            <a:tailEnd/>
          </a:ln>
        </p:spPr>
        <p:txBody>
          <a:bodyPr anchor="b"/>
          <a:lstStyle/>
          <a:p>
            <a:pPr algn="r"/>
            <a:fld id="{FBD23911-1A11-49D4-960D-9BCAE7C7730A}" type="slidenum">
              <a:rPr lang="en-US" altLang="en-US" sz="900" b="1" i="1">
                <a:solidFill>
                  <a:schemeClr val="tx1"/>
                </a:solidFill>
              </a:rPr>
              <a:pPr algn="r"/>
              <a:t>146</a:t>
            </a:fld>
            <a:endParaRPr lang="en-US" altLang="en-US" sz="900" b="1" i="1">
              <a:solidFill>
                <a:schemeClr val="tx1"/>
              </a:solidFill>
            </a:endParaRPr>
          </a:p>
        </p:txBody>
      </p:sp>
    </p:spTree>
    <p:extLst>
      <p:ext uri="{BB962C8B-B14F-4D97-AF65-F5344CB8AC3E}">
        <p14:creationId xmlns:p14="http://schemas.microsoft.com/office/powerpoint/2010/main" val="6879851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25190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http://www.ncdc.noaa.gov/paleo/slides/slideset/15/15_280_bslide.html</a:t>
            </a:r>
          </a:p>
        </p:txBody>
      </p:sp>
      <p:sp>
        <p:nvSpPr>
          <p:cNvPr id="251908" name="Slide Number Placeholder 3"/>
          <p:cNvSpPr txBox="1">
            <a:spLocks noGrp="1"/>
          </p:cNvSpPr>
          <p:nvPr/>
        </p:nvSpPr>
        <p:spPr bwMode="auto">
          <a:xfrm>
            <a:off x="3886200" y="8686800"/>
            <a:ext cx="2971800" cy="457200"/>
          </a:xfrm>
          <a:prstGeom prst="rect">
            <a:avLst/>
          </a:prstGeom>
          <a:noFill/>
          <a:ln w="12700">
            <a:noFill/>
            <a:miter lim="800000"/>
            <a:headEnd/>
            <a:tailEnd/>
          </a:ln>
        </p:spPr>
        <p:txBody>
          <a:bodyPr anchor="b"/>
          <a:lstStyle/>
          <a:p>
            <a:pPr algn="r"/>
            <a:fld id="{401F6025-AD47-4D98-998B-B95BE7EABEC4}" type="slidenum">
              <a:rPr lang="en-US" altLang="en-US" sz="900" b="1" i="1">
                <a:solidFill>
                  <a:schemeClr val="tx1"/>
                </a:solidFill>
              </a:rPr>
              <a:pPr algn="r"/>
              <a:t>147</a:t>
            </a:fld>
            <a:endParaRPr lang="en-US" altLang="en-US" sz="900" b="1" i="1">
              <a:solidFill>
                <a:schemeClr val="tx1"/>
              </a:solidFill>
            </a:endParaRPr>
          </a:p>
        </p:txBody>
      </p:sp>
    </p:spTree>
    <p:extLst>
      <p:ext uri="{BB962C8B-B14F-4D97-AF65-F5344CB8AC3E}">
        <p14:creationId xmlns:p14="http://schemas.microsoft.com/office/powerpoint/2010/main" val="59791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smtClean="0"/>
              <a:t>http://geoteqmap.maps.arcgis.com/apps/OnePane/basicviewer/index.html?appid=7f72179d4f0a456abff904fa848ee4df</a:t>
            </a:r>
            <a:br>
              <a:rPr lang="en-US" smtClean="0"/>
            </a:br>
            <a:r>
              <a:rPr lang="en-US" smtClean="0"/>
              <a:t>http://www.geotechmap.org/Pages/WisTorProj.aspx</a:t>
            </a:r>
          </a:p>
          <a:p>
            <a:endParaRPr lang="en-US" dirty="0"/>
          </a:p>
        </p:txBody>
      </p:sp>
      <p:sp>
        <p:nvSpPr>
          <p:cNvPr id="4" name="Slide Number Placeholder 3"/>
          <p:cNvSpPr>
            <a:spLocks noGrp="1"/>
          </p:cNvSpPr>
          <p:nvPr>
            <p:ph type="sldNum" sz="quarter" idx="10"/>
          </p:nvPr>
        </p:nvSpPr>
        <p:spPr/>
        <p:txBody>
          <a:bodyPr/>
          <a:lstStyle/>
          <a:p>
            <a:fld id="{116BCAB5-7C11-4C9E-960F-6719065CEF45}" type="slidenum">
              <a:rPr lang="en-US" altLang="en-US" smtClean="0"/>
              <a:pPr/>
              <a:t>17</a:t>
            </a:fld>
            <a:endParaRPr lang="en-US" altLang="en-US"/>
          </a:p>
        </p:txBody>
      </p:sp>
    </p:spTree>
    <p:extLst>
      <p:ext uri="{BB962C8B-B14F-4D97-AF65-F5344CB8AC3E}">
        <p14:creationId xmlns:p14="http://schemas.microsoft.com/office/powerpoint/2010/main" val="5066372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1031"/>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459B8C1E-8326-40C8-AA30-824676B91F31}" type="slidenum">
              <a:rPr lang="en-US" altLang="en-US" sz="900" b="1" i="1">
                <a:solidFill>
                  <a:schemeClr val="tx1"/>
                </a:solidFill>
              </a:rPr>
              <a:pPr algn="r"/>
              <a:t>149</a:t>
            </a:fld>
            <a:endParaRPr lang="en-US" altLang="en-US" sz="900" b="1" i="1">
              <a:solidFill>
                <a:schemeClr val="tx1"/>
              </a:solidFill>
            </a:endParaRPr>
          </a:p>
        </p:txBody>
      </p:sp>
      <p:sp>
        <p:nvSpPr>
          <p:cNvPr id="254979"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54980"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http://www.ncdc.noaa.gov/paleo/slides/slideset/13/13_236_bslide.html</a:t>
            </a:r>
          </a:p>
          <a:p>
            <a:r>
              <a:rPr lang="en-US" altLang="en-US" smtClean="0">
                <a:latin typeface="Arial" pitchFamily="34" charset="0"/>
                <a:cs typeface="Arial" pitchFamily="34" charset="0"/>
              </a:rPr>
              <a:t>http://www.ncdc.noaa.gov/paleo/slides/slideset/13/13_239_bslide.html</a:t>
            </a:r>
          </a:p>
        </p:txBody>
      </p:sp>
    </p:spTree>
    <p:extLst>
      <p:ext uri="{BB962C8B-B14F-4D97-AF65-F5344CB8AC3E}">
        <p14:creationId xmlns:p14="http://schemas.microsoft.com/office/powerpoint/2010/main" val="2019372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57027"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http://www.iodp.org/mambots/editors/tinymce_exp/jscripts/tiny_mce/popupImage.php?img=images/stories/jr_big.jpg&amp;imgwidth=864&amp;imgheight=648&amp;alt=The%20%3CI%3EJOIDES%20Resolution%3C/I%3E%20at%20sea%20during%202005%20%3Cbr%20/%3E%20Photo%20Credit:%20IODP</a:t>
            </a:r>
          </a:p>
          <a:p>
            <a:r>
              <a:rPr lang="en-US" altLang="en-US" smtClean="0">
                <a:latin typeface="Arial" pitchFamily="34" charset="0"/>
                <a:cs typeface="Arial" pitchFamily="34" charset="0"/>
              </a:rPr>
              <a:t>http://www.ncdc.noaa.gov/paleo/image/ship.gif (left)</a:t>
            </a:r>
          </a:p>
          <a:p>
            <a:r>
              <a:rPr lang="en-US" altLang="en-US" smtClean="0">
                <a:latin typeface="Arial" pitchFamily="34" charset="0"/>
                <a:cs typeface="Arial" pitchFamily="34" charset="0"/>
              </a:rPr>
              <a:t>Replace with http://pubs.usgs.gov/gip/dynamic/graphics/glomar.gif</a:t>
            </a:r>
          </a:p>
          <a:p>
            <a:r>
              <a:rPr lang="en-US" altLang="en-US" smtClean="0">
                <a:latin typeface="Arial" pitchFamily="34" charset="0"/>
                <a:cs typeface="Arial" pitchFamily="34" charset="0"/>
              </a:rPr>
              <a:t>http://www.ncdc.noaa.gov/paleo/image/jto3.jpg (middle)</a:t>
            </a:r>
          </a:p>
          <a:p>
            <a:r>
              <a:rPr lang="en-US" altLang="en-US" smtClean="0">
                <a:latin typeface="Arial" pitchFamily="34" charset="0"/>
                <a:cs typeface="Arial" pitchFamily="34" charset="0"/>
              </a:rPr>
              <a:t>http://www.ncdc.noaa.gov/paleo/image/foram.gif</a:t>
            </a:r>
          </a:p>
          <a:p>
            <a:endParaRPr lang="en-US" altLang="en-US" smtClean="0">
              <a:latin typeface="Arial" pitchFamily="34" charset="0"/>
              <a:cs typeface="Arial" pitchFamily="34" charset="0"/>
            </a:endParaRPr>
          </a:p>
          <a:p>
            <a:r>
              <a:rPr lang="en-US" altLang="en-US" smtClean="0">
                <a:latin typeface="Arial" pitchFamily="34" charset="0"/>
                <a:cs typeface="Arial" pitchFamily="34" charset="0"/>
              </a:rPr>
              <a:t>http://www-odp.tamu.edu/isg/corephoto.jpg</a:t>
            </a:r>
          </a:p>
        </p:txBody>
      </p:sp>
    </p:spTree>
    <p:extLst>
      <p:ext uri="{BB962C8B-B14F-4D97-AF65-F5344CB8AC3E}">
        <p14:creationId xmlns:p14="http://schemas.microsoft.com/office/powerpoint/2010/main" val="29263282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59075"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9663565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262147" name="Notes Placeholder 2"/>
          <p:cNvSpPr>
            <a:spLocks noGrp="1"/>
          </p:cNvSpPr>
          <p:nvPr>
            <p:ph type="body" idx="1"/>
          </p:nvPr>
        </p:nvSpPr>
        <p:spPr>
          <a:noFill/>
          <a:ln/>
        </p:spPr>
        <p:txBody>
          <a:bodyPr/>
          <a:lstStyle/>
          <a:p>
            <a:pPr eaLnBrk="1" hangingPunct="1"/>
            <a:r>
              <a:rPr lang="en-GB" altLang="en-US" smtClean="0">
                <a:latin typeface="Arial" pitchFamily="34" charset="0"/>
                <a:cs typeface="Arial" pitchFamily="34" charset="0"/>
              </a:rPr>
              <a:t>http://wisconsingeologicalsurvey.org/pdfs/pgszpdf/landscapes_of_wisconsin.pdf</a:t>
            </a:r>
          </a:p>
          <a:p>
            <a:pPr eaLnBrk="1" hangingPunct="1"/>
            <a:r>
              <a:rPr lang="en-US" altLang="en-US" smtClean="0">
                <a:latin typeface="Arial" pitchFamily="34" charset="0"/>
                <a:cs typeface="Arial" pitchFamily="34" charset="0"/>
              </a:rPr>
              <a:t>See http://www.npwrc.usgs.gov/resource/plants/mnplant/intro.htm</a:t>
            </a:r>
            <a:endParaRPr lang="en-GB" altLang="en-US" smtClean="0">
              <a:latin typeface="Arial" pitchFamily="34" charset="0"/>
              <a:cs typeface="Arial" pitchFamily="34" charset="0"/>
            </a:endParaRPr>
          </a:p>
        </p:txBody>
      </p:sp>
      <p:sp>
        <p:nvSpPr>
          <p:cNvPr id="2621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64610F68-B7E4-4880-9119-53822650F6A9}" type="slidenum">
              <a:rPr lang="en-GB" altLang="en-US" sz="1600">
                <a:solidFill>
                  <a:schemeClr val="tx1"/>
                </a:solidFill>
              </a:rPr>
              <a:pPr algn="r" eaLnBrk="1" hangingPunct="1"/>
              <a:t>153</a:t>
            </a:fld>
            <a:endParaRPr lang="en-GB" altLang="en-US" sz="1600">
              <a:solidFill>
                <a:schemeClr val="tx1"/>
              </a:solidFill>
            </a:endParaRPr>
          </a:p>
        </p:txBody>
      </p:sp>
    </p:spTree>
    <p:extLst>
      <p:ext uri="{BB962C8B-B14F-4D97-AF65-F5344CB8AC3E}">
        <p14:creationId xmlns:p14="http://schemas.microsoft.com/office/powerpoint/2010/main" val="34604287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a:t>K.F.Wendt 16 Jan03</a:t>
            </a:r>
          </a:p>
        </p:txBody>
      </p:sp>
      <p:sp>
        <p:nvSpPr>
          <p:cNvPr id="7" name="Rectangle 7"/>
          <p:cNvSpPr>
            <a:spLocks noGrp="1" noChangeArrowheads="1"/>
          </p:cNvSpPr>
          <p:nvPr>
            <p:ph type="sldNum" sz="quarter" idx="5"/>
          </p:nvPr>
        </p:nvSpPr>
        <p:spPr>
          <a:ln/>
        </p:spPr>
        <p:txBody>
          <a:bodyPr/>
          <a:lstStyle/>
          <a:p>
            <a:fld id="{19D66B01-1DCD-4CA7-BEDB-EFC0D51C49DD}" type="slidenum">
              <a:rPr lang="en-US" altLang="en-US"/>
              <a:pPr/>
              <a:t>155</a:t>
            </a:fld>
            <a:endParaRPr lang="en-US" altLang="en-US"/>
          </a:p>
        </p:txBody>
      </p:sp>
      <p:sp>
        <p:nvSpPr>
          <p:cNvPr id="202754" name="Rectangle 2"/>
          <p:cNvSpPr>
            <a:spLocks noChangeArrowheads="1" noTextEdit="1"/>
          </p:cNvSpPr>
          <p:nvPr>
            <p:ph type="sldImg"/>
          </p:nvPr>
        </p:nvSpPr>
        <p:spPr>
          <a:xfrm>
            <a:off x="1143000" y="685800"/>
            <a:ext cx="4572000" cy="3429000"/>
          </a:xfrm>
          <a:prstGeom prst="rect">
            <a:avLst/>
          </a:prstGeom>
          <a:ln/>
        </p:spPr>
      </p:sp>
      <p:sp>
        <p:nvSpPr>
          <p:cNvPr id="202755" name="Rectangle 3"/>
          <p:cNvSpPr>
            <a:spLocks noGrp="1" noChangeArrowheads="1"/>
          </p:cNvSpPr>
          <p:nvPr>
            <p:ph type="body" idx="1"/>
          </p:nvPr>
        </p:nvSpPr>
        <p:spPr/>
        <p:txBody>
          <a:bodyPr/>
          <a:lstStyle/>
          <a:p>
            <a:r>
              <a:rPr lang="en-US" altLang="en-US"/>
              <a:t>http://www.wisc.edu/wisconsinpress/books/3082.htm</a:t>
            </a:r>
          </a:p>
        </p:txBody>
      </p:sp>
    </p:spTree>
    <p:extLst>
      <p:ext uri="{BB962C8B-B14F-4D97-AF65-F5344CB8AC3E}">
        <p14:creationId xmlns:p14="http://schemas.microsoft.com/office/powerpoint/2010/main" val="187438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1267" name="Rectangle 3"/>
          <p:cNvSpPr>
            <a:spLocks noGrp="1" noChangeArrowheads="1"/>
          </p:cNvSpPr>
          <p:nvPr>
            <p:ph type="body" idx="1"/>
          </p:nvPr>
        </p:nvSpPr>
        <p:spPr>
          <a:xfrm>
            <a:off x="838200" y="4267200"/>
            <a:ext cx="5029200" cy="4114800"/>
          </a:xfrm>
          <a:noFill/>
          <a:ln/>
        </p:spPr>
        <p:txBody>
          <a:bodyPr/>
          <a:lstStyle/>
          <a:p>
            <a:r>
              <a:rPr lang="en-US" altLang="en-US" smtClean="0">
                <a:latin typeface="Arial" pitchFamily="34" charset="0"/>
                <a:cs typeface="Arial" pitchFamily="34" charset="0"/>
              </a:rPr>
              <a:t>http://maps.weather.com/images/maps/current/curwx_720x486.jpg</a:t>
            </a:r>
          </a:p>
          <a:p>
            <a:r>
              <a:rPr lang="en-US" altLang="en-US" smtClean="0">
                <a:latin typeface="Arial" pitchFamily="34" charset="0"/>
                <a:cs typeface="Arial" pitchFamily="34" charset="0"/>
              </a:rPr>
              <a:t>http://w1.weather.gov/data/obhistory/KMSN.html</a:t>
            </a:r>
          </a:p>
          <a:p>
            <a:r>
              <a:rPr lang="en-US" altLang="en-US" smtClean="0">
                <a:latin typeface="Arial" pitchFamily="34" charset="0"/>
                <a:cs typeface="Arial" pitchFamily="34" charset="0"/>
              </a:rPr>
              <a:t>http://www.nws.noaa.gov/climate/index.php?wfo=mkx</a:t>
            </a:r>
          </a:p>
          <a:p>
            <a:r>
              <a:rPr lang="en-US" altLang="en-US" smtClean="0">
                <a:latin typeface="Arial" pitchFamily="34" charset="0"/>
                <a:cs typeface="Arial" pitchFamily="34" charset="0"/>
              </a:rPr>
              <a:t>http://twister.sbs.ohio-state.edu/surface/charts/streamlines</a:t>
            </a:r>
          </a:p>
        </p:txBody>
      </p:sp>
    </p:spTree>
    <p:extLst>
      <p:ext uri="{BB962C8B-B14F-4D97-AF65-F5344CB8AC3E}">
        <p14:creationId xmlns:p14="http://schemas.microsoft.com/office/powerpoint/2010/main" val="104139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143000" y="685800"/>
            <a:ext cx="4572000" cy="3429000"/>
          </a:xfrm>
          <a:prstGeom prst="rect">
            <a:avLst/>
          </a:prstGeom>
          <a:noFill/>
          <a:ln w="12700">
            <a:miter lim="800000"/>
            <a:headEnd/>
            <a:tailEnd/>
          </a:ln>
        </p:spPr>
      </p:sp>
      <p:sp>
        <p:nvSpPr>
          <p:cNvPr id="1433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http://www.ssec.wisc.edu/data/comp/latest_cmoll.gif</a:t>
            </a:r>
          </a:p>
        </p:txBody>
      </p:sp>
      <p:sp>
        <p:nvSpPr>
          <p:cNvPr id="14340" name="Slide Number Placeholder 3"/>
          <p:cNvSpPr>
            <a:spLocks noGrp="1"/>
          </p:cNvSpPr>
          <p:nvPr>
            <p:ph type="sldNum" sz="quarter" idx="5"/>
          </p:nvPr>
        </p:nvSpPr>
        <p:spPr>
          <a:noFill/>
        </p:spPr>
        <p:txBody>
          <a:bodyPr/>
          <a:lstStyle/>
          <a:p>
            <a:fld id="{D28580A1-641D-489D-B8AE-A5AC58C63B62}" type="slidenum">
              <a:rPr lang="en-US" altLang="en-US"/>
              <a:pPr/>
              <a:t>20</a:t>
            </a:fld>
            <a:endParaRPr lang="en-US" altLang="en-US"/>
          </a:p>
        </p:txBody>
      </p:sp>
    </p:spTree>
    <p:extLst>
      <p:ext uri="{BB962C8B-B14F-4D97-AF65-F5344CB8AC3E}">
        <p14:creationId xmlns:p14="http://schemas.microsoft.com/office/powerpoint/2010/main" val="1869451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7411"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Fig. 1.3A &amp; Fig. 1.3B, Moran (2002)</a:t>
            </a:r>
          </a:p>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p:txBody>
      </p:sp>
      <p:sp>
        <p:nvSpPr>
          <p:cNvPr id="17412" name="Slide Number Placeholder 3"/>
          <p:cNvSpPr>
            <a:spLocks noGrp="1"/>
          </p:cNvSpPr>
          <p:nvPr>
            <p:ph type="sldNum" sz="quarter" idx="5"/>
          </p:nvPr>
        </p:nvSpPr>
        <p:spPr>
          <a:noFill/>
        </p:spPr>
        <p:txBody>
          <a:bodyPr/>
          <a:lstStyle/>
          <a:p>
            <a:fld id="{1AB81804-9C8E-4566-897D-5D4493A1E819}" type="slidenum">
              <a:rPr lang="en-US" altLang="en-US"/>
              <a:pPr/>
              <a:t>22</a:t>
            </a:fld>
            <a:endParaRPr lang="en-US" altLang="en-US"/>
          </a:p>
        </p:txBody>
      </p:sp>
    </p:spTree>
    <p:extLst>
      <p:ext uri="{BB962C8B-B14F-4D97-AF65-F5344CB8AC3E}">
        <p14:creationId xmlns:p14="http://schemas.microsoft.com/office/powerpoint/2010/main" val="121392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20483"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Fig 8.20 Moran (2002)</a:t>
            </a:r>
          </a:p>
        </p:txBody>
      </p:sp>
      <p:sp>
        <p:nvSpPr>
          <p:cNvPr id="20484" name="Slide Number Placeholder 3"/>
          <p:cNvSpPr>
            <a:spLocks noGrp="1"/>
          </p:cNvSpPr>
          <p:nvPr>
            <p:ph type="sldNum" sz="quarter" idx="5"/>
          </p:nvPr>
        </p:nvSpPr>
        <p:spPr>
          <a:noFill/>
        </p:spPr>
        <p:txBody>
          <a:bodyPr/>
          <a:lstStyle/>
          <a:p>
            <a:fld id="{C614118B-892D-49D1-B143-F84921EACDD0}" type="slidenum">
              <a:rPr lang="en-US" altLang="en-US"/>
              <a:pPr/>
              <a:t>24</a:t>
            </a:fld>
            <a:endParaRPr lang="en-US" altLang="en-US"/>
          </a:p>
        </p:txBody>
      </p:sp>
    </p:spTree>
    <p:extLst>
      <p:ext uri="{BB962C8B-B14F-4D97-AF65-F5344CB8AC3E}">
        <p14:creationId xmlns:p14="http://schemas.microsoft.com/office/powerpoint/2010/main" val="2164229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2531" name="Rectangle 3"/>
          <p:cNvSpPr>
            <a:spLocks noGrp="1" noChangeArrowheads="1"/>
          </p:cNvSpPr>
          <p:nvPr>
            <p:ph type="body" idx="1"/>
          </p:nvPr>
        </p:nvSpPr>
        <p:spPr>
          <a:xfrm>
            <a:off x="838200" y="4267200"/>
            <a:ext cx="5029200" cy="4114800"/>
          </a:xfrm>
          <a:noFill/>
          <a:ln/>
        </p:spPr>
        <p:txBody>
          <a:bodyPr/>
          <a:lstStyle/>
          <a:p>
            <a:r>
              <a:rPr lang="en-US" altLang="en-US" smtClean="0">
                <a:latin typeface="Arial" pitchFamily="34" charset="0"/>
                <a:cs typeface="Arial" pitchFamily="34" charset="0"/>
              </a:rPr>
              <a:t>http://image.weather.com/images/maps/aviation/avifr_720x486.jpg</a:t>
            </a:r>
          </a:p>
        </p:txBody>
      </p:sp>
    </p:spTree>
    <p:extLst>
      <p:ext uri="{BB962C8B-B14F-4D97-AF65-F5344CB8AC3E}">
        <p14:creationId xmlns:p14="http://schemas.microsoft.com/office/powerpoint/2010/main" val="2131911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24579"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http://www.ssec.wisc.edu/data/us_comp/</a:t>
            </a:r>
          </a:p>
        </p:txBody>
      </p:sp>
      <p:sp>
        <p:nvSpPr>
          <p:cNvPr id="24580" name="Slide Number Placeholder 3"/>
          <p:cNvSpPr>
            <a:spLocks noGrp="1"/>
          </p:cNvSpPr>
          <p:nvPr>
            <p:ph type="sldNum" sz="quarter" idx="5"/>
          </p:nvPr>
        </p:nvSpPr>
        <p:spPr>
          <a:noFill/>
        </p:spPr>
        <p:txBody>
          <a:bodyPr/>
          <a:lstStyle/>
          <a:p>
            <a:fld id="{88BE20BB-EEC9-4670-B277-CA468B67E2FC}" type="slidenum">
              <a:rPr lang="en-US" altLang="en-US"/>
              <a:pPr/>
              <a:t>26</a:t>
            </a:fld>
            <a:endParaRPr lang="en-US" altLang="en-US"/>
          </a:p>
        </p:txBody>
      </p:sp>
    </p:spTree>
    <p:extLst>
      <p:ext uri="{BB962C8B-B14F-4D97-AF65-F5344CB8AC3E}">
        <p14:creationId xmlns:p14="http://schemas.microsoft.com/office/powerpoint/2010/main" val="3784068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26627"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http://maps.weather.com/images/maps/current/acttemp_720x486.jpg</a:t>
            </a:r>
          </a:p>
        </p:txBody>
      </p:sp>
      <p:sp>
        <p:nvSpPr>
          <p:cNvPr id="26628" name="Slide Number Placeholder 3"/>
          <p:cNvSpPr>
            <a:spLocks noGrp="1"/>
          </p:cNvSpPr>
          <p:nvPr>
            <p:ph type="sldNum" sz="quarter" idx="5"/>
          </p:nvPr>
        </p:nvSpPr>
        <p:spPr>
          <a:noFill/>
        </p:spPr>
        <p:txBody>
          <a:bodyPr/>
          <a:lstStyle/>
          <a:p>
            <a:fld id="{6E49C1D6-EBBE-48E7-9A5A-422B25752314}" type="slidenum">
              <a:rPr lang="en-US" altLang="en-US"/>
              <a:pPr/>
              <a:t>27</a:t>
            </a:fld>
            <a:endParaRPr lang="en-US" altLang="en-US"/>
          </a:p>
        </p:txBody>
      </p:sp>
    </p:spTree>
    <p:extLst>
      <p:ext uri="{BB962C8B-B14F-4D97-AF65-F5344CB8AC3E}">
        <p14:creationId xmlns:p14="http://schemas.microsoft.com/office/powerpoint/2010/main" val="363374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a:t>K.F.Wendt 16 Jan03</a:t>
            </a:r>
          </a:p>
        </p:txBody>
      </p:sp>
      <p:sp>
        <p:nvSpPr>
          <p:cNvPr id="7" name="Rectangle 7"/>
          <p:cNvSpPr>
            <a:spLocks noGrp="1" noChangeArrowheads="1"/>
          </p:cNvSpPr>
          <p:nvPr>
            <p:ph type="sldNum" sz="quarter" idx="5"/>
          </p:nvPr>
        </p:nvSpPr>
        <p:spPr>
          <a:ln/>
        </p:spPr>
        <p:txBody>
          <a:bodyPr/>
          <a:lstStyle/>
          <a:p>
            <a:fld id="{83A85148-6BCC-4FD7-9461-C4C3893AD499}" type="slidenum">
              <a:rPr lang="en-US" altLang="en-US"/>
              <a:pPr/>
              <a:t>2</a:t>
            </a:fld>
            <a:endParaRPr lang="en-US" altLang="en-US"/>
          </a:p>
        </p:txBody>
      </p:sp>
      <p:sp>
        <p:nvSpPr>
          <p:cNvPr id="198658" name="Rectangle 2"/>
          <p:cNvSpPr>
            <a:spLocks noChangeArrowheads="1" noTextEdit="1"/>
          </p:cNvSpPr>
          <p:nvPr>
            <p:ph type="sldImg"/>
          </p:nvPr>
        </p:nvSpPr>
        <p:spPr>
          <a:xfrm>
            <a:off x="1143000" y="685800"/>
            <a:ext cx="4572000" cy="3429000"/>
          </a:xfrm>
          <a:prstGeom prst="rect">
            <a:avLst/>
          </a:prstGeom>
          <a:ln/>
        </p:spPr>
      </p:sp>
      <p:sp>
        <p:nvSpPr>
          <p:cNvPr id="198659" name="Rectangle 3"/>
          <p:cNvSpPr>
            <a:spLocks noGrp="1" noChangeArrowheads="1"/>
          </p:cNvSpPr>
          <p:nvPr>
            <p:ph type="body" idx="1"/>
          </p:nvPr>
        </p:nvSpPr>
        <p:spPr/>
        <p:txBody>
          <a:bodyPr/>
          <a:lstStyle/>
          <a:p>
            <a:r>
              <a:rPr lang="en-US" altLang="en-US"/>
              <a:t>http://www.wisc.edu/wisconsinpress/books/3082.htm</a:t>
            </a:r>
          </a:p>
        </p:txBody>
      </p:sp>
    </p:spTree>
    <p:extLst>
      <p:ext uri="{BB962C8B-B14F-4D97-AF65-F5344CB8AC3E}">
        <p14:creationId xmlns:p14="http://schemas.microsoft.com/office/powerpoint/2010/main" val="3261144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8675" name="Rectangle 3"/>
          <p:cNvSpPr>
            <a:spLocks noGrp="1" noChangeArrowheads="1"/>
          </p:cNvSpPr>
          <p:nvPr>
            <p:ph type="body" idx="1"/>
          </p:nvPr>
        </p:nvSpPr>
        <p:spPr>
          <a:xfrm>
            <a:off x="838200" y="4267200"/>
            <a:ext cx="5029200" cy="4114800"/>
          </a:xfrm>
          <a:noFill/>
          <a:ln/>
        </p:spPr>
        <p:txBody>
          <a:bodyPr/>
          <a:lstStyle/>
          <a:p>
            <a:r>
              <a:rPr lang="en-US" altLang="en-US" smtClean="0">
                <a:latin typeface="Arial" pitchFamily="34" charset="0"/>
                <a:cs typeface="Arial" pitchFamily="34" charset="0"/>
              </a:rPr>
              <a:t>http://maps.weather.com/images/maps/forecast/amfcst_720x486.jpg</a:t>
            </a:r>
          </a:p>
        </p:txBody>
      </p:sp>
    </p:spTree>
    <p:extLst>
      <p:ext uri="{BB962C8B-B14F-4D97-AF65-F5344CB8AC3E}">
        <p14:creationId xmlns:p14="http://schemas.microsoft.com/office/powerpoint/2010/main" val="3492951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30723"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http://www.spc.noaa.gov/products/outlook/day2otlk_1730.gif</a:t>
            </a:r>
          </a:p>
        </p:txBody>
      </p:sp>
      <p:sp>
        <p:nvSpPr>
          <p:cNvPr id="30724" name="Slide Number Placeholder 3"/>
          <p:cNvSpPr>
            <a:spLocks noGrp="1"/>
          </p:cNvSpPr>
          <p:nvPr>
            <p:ph type="sldNum" sz="quarter" idx="5"/>
          </p:nvPr>
        </p:nvSpPr>
        <p:spPr>
          <a:noFill/>
        </p:spPr>
        <p:txBody>
          <a:bodyPr/>
          <a:lstStyle/>
          <a:p>
            <a:fld id="{277AC311-60E1-46E6-812F-03086856ADEF}" type="slidenum">
              <a:rPr lang="en-US" altLang="en-US"/>
              <a:pPr/>
              <a:t>29</a:t>
            </a:fld>
            <a:endParaRPr lang="en-US" altLang="en-US"/>
          </a:p>
        </p:txBody>
      </p:sp>
    </p:spTree>
    <p:extLst>
      <p:ext uri="{BB962C8B-B14F-4D97-AF65-F5344CB8AC3E}">
        <p14:creationId xmlns:p14="http://schemas.microsoft.com/office/powerpoint/2010/main" val="3116155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34819"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http://www2.ucar.edu/currents/tail-record-heat</a:t>
            </a:r>
          </a:p>
          <a:p>
            <a:r>
              <a:rPr lang="en-US" altLang="en-US" smtClean="0">
                <a:latin typeface="Arial" pitchFamily="34" charset="0"/>
                <a:cs typeface="Arial" pitchFamily="34" charset="0"/>
              </a:rPr>
              <a:t>http://www2.ucar.edu/sites/default/files/news/2011/mean_increase3d1_1.jpg</a:t>
            </a:r>
          </a:p>
        </p:txBody>
      </p:sp>
    </p:spTree>
    <p:extLst>
      <p:ext uri="{BB962C8B-B14F-4D97-AF65-F5344CB8AC3E}">
        <p14:creationId xmlns:p14="http://schemas.microsoft.com/office/powerpoint/2010/main" val="1158046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36867" name="Notes Placeholder 2"/>
          <p:cNvSpPr>
            <a:spLocks noGrp="1"/>
          </p:cNvSpPr>
          <p:nvPr>
            <p:ph type="body" idx="1"/>
          </p:nvPr>
        </p:nvSpPr>
        <p:spPr>
          <a:noFill/>
          <a:ln/>
        </p:spPr>
        <p:txBody>
          <a:bodyPr/>
          <a:lstStyle/>
          <a:p>
            <a:endParaRPr lang="en-GB" altLang="en-US" smtClean="0">
              <a:latin typeface="Arial" pitchFamily="34" charset="0"/>
              <a:cs typeface="Arial" pitchFamily="34" charset="0"/>
            </a:endParaRPr>
          </a:p>
        </p:txBody>
      </p:sp>
      <p:sp>
        <p:nvSpPr>
          <p:cNvPr id="36868" name="Slide Number Placeholder 3"/>
          <p:cNvSpPr>
            <a:spLocks noGrp="1"/>
          </p:cNvSpPr>
          <p:nvPr>
            <p:ph type="sldNum" sz="quarter" idx="5"/>
          </p:nvPr>
        </p:nvSpPr>
        <p:spPr>
          <a:noFill/>
        </p:spPr>
        <p:txBody>
          <a:bodyPr/>
          <a:lstStyle/>
          <a:p>
            <a:fld id="{8A64B15C-0AE3-419C-B032-D1C16F9B70AB}" type="slidenum">
              <a:rPr lang="en-US" altLang="en-US"/>
              <a:pPr/>
              <a:t>33</a:t>
            </a:fld>
            <a:endParaRPr lang="en-US" altLang="en-US"/>
          </a:p>
        </p:txBody>
      </p:sp>
    </p:spTree>
    <p:extLst>
      <p:ext uri="{BB962C8B-B14F-4D97-AF65-F5344CB8AC3E}">
        <p14:creationId xmlns:p14="http://schemas.microsoft.com/office/powerpoint/2010/main" val="3892582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38915"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http://maps.weather.com/images/maps/special/norm_dep_hi_720x486.jpg</a:t>
            </a:r>
          </a:p>
        </p:txBody>
      </p:sp>
      <p:sp>
        <p:nvSpPr>
          <p:cNvPr id="38916" name="Slide Number Placeholder 3"/>
          <p:cNvSpPr>
            <a:spLocks noGrp="1"/>
          </p:cNvSpPr>
          <p:nvPr>
            <p:ph type="sldNum" sz="quarter" idx="5"/>
          </p:nvPr>
        </p:nvSpPr>
        <p:spPr>
          <a:noFill/>
        </p:spPr>
        <p:txBody>
          <a:bodyPr/>
          <a:lstStyle/>
          <a:p>
            <a:fld id="{E86A9324-38C8-4C1D-9187-562BDD9F87BE}" type="slidenum">
              <a:rPr lang="en-US" altLang="en-US"/>
              <a:pPr/>
              <a:t>34</a:t>
            </a:fld>
            <a:endParaRPr lang="en-US" altLang="en-US"/>
          </a:p>
        </p:txBody>
      </p:sp>
    </p:spTree>
    <p:extLst>
      <p:ext uri="{BB962C8B-B14F-4D97-AF65-F5344CB8AC3E}">
        <p14:creationId xmlns:p14="http://schemas.microsoft.com/office/powerpoint/2010/main" val="1654784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40963"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http://arcsde.ersc.wisc.edu/modis/2008/2008244/t1.08244.Wisconsin.143.250m.jpg</a:t>
            </a:r>
          </a:p>
        </p:txBody>
      </p:sp>
      <p:sp>
        <p:nvSpPr>
          <p:cNvPr id="409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A81D8D62-E758-4D00-AA5E-A0F6B6BC53ED}" type="slidenum">
              <a:rPr lang="en-US" altLang="en-US" sz="1000" b="1" i="1">
                <a:solidFill>
                  <a:schemeClr val="tx2"/>
                </a:solidFill>
                <a:latin typeface="Arial" pitchFamily="34" charset="0"/>
              </a:rPr>
              <a:pPr algn="r" eaLnBrk="1" hangingPunct="1"/>
              <a:t>35</a:t>
            </a:fld>
            <a:endParaRPr lang="en-US" altLang="en-US" sz="1000" b="1" i="1">
              <a:solidFill>
                <a:schemeClr val="tx2"/>
              </a:solidFill>
              <a:latin typeface="Arial" pitchFamily="34" charset="0"/>
            </a:endParaRPr>
          </a:p>
        </p:txBody>
      </p:sp>
    </p:spTree>
    <p:extLst>
      <p:ext uri="{BB962C8B-B14F-4D97-AF65-F5344CB8AC3E}">
        <p14:creationId xmlns:p14="http://schemas.microsoft.com/office/powerpoint/2010/main" val="292557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43011" name="Notes Placeholder 2"/>
          <p:cNvSpPr>
            <a:spLocks noGrp="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http://eoimages.gsfc.nasa.gov/images/imagerecords/4000/4597/PIA04361.jpg</a:t>
            </a:r>
          </a:p>
        </p:txBody>
      </p:sp>
      <p:sp>
        <p:nvSpPr>
          <p:cNvPr id="430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7629E2-5EE4-4F31-8E1A-6537CBBF8AF5}" type="slidenum">
              <a:rPr lang="en-US" altLang="en-US" sz="1000" b="1" i="1"/>
              <a:pPr algn="r"/>
              <a:t>36</a:t>
            </a:fld>
            <a:endParaRPr lang="en-US" altLang="en-US" sz="1000" b="1" i="1"/>
          </a:p>
        </p:txBody>
      </p:sp>
    </p:spTree>
    <p:extLst>
      <p:ext uri="{BB962C8B-B14F-4D97-AF65-F5344CB8AC3E}">
        <p14:creationId xmlns:p14="http://schemas.microsoft.com/office/powerpoint/2010/main" val="1684130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4505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http://www.crh.noaa.gov/images/mkx/climate/avg_30_year_temp.png</a:t>
            </a:r>
          </a:p>
        </p:txBody>
      </p:sp>
      <p:sp>
        <p:nvSpPr>
          <p:cNvPr id="45060" name="Slide Number Placeholder 3"/>
          <p:cNvSpPr>
            <a:spLocks noGrp="1"/>
          </p:cNvSpPr>
          <p:nvPr>
            <p:ph type="sldNum" sz="quarter" idx="5"/>
          </p:nvPr>
        </p:nvSpPr>
        <p:spPr>
          <a:noFill/>
        </p:spPr>
        <p:txBody>
          <a:bodyPr/>
          <a:lstStyle/>
          <a:p>
            <a:fld id="{5BBBDE7C-CA40-40B7-B679-FD61CE907182}" type="slidenum">
              <a:rPr lang="en-US" altLang="en-US"/>
              <a:pPr/>
              <a:t>37</a:t>
            </a:fld>
            <a:endParaRPr lang="en-US" altLang="en-US"/>
          </a:p>
        </p:txBody>
      </p:sp>
    </p:spTree>
    <p:extLst>
      <p:ext uri="{BB962C8B-B14F-4D97-AF65-F5344CB8AC3E}">
        <p14:creationId xmlns:p14="http://schemas.microsoft.com/office/powerpoint/2010/main" val="120331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47107"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http://www.crh.noaa.gov/images/mkx/climate/avg_30_year_precip.png</a:t>
            </a:r>
          </a:p>
        </p:txBody>
      </p:sp>
      <p:sp>
        <p:nvSpPr>
          <p:cNvPr id="47108" name="Slide Number Placeholder 3"/>
          <p:cNvSpPr>
            <a:spLocks noGrp="1"/>
          </p:cNvSpPr>
          <p:nvPr>
            <p:ph type="sldNum" sz="quarter" idx="5"/>
          </p:nvPr>
        </p:nvSpPr>
        <p:spPr>
          <a:noFill/>
        </p:spPr>
        <p:txBody>
          <a:bodyPr/>
          <a:lstStyle/>
          <a:p>
            <a:fld id="{23543171-C735-4734-8C9F-58CEF60D58F4}" type="slidenum">
              <a:rPr lang="en-US" altLang="en-US"/>
              <a:pPr/>
              <a:t>38</a:t>
            </a:fld>
            <a:endParaRPr lang="en-US" altLang="en-US"/>
          </a:p>
        </p:txBody>
      </p:sp>
    </p:spTree>
    <p:extLst>
      <p:ext uri="{BB962C8B-B14F-4D97-AF65-F5344CB8AC3E}">
        <p14:creationId xmlns:p14="http://schemas.microsoft.com/office/powerpoint/2010/main" val="3652267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49155" name="Notes Placeholder 2"/>
          <p:cNvSpPr>
            <a:spLocks noGrp="1"/>
          </p:cNvSpPr>
          <p:nvPr>
            <p:ph type="body" idx="1"/>
          </p:nvPr>
        </p:nvSpPr>
        <p:spPr>
          <a:xfrm>
            <a:off x="914400" y="4343400"/>
            <a:ext cx="5029200" cy="4114800"/>
          </a:xfrm>
          <a:noFill/>
          <a:ln/>
        </p:spPr>
        <p:txBody>
          <a:bodyPr/>
          <a:lstStyle/>
          <a:p>
            <a:pPr eaLnBrk="1" hangingPunct="1"/>
            <a:r>
              <a:rPr lang="en-GB" altLang="en-US" smtClean="0">
                <a:latin typeface="Arial" pitchFamily="34" charset="0"/>
                <a:cs typeface="Arial" pitchFamily="34" charset="0"/>
              </a:rPr>
              <a:t>http://wisconsingeologicalsurvey.org/pdfs/pgszpdf/landscapes_of_wisconsin.pdf</a:t>
            </a:r>
          </a:p>
          <a:p>
            <a:pPr eaLnBrk="1" hangingPunct="1"/>
            <a:r>
              <a:rPr lang="en-US" altLang="en-US" smtClean="0">
                <a:latin typeface="Arial" pitchFamily="34" charset="0"/>
                <a:cs typeface="Arial" pitchFamily="34" charset="0"/>
              </a:rPr>
              <a:t>See http://www.npwrc.usgs.gov/resource/plants/mnplant/intro.htm</a:t>
            </a:r>
            <a:endParaRPr lang="en-GB" altLang="en-US" smtClean="0">
              <a:latin typeface="Arial" pitchFamily="34" charset="0"/>
              <a:cs typeface="Arial" pitchFamily="34" charset="0"/>
            </a:endParaRPr>
          </a:p>
        </p:txBody>
      </p:sp>
      <p:sp>
        <p:nvSpPr>
          <p:cNvPr id="491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526D88E-C826-4CE0-8FE8-18BBDE78BB54}" type="slidenum">
              <a:rPr lang="en-GB" altLang="en-US" sz="1200"/>
              <a:pPr algn="r"/>
              <a:t>39</a:t>
            </a:fld>
            <a:endParaRPr lang="en-GB" altLang="en-US" sz="1200"/>
          </a:p>
        </p:txBody>
      </p:sp>
    </p:spTree>
    <p:extLst>
      <p:ext uri="{BB962C8B-B14F-4D97-AF65-F5344CB8AC3E}">
        <p14:creationId xmlns:p14="http://schemas.microsoft.com/office/powerpoint/2010/main" val="131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a:t>K.F.Wendt 16 Jan03</a:t>
            </a:r>
          </a:p>
        </p:txBody>
      </p:sp>
      <p:sp>
        <p:nvSpPr>
          <p:cNvPr id="7" name="Rectangle 7"/>
          <p:cNvSpPr>
            <a:spLocks noGrp="1" noChangeArrowheads="1"/>
          </p:cNvSpPr>
          <p:nvPr>
            <p:ph type="sldNum" sz="quarter" idx="5"/>
          </p:nvPr>
        </p:nvSpPr>
        <p:spPr>
          <a:ln/>
        </p:spPr>
        <p:txBody>
          <a:bodyPr/>
          <a:lstStyle/>
          <a:p>
            <a:fld id="{19D66B01-1DCD-4CA7-BEDB-EFC0D51C49DD}" type="slidenum">
              <a:rPr lang="en-US" altLang="en-US"/>
              <a:pPr/>
              <a:t>3</a:t>
            </a:fld>
            <a:endParaRPr lang="en-US" altLang="en-US"/>
          </a:p>
        </p:txBody>
      </p:sp>
      <p:sp>
        <p:nvSpPr>
          <p:cNvPr id="202754" name="Rectangle 2"/>
          <p:cNvSpPr>
            <a:spLocks noChangeArrowheads="1" noTextEdit="1"/>
          </p:cNvSpPr>
          <p:nvPr>
            <p:ph type="sldImg"/>
          </p:nvPr>
        </p:nvSpPr>
        <p:spPr>
          <a:xfrm>
            <a:off x="1143000" y="685800"/>
            <a:ext cx="4572000" cy="3429000"/>
          </a:xfrm>
          <a:prstGeom prst="rect">
            <a:avLst/>
          </a:prstGeom>
          <a:ln/>
        </p:spPr>
      </p:sp>
      <p:sp>
        <p:nvSpPr>
          <p:cNvPr id="202755" name="Rectangle 3"/>
          <p:cNvSpPr>
            <a:spLocks noGrp="1" noChangeArrowheads="1"/>
          </p:cNvSpPr>
          <p:nvPr>
            <p:ph type="body" idx="1"/>
          </p:nvPr>
        </p:nvSpPr>
        <p:spPr/>
        <p:txBody>
          <a:bodyPr/>
          <a:lstStyle/>
          <a:p>
            <a:r>
              <a:rPr lang="en-US" altLang="en-US"/>
              <a:t>http://www.wisc.edu/wisconsinpress/books/3082.htm</a:t>
            </a:r>
          </a:p>
        </p:txBody>
      </p:sp>
    </p:spTree>
    <p:extLst>
      <p:ext uri="{BB962C8B-B14F-4D97-AF65-F5344CB8AC3E}">
        <p14:creationId xmlns:p14="http://schemas.microsoft.com/office/powerpoint/2010/main" val="4091327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51203" name="Notes Placeholder 2"/>
          <p:cNvSpPr>
            <a:spLocks noGrp="1"/>
          </p:cNvSpPr>
          <p:nvPr>
            <p:ph type="body" idx="1"/>
          </p:nvPr>
        </p:nvSpPr>
        <p:spPr>
          <a:xfrm>
            <a:off x="914400" y="4343400"/>
            <a:ext cx="5029200" cy="4114800"/>
          </a:xfrm>
          <a:noFill/>
          <a:ln/>
        </p:spPr>
        <p:txBody>
          <a:bodyPr/>
          <a:lstStyle/>
          <a:p>
            <a:r>
              <a:rPr lang="en-GB" altLang="en-US" smtClean="0">
                <a:latin typeface="Arial" pitchFamily="34" charset="0"/>
                <a:cs typeface="Arial" pitchFamily="34" charset="0"/>
              </a:rPr>
              <a:t>https://www.uwsp.edu/natres/nres743/images/T1/TZsm_webthumb.jpg</a:t>
            </a:r>
          </a:p>
        </p:txBody>
      </p:sp>
      <p:sp>
        <p:nvSpPr>
          <p:cNvPr id="512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03A024D-6749-45DD-B070-E2318A1338D5}" type="slidenum">
              <a:rPr lang="en-US" altLang="en-US" sz="900"/>
              <a:pPr algn="r"/>
              <a:t>40</a:t>
            </a:fld>
            <a:endParaRPr lang="en-US" altLang="en-US" sz="900"/>
          </a:p>
        </p:txBody>
      </p:sp>
    </p:spTree>
    <p:extLst>
      <p:ext uri="{BB962C8B-B14F-4D97-AF65-F5344CB8AC3E}">
        <p14:creationId xmlns:p14="http://schemas.microsoft.com/office/powerpoint/2010/main" val="2806376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53251" name="Notes Placeholder 2"/>
          <p:cNvSpPr>
            <a:spLocks noGrp="1"/>
          </p:cNvSpPr>
          <p:nvPr>
            <p:ph type="body" idx="1"/>
          </p:nvPr>
        </p:nvSpPr>
        <p:spPr>
          <a:xfrm>
            <a:off x="914400" y="4343400"/>
            <a:ext cx="5029200" cy="4114800"/>
          </a:xfrm>
          <a:noFill/>
          <a:ln/>
        </p:spPr>
        <p:txBody>
          <a:bodyPr/>
          <a:lstStyle/>
          <a:p>
            <a:pPr eaLnBrk="1" hangingPunct="1"/>
            <a:r>
              <a:rPr lang="en-GB" altLang="en-US" smtClean="0">
                <a:latin typeface="Arial" pitchFamily="34" charset="0"/>
                <a:cs typeface="Arial" pitchFamily="34" charset="0"/>
              </a:rPr>
              <a:t>http://wisconsingeologicalsurvey.org/pdfs/pgszpdf/landscapes_of_wisconsin.pdf</a:t>
            </a:r>
          </a:p>
          <a:p>
            <a:pPr eaLnBrk="1" hangingPunct="1"/>
            <a:r>
              <a:rPr lang="en-US" altLang="en-US" smtClean="0">
                <a:latin typeface="Arial" pitchFamily="34" charset="0"/>
                <a:cs typeface="Arial" pitchFamily="34" charset="0"/>
              </a:rPr>
              <a:t>See http://www.npwrc.usgs.gov/resource/plants/mnplant/intro.htm</a:t>
            </a:r>
            <a:endParaRPr lang="en-GB" altLang="en-US" smtClean="0">
              <a:latin typeface="Arial" pitchFamily="34" charset="0"/>
              <a:cs typeface="Arial" pitchFamily="34" charset="0"/>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4FC5599-843A-44F5-8B6E-7B6C733AED12}" type="slidenum">
              <a:rPr lang="en-GB" altLang="en-US" sz="1000"/>
              <a:pPr algn="r"/>
              <a:t>41</a:t>
            </a:fld>
            <a:endParaRPr lang="en-GB" altLang="en-US" sz="1000"/>
          </a:p>
        </p:txBody>
      </p:sp>
    </p:spTree>
    <p:extLst>
      <p:ext uri="{BB962C8B-B14F-4D97-AF65-F5344CB8AC3E}">
        <p14:creationId xmlns:p14="http://schemas.microsoft.com/office/powerpoint/2010/main" val="660505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89606B03-77AB-4CB5-8DD4-2127E2974262}" type="slidenum">
              <a:rPr lang="en-US" altLang="en-US" sz="900">
                <a:solidFill>
                  <a:schemeClr val="tx1"/>
                </a:solidFill>
              </a:rPr>
              <a:pPr algn="r"/>
              <a:t>42</a:t>
            </a:fld>
            <a:endParaRPr lang="en-US" altLang="en-US" sz="900">
              <a:solidFill>
                <a:schemeClr val="tx1"/>
              </a:solidFill>
            </a:endParaRPr>
          </a:p>
        </p:txBody>
      </p:sp>
      <p:sp>
        <p:nvSpPr>
          <p:cNvPr id="55299"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55300"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http://museum.state.il.us/exhibits/larson/glacier_maps.html</a:t>
            </a:r>
          </a:p>
        </p:txBody>
      </p:sp>
    </p:spTree>
    <p:extLst>
      <p:ext uri="{BB962C8B-B14F-4D97-AF65-F5344CB8AC3E}">
        <p14:creationId xmlns:p14="http://schemas.microsoft.com/office/powerpoint/2010/main" val="80375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61443"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C:\Users\Ed\Documents\CLIMO\WI-CLIMO\WI-STATIONS\WI-SOLAR\WI-NSRDB-1991-2005_data\WI-NSRDB-NCDC-1991-2005-D-dsf-datafiles\MSN-726410-NSRDB-91-05.gif</a:t>
            </a:r>
          </a:p>
        </p:txBody>
      </p:sp>
      <p:sp>
        <p:nvSpPr>
          <p:cNvPr id="61444" name="Slide Number Placeholder 3"/>
          <p:cNvSpPr>
            <a:spLocks noGrp="1"/>
          </p:cNvSpPr>
          <p:nvPr>
            <p:ph type="sldNum" sz="quarter" idx="5"/>
          </p:nvPr>
        </p:nvSpPr>
        <p:spPr>
          <a:noFill/>
        </p:spPr>
        <p:txBody>
          <a:bodyPr/>
          <a:lstStyle/>
          <a:p>
            <a:fld id="{50D14A2E-28B1-4866-A0DC-80080E065117}" type="slidenum">
              <a:rPr lang="en-US" altLang="en-US">
                <a:solidFill>
                  <a:srgbClr val="000000"/>
                </a:solidFill>
              </a:rPr>
              <a:pPr/>
              <a:t>47</a:t>
            </a:fld>
            <a:endParaRPr lang="en-US" altLang="en-US">
              <a:solidFill>
                <a:srgbClr val="000000"/>
              </a:solidFill>
            </a:endParaRPr>
          </a:p>
        </p:txBody>
      </p:sp>
    </p:spTree>
    <p:extLst>
      <p:ext uri="{BB962C8B-B14F-4D97-AF65-F5344CB8AC3E}">
        <p14:creationId xmlns:p14="http://schemas.microsoft.com/office/powerpoint/2010/main" val="111582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F315EABE-C98A-4FFD-83CB-DC70F7D1A6EC}" type="slidenum">
              <a:rPr lang="en-US" altLang="en-US">
                <a:solidFill>
                  <a:srgbClr val="000000"/>
                </a:solidFill>
              </a:rPr>
              <a:pPr/>
              <a:t>48</a:t>
            </a:fld>
            <a:endParaRPr lang="en-US" altLang="en-US">
              <a:solidFill>
                <a:srgbClr val="000000"/>
              </a:solidFill>
            </a:endParaRPr>
          </a:p>
        </p:txBody>
      </p:sp>
      <p:sp>
        <p:nvSpPr>
          <p:cNvPr id="6349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63492"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http://www.aos.wisc.edu/~sco/clim-history/stations/msn/msn-tts-2011.gif</a:t>
            </a:r>
          </a:p>
        </p:txBody>
      </p:sp>
    </p:spTree>
    <p:extLst>
      <p:ext uri="{BB962C8B-B14F-4D97-AF65-F5344CB8AC3E}">
        <p14:creationId xmlns:p14="http://schemas.microsoft.com/office/powerpoint/2010/main" val="4083002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66563" name="Notes Placeholder 2"/>
          <p:cNvSpPr>
            <a:spLocks noGrp="1"/>
          </p:cNvSpPr>
          <p:nvPr>
            <p:ph type="body" idx="1"/>
          </p:nvPr>
        </p:nvSpPr>
        <p:spPr>
          <a:xfrm>
            <a:off x="914400" y="4343400"/>
            <a:ext cx="5029200" cy="4114800"/>
          </a:xfrm>
          <a:noFill/>
          <a:ln/>
        </p:spPr>
        <p:txBody>
          <a:bodyPr/>
          <a:lstStyle/>
          <a:p>
            <a:pPr eaLnBrk="1" hangingPunct="1">
              <a:spcBef>
                <a:spcPct val="0"/>
              </a:spcBef>
            </a:pPr>
            <a:r>
              <a:rPr lang="en-GB" altLang="en-US" smtClean="0">
                <a:latin typeface="Arial" pitchFamily="34" charset="0"/>
                <a:cs typeface="Arial" pitchFamily="34" charset="0"/>
              </a:rPr>
              <a:t>http://relief.ersc.wisc.edu/wisconsinview/documents/posters/wisconsin_from_space_summer.pdf</a:t>
            </a:r>
          </a:p>
        </p:txBody>
      </p:sp>
      <p:sp>
        <p:nvSpPr>
          <p:cNvPr id="665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0164779-8E16-48A2-AE62-DC73E7513071}" type="slidenum">
              <a:rPr lang="en-GB" altLang="en-US" sz="1400"/>
              <a:pPr algn="r"/>
              <a:t>50</a:t>
            </a:fld>
            <a:endParaRPr lang="en-GB" altLang="en-US" sz="1400"/>
          </a:p>
        </p:txBody>
      </p:sp>
    </p:spTree>
    <p:extLst>
      <p:ext uri="{BB962C8B-B14F-4D97-AF65-F5344CB8AC3E}">
        <p14:creationId xmlns:p14="http://schemas.microsoft.com/office/powerpoint/2010/main" val="2061058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1150938" y="692150"/>
            <a:ext cx="4556125" cy="3416300"/>
          </a:xfrm>
          <a:prstGeom prst="rect">
            <a:avLst/>
          </a:prstGeom>
          <a:noFill/>
          <a:ln>
            <a:miter lim="800000"/>
            <a:headEnd/>
            <a:tailEnd/>
          </a:ln>
        </p:spPr>
      </p:sp>
      <p:sp>
        <p:nvSpPr>
          <p:cNvPr id="68611"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http://aa.usno.navy.mil/</a:t>
            </a:r>
          </a:p>
        </p:txBody>
      </p:sp>
    </p:spTree>
    <p:extLst>
      <p:ext uri="{BB962C8B-B14F-4D97-AF65-F5344CB8AC3E}">
        <p14:creationId xmlns:p14="http://schemas.microsoft.com/office/powerpoint/2010/main" val="3759717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70659"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http://www.lpc.uottawa.ca/publications/july_mean_streamline_maps_era-40.pdf</a:t>
            </a:r>
          </a:p>
          <a:p>
            <a:r>
              <a:rPr lang="en-US" altLang="en-US" smtClean="0">
                <a:latin typeface="Arial" pitchFamily="34" charset="0"/>
                <a:cs typeface="Arial" pitchFamily="34" charset="0"/>
              </a:rPr>
              <a:t>Figure C24. Mean July 10m Streamlines (in m/s) for 1958-2002 from the ERA-40 reanalysis. </a:t>
            </a:r>
            <a:endParaRPr lang="en-GB" altLang="en-US" smtClean="0">
              <a:latin typeface="Arial" pitchFamily="34" charset="0"/>
              <a:cs typeface="Arial" pitchFamily="34" charset="0"/>
            </a:endParaRPr>
          </a:p>
        </p:txBody>
      </p:sp>
      <p:sp>
        <p:nvSpPr>
          <p:cNvPr id="70660" name="Slide Number Placeholder 3"/>
          <p:cNvSpPr>
            <a:spLocks noGrp="1"/>
          </p:cNvSpPr>
          <p:nvPr>
            <p:ph type="sldNum" sz="quarter" idx="5"/>
          </p:nvPr>
        </p:nvSpPr>
        <p:spPr>
          <a:noFill/>
        </p:spPr>
        <p:txBody>
          <a:bodyPr/>
          <a:lstStyle/>
          <a:p>
            <a:fld id="{7FD79928-43C6-417A-AC3B-75F0715DBDD0}" type="slidenum">
              <a:rPr lang="en-US" altLang="en-US"/>
              <a:pPr/>
              <a:t>52</a:t>
            </a:fld>
            <a:endParaRPr lang="en-US" altLang="en-US"/>
          </a:p>
        </p:txBody>
      </p:sp>
    </p:spTree>
    <p:extLst>
      <p:ext uri="{BB962C8B-B14F-4D97-AF65-F5344CB8AC3E}">
        <p14:creationId xmlns:p14="http://schemas.microsoft.com/office/powerpoint/2010/main" val="1377664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D96F5327-0E3A-4885-B1AE-0C352D4722F6}" type="slidenum">
              <a:rPr lang="en-US" altLang="en-US" sz="1000">
                <a:solidFill>
                  <a:schemeClr val="tx1"/>
                </a:solidFill>
              </a:rPr>
              <a:pPr algn="r"/>
              <a:t>53</a:t>
            </a:fld>
            <a:endParaRPr lang="en-US" altLang="en-US" sz="1000">
              <a:solidFill>
                <a:schemeClr val="tx1"/>
              </a:solidFill>
            </a:endParaRPr>
          </a:p>
        </p:txBody>
      </p:sp>
      <p:sp>
        <p:nvSpPr>
          <p:cNvPr id="72707"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72708"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http://www.aos.wisc.edu/~sco/clim-history/state/graphics/WI-HIGH-T-ANN.gif</a:t>
            </a:r>
          </a:p>
        </p:txBody>
      </p:sp>
    </p:spTree>
    <p:extLst>
      <p:ext uri="{BB962C8B-B14F-4D97-AF65-F5344CB8AC3E}">
        <p14:creationId xmlns:p14="http://schemas.microsoft.com/office/powerpoint/2010/main" val="3858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F6F90B65-091D-4A02-93F6-F5A8EB31AA87}" type="slidenum">
              <a:rPr lang="en-US" altLang="en-US" sz="1000">
                <a:solidFill>
                  <a:schemeClr val="tx1"/>
                </a:solidFill>
              </a:rPr>
              <a:pPr algn="r"/>
              <a:t>54</a:t>
            </a:fld>
            <a:endParaRPr lang="en-US" altLang="en-US" sz="1000">
              <a:solidFill>
                <a:schemeClr val="tx1"/>
              </a:solidFill>
            </a:endParaRPr>
          </a:p>
        </p:txBody>
      </p:sp>
      <p:sp>
        <p:nvSpPr>
          <p:cNvPr id="7475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74756"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http://www.aos.wisc.edu/~sco/clim-history/stations/msn/MSN-AP-TRWD-M-AV.gif</a:t>
            </a:r>
          </a:p>
        </p:txBody>
      </p:sp>
    </p:spTree>
    <p:extLst>
      <p:ext uri="{BB962C8B-B14F-4D97-AF65-F5344CB8AC3E}">
        <p14:creationId xmlns:p14="http://schemas.microsoft.com/office/powerpoint/2010/main" val="240604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7171"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stories about how weather and climate are affecting our environment.</a:t>
            </a:r>
          </a:p>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528229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37D31E5E-6C38-418A-95BF-7E9E9B22AE38}" type="slidenum">
              <a:rPr lang="en-US" altLang="en-US" sz="1000">
                <a:solidFill>
                  <a:schemeClr val="tx1"/>
                </a:solidFill>
              </a:rPr>
              <a:pPr algn="r"/>
              <a:t>55</a:t>
            </a:fld>
            <a:endParaRPr lang="en-US" altLang="en-US" sz="1000">
              <a:solidFill>
                <a:schemeClr val="tx1"/>
              </a:solidFill>
            </a:endParaRPr>
          </a:p>
        </p:txBody>
      </p:sp>
      <p:sp>
        <p:nvSpPr>
          <p:cNvPr id="7680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76804"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http://www.aos.wisc.edu/~sco/clim-history/stations/msn/MSN-AP-TRWD-ANN.gif</a:t>
            </a:r>
          </a:p>
        </p:txBody>
      </p:sp>
    </p:spTree>
    <p:extLst>
      <p:ext uri="{BB962C8B-B14F-4D97-AF65-F5344CB8AC3E}">
        <p14:creationId xmlns:p14="http://schemas.microsoft.com/office/powerpoint/2010/main" val="3009147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79875"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http://www.crh.noaa.gov/mkx/document/tor/images/tor060884/damage-6.jpg</a:t>
            </a:r>
          </a:p>
        </p:txBody>
      </p:sp>
      <p:sp>
        <p:nvSpPr>
          <p:cNvPr id="79876" name="Slide Number Placeholder 3"/>
          <p:cNvSpPr>
            <a:spLocks noGrp="1"/>
          </p:cNvSpPr>
          <p:nvPr>
            <p:ph type="sldNum" sz="quarter" idx="5"/>
          </p:nvPr>
        </p:nvSpPr>
        <p:spPr>
          <a:noFill/>
        </p:spPr>
        <p:txBody>
          <a:bodyPr/>
          <a:lstStyle/>
          <a:p>
            <a:fld id="{DF809F45-F54A-4515-A07B-BCD8AE580154}" type="slidenum">
              <a:rPr lang="en-US" altLang="en-US"/>
              <a:pPr/>
              <a:t>57</a:t>
            </a:fld>
            <a:endParaRPr lang="en-US" altLang="en-US"/>
          </a:p>
        </p:txBody>
      </p:sp>
    </p:spTree>
    <p:extLst>
      <p:ext uri="{BB962C8B-B14F-4D97-AF65-F5344CB8AC3E}">
        <p14:creationId xmlns:p14="http://schemas.microsoft.com/office/powerpoint/2010/main" val="2711273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81923"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http://www.crh.noaa.gov/images/mkx/wx_events/tornado/060884/spcreportsmap.JPG</a:t>
            </a:r>
          </a:p>
          <a:p>
            <a:r>
              <a:rPr lang="en-US" altLang="en-US" smtClean="0">
                <a:latin typeface="Arial" pitchFamily="34" charset="0"/>
                <a:cs typeface="Arial" pitchFamily="34" charset="0"/>
              </a:rPr>
              <a:t>http://www.crh.noaa.gov/images/mkx/wx_events/tornado/060884/mkx_fujitamap.PNG</a:t>
            </a:r>
          </a:p>
          <a:p>
            <a:r>
              <a:rPr lang="en-US" altLang="en-US" smtClean="0">
                <a:latin typeface="Arial" pitchFamily="34" charset="0"/>
                <a:cs typeface="Arial" pitchFamily="34" charset="0"/>
              </a:rPr>
              <a:t>http://www.crh.noaa.gov/mkx/?n=barneveldf5tornado</a:t>
            </a:r>
          </a:p>
        </p:txBody>
      </p:sp>
      <p:sp>
        <p:nvSpPr>
          <p:cNvPr id="81924" name="Slide Number Placeholder 3"/>
          <p:cNvSpPr>
            <a:spLocks noGrp="1"/>
          </p:cNvSpPr>
          <p:nvPr>
            <p:ph type="sldNum" sz="quarter" idx="5"/>
          </p:nvPr>
        </p:nvSpPr>
        <p:spPr>
          <a:noFill/>
        </p:spPr>
        <p:txBody>
          <a:bodyPr/>
          <a:lstStyle/>
          <a:p>
            <a:fld id="{6D1BBB22-1017-406B-85CA-A1529B436185}" type="slidenum">
              <a:rPr lang="en-US" altLang="en-US"/>
              <a:pPr/>
              <a:t>58</a:t>
            </a:fld>
            <a:endParaRPr lang="en-US" altLang="en-US"/>
          </a:p>
        </p:txBody>
      </p:sp>
    </p:spTree>
    <p:extLst>
      <p:ext uri="{BB962C8B-B14F-4D97-AF65-F5344CB8AC3E}">
        <p14:creationId xmlns:p14="http://schemas.microsoft.com/office/powerpoint/2010/main" val="1678577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83971"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http://www.crh.noaa.gov/mkx/document/tor/images/tor060884/damage-6.jpg</a:t>
            </a:r>
          </a:p>
          <a:p>
            <a:r>
              <a:rPr lang="en-US" altLang="en-US" smtClean="0">
                <a:latin typeface="Arial" pitchFamily="34" charset="0"/>
                <a:cs typeface="Arial" pitchFamily="34" charset="0"/>
              </a:rPr>
              <a:t>http://www.crh.noaa.gov/mkx/document/tor/images/tor060884/damage-7.jpg</a:t>
            </a:r>
          </a:p>
          <a:p>
            <a:endParaRPr lang="en-US" altLang="en-US" smtClean="0">
              <a:latin typeface="Arial" pitchFamily="34" charset="0"/>
              <a:cs typeface="Arial" pitchFamily="34" charset="0"/>
            </a:endParaRPr>
          </a:p>
          <a:p>
            <a:r>
              <a:rPr lang="en-US" altLang="en-US" smtClean="0">
                <a:latin typeface="Arial" pitchFamily="34" charset="0"/>
                <a:cs typeface="Arial" pitchFamily="34" charset="0"/>
              </a:rPr>
              <a:t>http://www.crh.noaa.gov/mkx/?n=barneveldf5tornado</a:t>
            </a:r>
          </a:p>
        </p:txBody>
      </p:sp>
      <p:sp>
        <p:nvSpPr>
          <p:cNvPr id="83972" name="Slide Number Placeholder 3"/>
          <p:cNvSpPr>
            <a:spLocks noGrp="1"/>
          </p:cNvSpPr>
          <p:nvPr>
            <p:ph type="sldNum" sz="quarter" idx="5"/>
          </p:nvPr>
        </p:nvSpPr>
        <p:spPr>
          <a:noFill/>
        </p:spPr>
        <p:txBody>
          <a:bodyPr/>
          <a:lstStyle/>
          <a:p>
            <a:fld id="{A0544FF7-8E42-4720-87F1-8CC5DA21F7E6}" type="slidenum">
              <a:rPr lang="en-US" altLang="en-US"/>
              <a:pPr/>
              <a:t>59</a:t>
            </a:fld>
            <a:endParaRPr lang="en-US" altLang="en-US"/>
          </a:p>
        </p:txBody>
      </p:sp>
    </p:spTree>
    <p:extLst>
      <p:ext uri="{BB962C8B-B14F-4D97-AF65-F5344CB8AC3E}">
        <p14:creationId xmlns:p14="http://schemas.microsoft.com/office/powerpoint/2010/main" val="1371951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86019"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http://www.spc.noaa.gov/faq/tornado/usf5tors.gif</a:t>
            </a:r>
          </a:p>
        </p:txBody>
      </p:sp>
      <p:sp>
        <p:nvSpPr>
          <p:cNvPr id="86020" name="Slide Number Placeholder 3"/>
          <p:cNvSpPr>
            <a:spLocks noGrp="1"/>
          </p:cNvSpPr>
          <p:nvPr>
            <p:ph type="sldNum" sz="quarter" idx="5"/>
          </p:nvPr>
        </p:nvSpPr>
        <p:spPr>
          <a:noFill/>
        </p:spPr>
        <p:txBody>
          <a:bodyPr/>
          <a:lstStyle/>
          <a:p>
            <a:fld id="{AA08336E-C525-40C5-B3BD-5EB6FEB652CF}" type="slidenum">
              <a:rPr lang="en-US" altLang="en-US"/>
              <a:pPr/>
              <a:t>60</a:t>
            </a:fld>
            <a:endParaRPr lang="en-US" altLang="en-US"/>
          </a:p>
        </p:txBody>
      </p:sp>
    </p:spTree>
    <p:extLst>
      <p:ext uri="{BB962C8B-B14F-4D97-AF65-F5344CB8AC3E}">
        <p14:creationId xmlns:p14="http://schemas.microsoft.com/office/powerpoint/2010/main" val="1211126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8806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http://www.aos.wisc.edu/~sco/seasons/graphics/WI-tornado_no-t-s-fscale-bar.gif</a:t>
            </a:r>
          </a:p>
        </p:txBody>
      </p:sp>
      <p:sp>
        <p:nvSpPr>
          <p:cNvPr id="88068" name="Slide Number Placeholder 3"/>
          <p:cNvSpPr>
            <a:spLocks noGrp="1"/>
          </p:cNvSpPr>
          <p:nvPr>
            <p:ph type="sldNum" sz="quarter" idx="5"/>
          </p:nvPr>
        </p:nvSpPr>
        <p:spPr>
          <a:noFill/>
        </p:spPr>
        <p:txBody>
          <a:bodyPr/>
          <a:lstStyle/>
          <a:p>
            <a:fld id="{E63B11D7-BB9E-4BA1-A2DB-06EBD5474854}" type="slidenum">
              <a:rPr lang="en-US" altLang="en-US"/>
              <a:pPr/>
              <a:t>61</a:t>
            </a:fld>
            <a:endParaRPr lang="en-US" altLang="en-US"/>
          </a:p>
        </p:txBody>
      </p:sp>
    </p:spTree>
    <p:extLst>
      <p:ext uri="{BB962C8B-B14F-4D97-AF65-F5344CB8AC3E}">
        <p14:creationId xmlns:p14="http://schemas.microsoft.com/office/powerpoint/2010/main" val="2120929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90115"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http://www.crh.noaa.gov/images/mkx/severe/tor-event-death-injury.gif</a:t>
            </a:r>
          </a:p>
        </p:txBody>
      </p:sp>
      <p:sp>
        <p:nvSpPr>
          <p:cNvPr id="90116" name="Slide Number Placeholder 3"/>
          <p:cNvSpPr>
            <a:spLocks noGrp="1"/>
          </p:cNvSpPr>
          <p:nvPr>
            <p:ph type="sldNum" sz="quarter" idx="5"/>
          </p:nvPr>
        </p:nvSpPr>
        <p:spPr>
          <a:noFill/>
        </p:spPr>
        <p:txBody>
          <a:bodyPr/>
          <a:lstStyle/>
          <a:p>
            <a:fld id="{7F860A1D-0BE2-4033-9A69-0EC47F979DF0}" type="slidenum">
              <a:rPr lang="en-US" altLang="en-US"/>
              <a:pPr/>
              <a:t>62</a:t>
            </a:fld>
            <a:endParaRPr lang="en-US" altLang="en-US"/>
          </a:p>
        </p:txBody>
      </p:sp>
    </p:spTree>
    <p:extLst>
      <p:ext uri="{BB962C8B-B14F-4D97-AF65-F5344CB8AC3E}">
        <p14:creationId xmlns:p14="http://schemas.microsoft.com/office/powerpoint/2010/main" val="2210498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92163"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http://www.crh.noaa.gov/images/mkx/severe/tstormwind.gif</a:t>
            </a:r>
          </a:p>
        </p:txBody>
      </p:sp>
      <p:sp>
        <p:nvSpPr>
          <p:cNvPr id="92164" name="Slide Number Placeholder 3"/>
          <p:cNvSpPr>
            <a:spLocks noGrp="1"/>
          </p:cNvSpPr>
          <p:nvPr>
            <p:ph type="sldNum" sz="quarter" idx="5"/>
          </p:nvPr>
        </p:nvSpPr>
        <p:spPr>
          <a:noFill/>
        </p:spPr>
        <p:txBody>
          <a:bodyPr/>
          <a:lstStyle/>
          <a:p>
            <a:fld id="{B8C58AA6-492E-42C0-BB36-67031B667806}" type="slidenum">
              <a:rPr lang="en-US" altLang="en-US"/>
              <a:pPr/>
              <a:t>63</a:t>
            </a:fld>
            <a:endParaRPr lang="en-US" altLang="en-US"/>
          </a:p>
        </p:txBody>
      </p:sp>
    </p:spTree>
    <p:extLst>
      <p:ext uri="{BB962C8B-B14F-4D97-AF65-F5344CB8AC3E}">
        <p14:creationId xmlns:p14="http://schemas.microsoft.com/office/powerpoint/2010/main" val="2777686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8855C2C5-4560-473E-862D-53030E233787}" type="slidenum">
              <a:rPr lang="en-US" altLang="en-US" sz="1000">
                <a:solidFill>
                  <a:schemeClr val="tx1"/>
                </a:solidFill>
              </a:rPr>
              <a:pPr algn="r"/>
              <a:t>64</a:t>
            </a:fld>
            <a:endParaRPr lang="en-US" altLang="en-US" sz="1000">
              <a:solidFill>
                <a:schemeClr val="tx1"/>
              </a:solidFill>
            </a:endParaRPr>
          </a:p>
        </p:txBody>
      </p:sp>
      <p:sp>
        <p:nvSpPr>
          <p:cNvPr id="9421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94212"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http://www.aos.wisc.edu/~sco/clim-history/stations/msn/MSN-AP-90degdays-ann.gif</a:t>
            </a:r>
          </a:p>
        </p:txBody>
      </p:sp>
    </p:spTree>
    <p:extLst>
      <p:ext uri="{BB962C8B-B14F-4D97-AF65-F5344CB8AC3E}">
        <p14:creationId xmlns:p14="http://schemas.microsoft.com/office/powerpoint/2010/main" val="10380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96259"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http://www.crh.noaa.gov/images/mkx/severe/htwaveevents.gif</a:t>
            </a:r>
          </a:p>
        </p:txBody>
      </p:sp>
      <p:sp>
        <p:nvSpPr>
          <p:cNvPr id="96260" name="Slide Number Placeholder 3"/>
          <p:cNvSpPr>
            <a:spLocks noGrp="1"/>
          </p:cNvSpPr>
          <p:nvPr>
            <p:ph type="sldNum" sz="quarter" idx="5"/>
          </p:nvPr>
        </p:nvSpPr>
        <p:spPr>
          <a:noFill/>
        </p:spPr>
        <p:txBody>
          <a:bodyPr/>
          <a:lstStyle/>
          <a:p>
            <a:fld id="{DA140236-1B87-4482-A672-55EFA01B51AE}" type="slidenum">
              <a:rPr lang="en-US" altLang="en-US"/>
              <a:pPr/>
              <a:t>65</a:t>
            </a:fld>
            <a:endParaRPr lang="en-US" altLang="en-US"/>
          </a:p>
        </p:txBody>
      </p:sp>
    </p:spTree>
    <p:extLst>
      <p:ext uri="{BB962C8B-B14F-4D97-AF65-F5344CB8AC3E}">
        <p14:creationId xmlns:p14="http://schemas.microsoft.com/office/powerpoint/2010/main" val="133341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28003"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\WI-BOOKS\1929snowstorm.jpg</a:t>
            </a:r>
            <a:endParaRPr lang="en-GB" altLang="en-US" smtClean="0">
              <a:latin typeface="Arial" pitchFamily="34" charset="0"/>
              <a:cs typeface="Arial" pitchFamily="34" charset="0"/>
            </a:endParaRPr>
          </a:p>
        </p:txBody>
      </p:sp>
      <p:sp>
        <p:nvSpPr>
          <p:cNvPr id="128004" name="Slide Number Placeholder 3"/>
          <p:cNvSpPr>
            <a:spLocks noGrp="1"/>
          </p:cNvSpPr>
          <p:nvPr>
            <p:ph type="sldNum" sz="quarter" idx="5"/>
          </p:nvPr>
        </p:nvSpPr>
        <p:spPr>
          <a:noFill/>
        </p:spPr>
        <p:txBody>
          <a:bodyPr/>
          <a:lstStyle/>
          <a:p>
            <a:fld id="{4AEB6DBD-AEB4-47B7-97DD-BA78E9318D2D}" type="slidenum">
              <a:rPr lang="en-US" altLang="en-US"/>
              <a:pPr/>
              <a:t>7</a:t>
            </a:fld>
            <a:endParaRPr lang="en-US" altLang="en-US"/>
          </a:p>
        </p:txBody>
      </p:sp>
    </p:spTree>
    <p:extLst>
      <p:ext uri="{BB962C8B-B14F-4D97-AF65-F5344CB8AC3E}">
        <p14:creationId xmlns:p14="http://schemas.microsoft.com/office/powerpoint/2010/main" val="3343984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98307" name="Notes Placeholder 2"/>
          <p:cNvSpPr>
            <a:spLocks noGrp="1"/>
          </p:cNvSpPr>
          <p:nvPr>
            <p:ph type="body" idx="1"/>
          </p:nvPr>
        </p:nvSpPr>
        <p:spPr>
          <a:noFill/>
          <a:ln/>
        </p:spPr>
        <p:txBody>
          <a:bodyPr/>
          <a:lstStyle/>
          <a:p>
            <a:pPr eaLnBrk="1" hangingPunct="1">
              <a:spcBef>
                <a:spcPct val="0"/>
              </a:spcBef>
            </a:pPr>
            <a:r>
              <a:rPr lang="en-GB" altLang="en-US" smtClean="0">
                <a:latin typeface="Arial" pitchFamily="34" charset="0"/>
                <a:cs typeface="Arial" pitchFamily="34" charset="0"/>
              </a:rPr>
              <a:t>http://relief.ersc.wisc.edu/wisconsinview/documents/posters/wisconsin_from_space_fall.pdf</a:t>
            </a:r>
          </a:p>
        </p:txBody>
      </p:sp>
      <p:sp>
        <p:nvSpPr>
          <p:cNvPr id="983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0A741A6-92C2-4D1F-8509-2B58025D482B}" type="slidenum">
              <a:rPr lang="en-GB" altLang="en-US" sz="1600"/>
              <a:pPr algn="r"/>
              <a:t>66</a:t>
            </a:fld>
            <a:endParaRPr lang="en-GB" altLang="en-US" sz="1600"/>
          </a:p>
        </p:txBody>
      </p:sp>
    </p:spTree>
    <p:extLst>
      <p:ext uri="{BB962C8B-B14F-4D97-AF65-F5344CB8AC3E}">
        <p14:creationId xmlns:p14="http://schemas.microsoft.com/office/powerpoint/2010/main" val="1101146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00355"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http://image.weather.com/images/maps/special/fall_peak_mw_720x486.jpg</a:t>
            </a:r>
          </a:p>
        </p:txBody>
      </p:sp>
      <p:sp>
        <p:nvSpPr>
          <p:cNvPr id="100356" name="Slide Number Placeholder 3"/>
          <p:cNvSpPr>
            <a:spLocks noGrp="1"/>
          </p:cNvSpPr>
          <p:nvPr>
            <p:ph type="sldNum" sz="quarter" idx="5"/>
          </p:nvPr>
        </p:nvSpPr>
        <p:spPr>
          <a:noFill/>
        </p:spPr>
        <p:txBody>
          <a:bodyPr/>
          <a:lstStyle/>
          <a:p>
            <a:fld id="{2B240861-F4A3-43BF-87DA-8A9573D770E2}" type="slidenum">
              <a:rPr lang="en-US" altLang="en-US">
                <a:solidFill>
                  <a:srgbClr val="000000"/>
                </a:solidFill>
              </a:rPr>
              <a:pPr/>
              <a:t>67</a:t>
            </a:fld>
            <a:endParaRPr lang="en-US" altLang="en-US">
              <a:solidFill>
                <a:srgbClr val="000000"/>
              </a:solidFill>
            </a:endParaRPr>
          </a:p>
        </p:txBody>
      </p:sp>
    </p:spTree>
    <p:extLst>
      <p:ext uri="{BB962C8B-B14F-4D97-AF65-F5344CB8AC3E}">
        <p14:creationId xmlns:p14="http://schemas.microsoft.com/office/powerpoint/2010/main" val="308362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1150938" y="692150"/>
            <a:ext cx="4556125" cy="3416300"/>
          </a:xfrm>
          <a:prstGeom prst="rect">
            <a:avLst/>
          </a:prstGeom>
          <a:noFill/>
          <a:ln>
            <a:miter lim="800000"/>
            <a:headEnd/>
            <a:tailEnd/>
          </a:ln>
        </p:spPr>
      </p:sp>
      <p:sp>
        <p:nvSpPr>
          <p:cNvPr id="102403"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http://aa.usno.navy.mil/</a:t>
            </a:r>
          </a:p>
          <a:p>
            <a:r>
              <a:rPr lang="en-US" altLang="en-US" smtClean="0">
                <a:latin typeface="Arial" pitchFamily="34" charset="0"/>
                <a:cs typeface="Arial" pitchFamily="34" charset="0"/>
              </a:rPr>
              <a:t>http://aa.usno.navy.mil/</a:t>
            </a:r>
          </a:p>
          <a:p>
            <a:r>
              <a:rPr lang="en-US" altLang="en-US" smtClean="0">
                <a:latin typeface="Arial" pitchFamily="34" charset="0"/>
                <a:cs typeface="Arial" pitchFamily="34" charset="0"/>
              </a:rPr>
              <a:t>http://aa.usno.navy.mil/</a:t>
            </a:r>
          </a:p>
        </p:txBody>
      </p:sp>
    </p:spTree>
    <p:extLst>
      <p:ext uri="{BB962C8B-B14F-4D97-AF65-F5344CB8AC3E}">
        <p14:creationId xmlns:p14="http://schemas.microsoft.com/office/powerpoint/2010/main" val="155086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04451"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http://www.lpc.uottawa.ca/publications/july_mean_streamline_maps_era-40.pdf</a:t>
            </a:r>
          </a:p>
          <a:p>
            <a:r>
              <a:rPr lang="en-US" altLang="en-US" smtClean="0">
                <a:latin typeface="Arial" pitchFamily="34" charset="0"/>
                <a:cs typeface="Arial" pitchFamily="34" charset="0"/>
              </a:rPr>
              <a:t>Figure C59. Mean October 10m Streamlines (in m/s) for 1958-2002 from the ERA-40 reanalysis </a:t>
            </a:r>
            <a:endParaRPr lang="en-GB" altLang="en-US" smtClean="0">
              <a:latin typeface="Arial" pitchFamily="34" charset="0"/>
              <a:cs typeface="Arial" pitchFamily="34" charset="0"/>
            </a:endParaRPr>
          </a:p>
        </p:txBody>
      </p:sp>
      <p:sp>
        <p:nvSpPr>
          <p:cNvPr id="104452" name="Slide Number Placeholder 3"/>
          <p:cNvSpPr>
            <a:spLocks noGrp="1"/>
          </p:cNvSpPr>
          <p:nvPr>
            <p:ph type="sldNum" sz="quarter" idx="5"/>
          </p:nvPr>
        </p:nvSpPr>
        <p:spPr>
          <a:noFill/>
        </p:spPr>
        <p:txBody>
          <a:bodyPr/>
          <a:lstStyle/>
          <a:p>
            <a:fld id="{E8E7244F-95D2-4BBC-92AB-E68F74240BA5}" type="slidenum">
              <a:rPr lang="en-US" altLang="en-US"/>
              <a:pPr/>
              <a:t>69</a:t>
            </a:fld>
            <a:endParaRPr lang="en-US" altLang="en-US"/>
          </a:p>
        </p:txBody>
      </p:sp>
    </p:spTree>
    <p:extLst>
      <p:ext uri="{BB962C8B-B14F-4D97-AF65-F5344CB8AC3E}">
        <p14:creationId xmlns:p14="http://schemas.microsoft.com/office/powerpoint/2010/main" val="2580531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0649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http://www.crh.noaa.gov/images/mkx/climate/FallFirstFreeze.png</a:t>
            </a:r>
          </a:p>
        </p:txBody>
      </p:sp>
      <p:sp>
        <p:nvSpPr>
          <p:cNvPr id="106500" name="Slide Number Placeholder 3"/>
          <p:cNvSpPr>
            <a:spLocks noGrp="1"/>
          </p:cNvSpPr>
          <p:nvPr>
            <p:ph type="sldNum" sz="quarter" idx="5"/>
          </p:nvPr>
        </p:nvSpPr>
        <p:spPr>
          <a:noFill/>
        </p:spPr>
        <p:txBody>
          <a:bodyPr/>
          <a:lstStyle/>
          <a:p>
            <a:fld id="{54421C57-16BA-4EEF-9CE5-F5C5486EA1FD}" type="slidenum">
              <a:rPr lang="en-US" altLang="en-US"/>
              <a:pPr/>
              <a:t>70</a:t>
            </a:fld>
            <a:endParaRPr lang="en-US" altLang="en-US"/>
          </a:p>
        </p:txBody>
      </p:sp>
    </p:spTree>
    <p:extLst>
      <p:ext uri="{BB962C8B-B14F-4D97-AF65-F5344CB8AC3E}">
        <p14:creationId xmlns:p14="http://schemas.microsoft.com/office/powerpoint/2010/main" val="454308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0854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http://www.aos.wisc.edu/~sco/clim-history/stations/msn/MSN-AP-grwingseadays.gif</a:t>
            </a:r>
          </a:p>
        </p:txBody>
      </p:sp>
      <p:sp>
        <p:nvSpPr>
          <p:cNvPr id="108548" name="Slide Number Placeholder 3"/>
          <p:cNvSpPr>
            <a:spLocks noGrp="1"/>
          </p:cNvSpPr>
          <p:nvPr>
            <p:ph type="sldNum" sz="quarter" idx="5"/>
          </p:nvPr>
        </p:nvSpPr>
        <p:spPr>
          <a:noFill/>
        </p:spPr>
        <p:txBody>
          <a:bodyPr/>
          <a:lstStyle/>
          <a:p>
            <a:fld id="{668A3147-E982-444D-8DA8-B6DDB7085085}" type="slidenum">
              <a:rPr lang="en-US" altLang="en-US"/>
              <a:pPr/>
              <a:t>71</a:t>
            </a:fld>
            <a:endParaRPr lang="en-US" altLang="en-US"/>
          </a:p>
        </p:txBody>
      </p:sp>
    </p:spTree>
    <p:extLst>
      <p:ext uri="{BB962C8B-B14F-4D97-AF65-F5344CB8AC3E}">
        <p14:creationId xmlns:p14="http://schemas.microsoft.com/office/powerpoint/2010/main" val="4207503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10595"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http://csc.noaa.gov/hurricanes/#</a:t>
            </a:r>
          </a:p>
        </p:txBody>
      </p:sp>
      <p:sp>
        <p:nvSpPr>
          <p:cNvPr id="110596" name="Slide Number Placeholder 3"/>
          <p:cNvSpPr>
            <a:spLocks noGrp="1"/>
          </p:cNvSpPr>
          <p:nvPr>
            <p:ph type="sldNum" sz="quarter" idx="5"/>
          </p:nvPr>
        </p:nvSpPr>
        <p:spPr>
          <a:noFill/>
        </p:spPr>
        <p:txBody>
          <a:bodyPr/>
          <a:lstStyle/>
          <a:p>
            <a:fld id="{956C1B5F-A3B3-45D7-AD7E-4CDBC3B0443A}" type="slidenum">
              <a:rPr lang="en-US" altLang="en-US"/>
              <a:pPr/>
              <a:t>72</a:t>
            </a:fld>
            <a:endParaRPr lang="en-US" altLang="en-US"/>
          </a:p>
        </p:txBody>
      </p:sp>
    </p:spTree>
    <p:extLst>
      <p:ext uri="{BB962C8B-B14F-4D97-AF65-F5344CB8AC3E}">
        <p14:creationId xmlns:p14="http://schemas.microsoft.com/office/powerpoint/2010/main" val="3332167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12643"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http://mrcc.isws.illinois.edu/cliwatch/snow_maps/firstsnow_median_stn_Central.png</a:t>
            </a:r>
          </a:p>
        </p:txBody>
      </p:sp>
      <p:sp>
        <p:nvSpPr>
          <p:cNvPr id="112644" name="Slide Number Placeholder 3"/>
          <p:cNvSpPr>
            <a:spLocks noGrp="1"/>
          </p:cNvSpPr>
          <p:nvPr>
            <p:ph type="sldNum" sz="quarter" idx="5"/>
          </p:nvPr>
        </p:nvSpPr>
        <p:spPr>
          <a:noFill/>
        </p:spPr>
        <p:txBody>
          <a:bodyPr/>
          <a:lstStyle/>
          <a:p>
            <a:fld id="{50767F07-9EA3-44B0-9DA0-F5FFB73EBF7B}" type="slidenum">
              <a:rPr lang="en-US" altLang="en-US"/>
              <a:pPr/>
              <a:t>73</a:t>
            </a:fld>
            <a:endParaRPr lang="en-US" altLang="en-US"/>
          </a:p>
        </p:txBody>
      </p:sp>
    </p:spTree>
    <p:extLst>
      <p:ext uri="{BB962C8B-B14F-4D97-AF65-F5344CB8AC3E}">
        <p14:creationId xmlns:p14="http://schemas.microsoft.com/office/powerpoint/2010/main" val="1275702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EA80938-A3EE-4D5F-9FFF-6D4B1D33AD14}" type="slidenum">
              <a:rPr lang="en-US" altLang="en-US"/>
              <a:pPr/>
              <a:t>75</a:t>
            </a:fld>
            <a:endParaRPr lang="en-US" altLang="en-US"/>
          </a:p>
        </p:txBody>
      </p:sp>
      <p:sp>
        <p:nvSpPr>
          <p:cNvPr id="11571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15716" name="Rectangle 3"/>
          <p:cNvSpPr>
            <a:spLocks noGrp="1" noChangeArrowheads="1"/>
          </p:cNvSpPr>
          <p:nvPr>
            <p:ph type="body" idx="1"/>
          </p:nvPr>
        </p:nvSpPr>
        <p:spPr>
          <a:noFill/>
          <a:ln/>
        </p:spPr>
        <p:txBody>
          <a:bodyPr/>
          <a:lstStyle/>
          <a:p>
            <a:pPr eaLnBrk="1" hangingPunct="1"/>
            <a:r>
              <a:rPr lang="en-US" altLang="en-US" smtClean="0">
                <a:latin typeface="Arial" pitchFamily="34" charset="0"/>
                <a:cs typeface="Arial" pitchFamily="34" charset="0"/>
              </a:rPr>
              <a:t>http://www.edmundfitzgerald.com/</a:t>
            </a:r>
          </a:p>
        </p:txBody>
      </p:sp>
    </p:spTree>
    <p:extLst>
      <p:ext uri="{BB962C8B-B14F-4D97-AF65-F5344CB8AC3E}">
        <p14:creationId xmlns:p14="http://schemas.microsoft.com/office/powerpoint/2010/main" val="2879659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17763" name="Notes Placeholder 2"/>
          <p:cNvSpPr>
            <a:spLocks noGrp="1"/>
          </p:cNvSpPr>
          <p:nvPr>
            <p:ph type="body" idx="1"/>
          </p:nvPr>
        </p:nvSpPr>
        <p:spPr>
          <a:noFill/>
          <a:ln/>
        </p:spPr>
        <p:txBody>
          <a:bodyPr/>
          <a:lstStyle/>
          <a:p>
            <a:pPr eaLnBrk="1" hangingPunct="1">
              <a:spcBef>
                <a:spcPct val="0"/>
              </a:spcBef>
            </a:pPr>
            <a:r>
              <a:rPr lang="en-GB" altLang="en-US" smtClean="0">
                <a:latin typeface="Arial" pitchFamily="34" charset="0"/>
                <a:cs typeface="Arial" pitchFamily="34" charset="0"/>
              </a:rPr>
              <a:t>http://relief.ersc.wisc.edu/wisconsinview/documents/posters/wisconsin_from_space_winter.pdf</a:t>
            </a:r>
          </a:p>
        </p:txBody>
      </p:sp>
      <p:sp>
        <p:nvSpPr>
          <p:cNvPr id="1177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C6A95F2-5907-49EF-A205-9885904D53D8}" type="slidenum">
              <a:rPr lang="en-GB" altLang="en-US" sz="1600"/>
              <a:pPr algn="r"/>
              <a:t>76</a:t>
            </a:fld>
            <a:endParaRPr lang="en-GB" altLang="en-US" sz="1600"/>
          </a:p>
        </p:txBody>
      </p:sp>
    </p:spTree>
    <p:extLst>
      <p:ext uri="{BB962C8B-B14F-4D97-AF65-F5344CB8AC3E}">
        <p14:creationId xmlns:p14="http://schemas.microsoft.com/office/powerpoint/2010/main" val="328805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normAutofit fontScale="92500" lnSpcReduction="10000"/>
          </a:bodyPr>
          <a:lstStyle/>
          <a:p>
            <a:r>
              <a:rPr lang="en-US" dirty="0" smtClean="0"/>
              <a:t>Washburn </a:t>
            </a:r>
            <a:r>
              <a:rPr lang="en-US" dirty="0" err="1" smtClean="0"/>
              <a:t>Obs</a:t>
            </a:r>
            <a:r>
              <a:rPr lang="en-US" dirty="0" smtClean="0"/>
              <a:t> </a:t>
            </a:r>
            <a:r>
              <a:rPr lang="en-US" baseline="0" dirty="0" smtClean="0"/>
              <a:t> </a:t>
            </a:r>
            <a:r>
              <a:rPr lang="en-US" baseline="0" dirty="0" err="1" smtClean="0"/>
              <a:t>WSHS</a:t>
            </a:r>
            <a:r>
              <a:rPr lang="en-US" baseline="0" dirty="0" smtClean="0"/>
              <a:t>  http://images.wisconsinhistory.org/700099990712/9999010629-l.jpg</a:t>
            </a:r>
            <a:br>
              <a:rPr lang="en-US" baseline="0" dirty="0" smtClean="0"/>
            </a:br>
            <a:r>
              <a:rPr lang="en-US" dirty="0" smtClean="0"/>
              <a:t>Exterior of Washburn Observatory at the University of Wisconsin-Madison, showing telephone wires.</a:t>
            </a:r>
          </a:p>
          <a:p>
            <a:r>
              <a:rPr lang="en-US" b="1" dirty="0" smtClean="0"/>
              <a:t>RECORD DETAILS</a:t>
            </a:r>
          </a:p>
          <a:p>
            <a:r>
              <a:rPr lang="en-US" dirty="0" smtClean="0"/>
              <a:t>Image ID: 1830</a:t>
            </a:r>
          </a:p>
          <a:p>
            <a:r>
              <a:rPr lang="en-US" dirty="0" smtClean="0"/>
              <a:t>Creation Date: 1880 ca.</a:t>
            </a:r>
          </a:p>
          <a:p>
            <a:r>
              <a:rPr lang="en-US" dirty="0" smtClean="0"/>
              <a:t>Creator Name: Isaacs, A. C., Madison, Wisconsin</a:t>
            </a:r>
          </a:p>
          <a:p>
            <a:r>
              <a:rPr lang="en-US" dirty="0" smtClean="0"/>
              <a:t>City: Madison</a:t>
            </a:r>
          </a:p>
          <a:p>
            <a:r>
              <a:rPr lang="en-US" dirty="0" smtClean="0"/>
              <a:t>County: Dane</a:t>
            </a:r>
          </a:p>
          <a:p>
            <a:r>
              <a:rPr lang="en-US" dirty="0" smtClean="0"/>
              <a:t>State: Wisconsin</a:t>
            </a:r>
          </a:p>
          <a:p>
            <a:r>
              <a:rPr lang="en-US" dirty="0" smtClean="0"/>
              <a:t>Collection Name: </a:t>
            </a:r>
            <a:r>
              <a:rPr lang="en-US" dirty="0" smtClean="0">
                <a:hlinkClick r:id="rId3"/>
              </a:rPr>
              <a:t>Place File***</a:t>
            </a:r>
            <a:endParaRPr lang="en-US" dirty="0" smtClean="0"/>
          </a:p>
          <a:p>
            <a:r>
              <a:rPr lang="en-US" dirty="0" smtClean="0"/>
              <a:t>Genre: Photograph</a:t>
            </a:r>
          </a:p>
          <a:p>
            <a:r>
              <a:rPr lang="en-US" dirty="0" smtClean="0"/>
              <a:t>Original Format Type: photographic print, </a:t>
            </a:r>
            <a:r>
              <a:rPr lang="en-US" dirty="0" err="1" smtClean="0"/>
              <a:t>b&amp;w</a:t>
            </a:r>
            <a:endParaRPr lang="en-US" dirty="0" smtClean="0"/>
          </a:p>
          <a:p>
            <a:r>
              <a:rPr lang="en-US" dirty="0" smtClean="0"/>
              <a:t>Original Format Number: PF Madison UW.625</a:t>
            </a:r>
          </a:p>
          <a:p>
            <a:r>
              <a:rPr lang="en-US" dirty="0" smtClean="0"/>
              <a:t>Original Dimensions: 6.5 x 4.25 inches</a:t>
            </a:r>
          </a:p>
          <a:p>
            <a:r>
              <a:rPr lang="en-US" dirty="0" smtClean="0"/>
              <a:t>See also http://images.wisconsinhistory.org/700010170008/1017000151-l.jpg</a:t>
            </a:r>
          </a:p>
          <a:p>
            <a:r>
              <a:rPr lang="en-US" dirty="0" smtClean="0"/>
              <a:t>Also</a:t>
            </a:r>
            <a:r>
              <a:rPr lang="en-US" baseline="0" dirty="0" smtClean="0"/>
              <a:t> http://images.wisconsinhistory.org/700099990713/9999010642-l.jpg</a:t>
            </a:r>
          </a:p>
          <a:p>
            <a:endParaRPr lang="en-US" baseline="0" dirty="0" smtClean="0"/>
          </a:p>
          <a:p>
            <a:r>
              <a:rPr lang="en-US" baseline="0" dirty="0" smtClean="0"/>
              <a:t>North Hall 1910 ca </a:t>
            </a:r>
            <a:endParaRPr lang="en-US" dirty="0"/>
          </a:p>
        </p:txBody>
      </p:sp>
      <p:sp>
        <p:nvSpPr>
          <p:cNvPr id="4" name="Slide Number Placeholder 3"/>
          <p:cNvSpPr>
            <a:spLocks noGrp="1"/>
          </p:cNvSpPr>
          <p:nvPr>
            <p:ph type="sldNum" sz="quarter" idx="10"/>
          </p:nvPr>
        </p:nvSpPr>
        <p:spPr/>
        <p:txBody>
          <a:bodyPr/>
          <a:lstStyle/>
          <a:p>
            <a:fld id="{116BCAB5-7C11-4C9E-960F-6719065CEF45}" type="slidenum">
              <a:rPr lang="en-US" altLang="en-US" smtClean="0"/>
              <a:pPr/>
              <a:t>8</a:t>
            </a:fld>
            <a:endParaRPr lang="en-US" altLang="en-US"/>
          </a:p>
        </p:txBody>
      </p:sp>
    </p:spTree>
    <p:extLst>
      <p:ext uri="{BB962C8B-B14F-4D97-AF65-F5344CB8AC3E}">
        <p14:creationId xmlns:p14="http://schemas.microsoft.com/office/powerpoint/2010/main" val="1709231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xfrm>
            <a:off x="1150938" y="692150"/>
            <a:ext cx="4556125" cy="3416300"/>
          </a:xfrm>
          <a:prstGeom prst="rect">
            <a:avLst/>
          </a:prstGeom>
          <a:noFill/>
          <a:ln>
            <a:miter lim="800000"/>
            <a:headEnd/>
            <a:tailEnd/>
          </a:ln>
        </p:spPr>
      </p:sp>
      <p:sp>
        <p:nvSpPr>
          <p:cNvPr id="119811"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http://aa.usno.navy.mil/</a:t>
            </a:r>
          </a:p>
        </p:txBody>
      </p:sp>
    </p:spTree>
    <p:extLst>
      <p:ext uri="{BB962C8B-B14F-4D97-AF65-F5344CB8AC3E}">
        <p14:creationId xmlns:p14="http://schemas.microsoft.com/office/powerpoint/2010/main" val="3113446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21859"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http://www.lpc.uottawa.ca/publications/july_mean_streamline_maps_era-40.pdf</a:t>
            </a:r>
          </a:p>
          <a:p>
            <a:r>
              <a:rPr lang="en-US" altLang="en-US" smtClean="0">
                <a:latin typeface="Arial" pitchFamily="34" charset="0"/>
                <a:cs typeface="Arial" pitchFamily="34" charset="0"/>
              </a:rPr>
              <a:t>Figure C2. Mean January 10m Streamlines (in m/s) for 1958-2002 from the ERA-40 reanalysis </a:t>
            </a:r>
            <a:endParaRPr lang="en-GB" altLang="en-US" smtClean="0">
              <a:latin typeface="Arial" pitchFamily="34" charset="0"/>
              <a:cs typeface="Arial" pitchFamily="34" charset="0"/>
            </a:endParaRPr>
          </a:p>
        </p:txBody>
      </p:sp>
      <p:sp>
        <p:nvSpPr>
          <p:cNvPr id="121860" name="Slide Number Placeholder 3"/>
          <p:cNvSpPr>
            <a:spLocks noGrp="1"/>
          </p:cNvSpPr>
          <p:nvPr>
            <p:ph type="sldNum" sz="quarter" idx="5"/>
          </p:nvPr>
        </p:nvSpPr>
        <p:spPr>
          <a:noFill/>
        </p:spPr>
        <p:txBody>
          <a:bodyPr/>
          <a:lstStyle/>
          <a:p>
            <a:fld id="{F6998FA4-0523-4AC6-86CA-4D6DDA9C0F92}" type="slidenum">
              <a:rPr lang="en-US" altLang="en-US"/>
              <a:pPr/>
              <a:t>78</a:t>
            </a:fld>
            <a:endParaRPr lang="en-US" altLang="en-US"/>
          </a:p>
        </p:txBody>
      </p:sp>
    </p:spTree>
    <p:extLst>
      <p:ext uri="{BB962C8B-B14F-4D97-AF65-F5344CB8AC3E}">
        <p14:creationId xmlns:p14="http://schemas.microsoft.com/office/powerpoint/2010/main" val="2414744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2A53D7ED-CD10-4D61-96C6-BEFC5F06BE0C}" type="slidenum">
              <a:rPr lang="en-US" altLang="en-US" sz="1000">
                <a:solidFill>
                  <a:schemeClr val="tx1"/>
                </a:solidFill>
              </a:rPr>
              <a:pPr algn="r"/>
              <a:t>79</a:t>
            </a:fld>
            <a:endParaRPr lang="en-US" altLang="en-US" sz="1000">
              <a:solidFill>
                <a:schemeClr val="tx1"/>
              </a:solidFill>
            </a:endParaRPr>
          </a:p>
        </p:txBody>
      </p:sp>
      <p:sp>
        <p:nvSpPr>
          <p:cNvPr id="123907"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23908"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http://www.aos.wisc.edu/~sco/clim-history/state/graphics/WI-LOW-T-ANN.gif</a:t>
            </a:r>
          </a:p>
        </p:txBody>
      </p:sp>
    </p:spTree>
    <p:extLst>
      <p:ext uri="{BB962C8B-B14F-4D97-AF65-F5344CB8AC3E}">
        <p14:creationId xmlns:p14="http://schemas.microsoft.com/office/powerpoint/2010/main" val="259165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25955"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http://www.crh.noaa.gov/images/mkx/climate/avg_30_year_snowfall.png</a:t>
            </a:r>
          </a:p>
        </p:txBody>
      </p:sp>
      <p:sp>
        <p:nvSpPr>
          <p:cNvPr id="125956" name="Slide Number Placeholder 3"/>
          <p:cNvSpPr>
            <a:spLocks noGrp="1"/>
          </p:cNvSpPr>
          <p:nvPr>
            <p:ph type="sldNum" sz="quarter" idx="5"/>
          </p:nvPr>
        </p:nvSpPr>
        <p:spPr>
          <a:noFill/>
        </p:spPr>
        <p:txBody>
          <a:bodyPr/>
          <a:lstStyle/>
          <a:p>
            <a:fld id="{C3F74D62-BE62-4752-8C18-71EC9585BD6B}" type="slidenum">
              <a:rPr lang="en-US" altLang="en-US">
                <a:solidFill>
                  <a:srgbClr val="000000"/>
                </a:solidFill>
              </a:rPr>
              <a:pPr/>
              <a:t>80</a:t>
            </a:fld>
            <a:endParaRPr lang="en-US" altLang="en-US">
              <a:solidFill>
                <a:srgbClr val="000000"/>
              </a:solidFill>
            </a:endParaRPr>
          </a:p>
        </p:txBody>
      </p:sp>
    </p:spTree>
    <p:extLst>
      <p:ext uri="{BB962C8B-B14F-4D97-AF65-F5344CB8AC3E}">
        <p14:creationId xmlns:p14="http://schemas.microsoft.com/office/powerpoint/2010/main" val="2054307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28003"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\WI-BOOKS\1929snowstorm.jpg</a:t>
            </a:r>
            <a:endParaRPr lang="en-GB" altLang="en-US" smtClean="0">
              <a:latin typeface="Arial" pitchFamily="34" charset="0"/>
              <a:cs typeface="Arial" pitchFamily="34" charset="0"/>
            </a:endParaRPr>
          </a:p>
        </p:txBody>
      </p:sp>
      <p:sp>
        <p:nvSpPr>
          <p:cNvPr id="128004" name="Slide Number Placeholder 3"/>
          <p:cNvSpPr>
            <a:spLocks noGrp="1"/>
          </p:cNvSpPr>
          <p:nvPr>
            <p:ph type="sldNum" sz="quarter" idx="5"/>
          </p:nvPr>
        </p:nvSpPr>
        <p:spPr>
          <a:noFill/>
        </p:spPr>
        <p:txBody>
          <a:bodyPr/>
          <a:lstStyle/>
          <a:p>
            <a:fld id="{4AEB6DBD-AEB4-47B7-97DD-BA78E9318D2D}" type="slidenum">
              <a:rPr lang="en-US" altLang="en-US"/>
              <a:pPr/>
              <a:t>81</a:t>
            </a:fld>
            <a:endParaRPr lang="en-US" altLang="en-US"/>
          </a:p>
        </p:txBody>
      </p:sp>
    </p:spTree>
    <p:extLst>
      <p:ext uri="{BB962C8B-B14F-4D97-AF65-F5344CB8AC3E}">
        <p14:creationId xmlns:p14="http://schemas.microsoft.com/office/powerpoint/2010/main" val="4040638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30051"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https://encrypted-tbn2.gstatic.com/images?q=tbn:ANd9GcSwv-JxE79Sa-rM3fcIeiMT9m8ZrhwLODkDBUkBk4WERZMdgWFyqzoX26EP</a:t>
            </a:r>
          </a:p>
        </p:txBody>
      </p:sp>
      <p:sp>
        <p:nvSpPr>
          <p:cNvPr id="130052" name="Slide Number Placeholder 3"/>
          <p:cNvSpPr>
            <a:spLocks noGrp="1"/>
          </p:cNvSpPr>
          <p:nvPr>
            <p:ph type="sldNum" sz="quarter" idx="5"/>
          </p:nvPr>
        </p:nvSpPr>
        <p:spPr>
          <a:noFill/>
        </p:spPr>
        <p:txBody>
          <a:bodyPr/>
          <a:lstStyle/>
          <a:p>
            <a:fld id="{857D623F-B1FD-403D-8B10-12D828E0BF4E}" type="slidenum">
              <a:rPr lang="en-US" altLang="en-US"/>
              <a:pPr/>
              <a:t>82</a:t>
            </a:fld>
            <a:endParaRPr lang="en-US" altLang="en-US"/>
          </a:p>
        </p:txBody>
      </p:sp>
    </p:spTree>
    <p:extLst>
      <p:ext uri="{BB962C8B-B14F-4D97-AF65-F5344CB8AC3E}">
        <p14:creationId xmlns:p14="http://schemas.microsoft.com/office/powerpoint/2010/main" val="29523359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32099"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http://www.crh.noaa.gov/images/mkx/severe/icestorms.gif</a:t>
            </a:r>
          </a:p>
        </p:txBody>
      </p:sp>
      <p:sp>
        <p:nvSpPr>
          <p:cNvPr id="132100" name="Slide Number Placeholder 3"/>
          <p:cNvSpPr>
            <a:spLocks noGrp="1"/>
          </p:cNvSpPr>
          <p:nvPr>
            <p:ph type="sldNum" sz="quarter" idx="5"/>
          </p:nvPr>
        </p:nvSpPr>
        <p:spPr>
          <a:noFill/>
        </p:spPr>
        <p:txBody>
          <a:bodyPr/>
          <a:lstStyle/>
          <a:p>
            <a:fld id="{5DE840A7-DBC1-4ADF-AB0F-036328B299ED}" type="slidenum">
              <a:rPr lang="en-US" altLang="en-US"/>
              <a:pPr/>
              <a:t>83</a:t>
            </a:fld>
            <a:endParaRPr lang="en-US" altLang="en-US"/>
          </a:p>
        </p:txBody>
      </p:sp>
    </p:spTree>
    <p:extLst>
      <p:ext uri="{BB962C8B-B14F-4D97-AF65-F5344CB8AC3E}">
        <p14:creationId xmlns:p14="http://schemas.microsoft.com/office/powerpoint/2010/main" val="23433677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3414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http://www.crh.noaa.gov/images/mkx/severe/winterstorms.gif</a:t>
            </a:r>
          </a:p>
        </p:txBody>
      </p:sp>
      <p:sp>
        <p:nvSpPr>
          <p:cNvPr id="134148" name="Slide Number Placeholder 3"/>
          <p:cNvSpPr>
            <a:spLocks noGrp="1"/>
          </p:cNvSpPr>
          <p:nvPr>
            <p:ph type="sldNum" sz="quarter" idx="5"/>
          </p:nvPr>
        </p:nvSpPr>
        <p:spPr>
          <a:noFill/>
        </p:spPr>
        <p:txBody>
          <a:bodyPr/>
          <a:lstStyle/>
          <a:p>
            <a:fld id="{386E593A-1126-4FDC-AAB0-9EDB33AB650B}" type="slidenum">
              <a:rPr lang="en-US" altLang="en-US"/>
              <a:pPr/>
              <a:t>84</a:t>
            </a:fld>
            <a:endParaRPr lang="en-US" altLang="en-US"/>
          </a:p>
        </p:txBody>
      </p:sp>
    </p:spTree>
    <p:extLst>
      <p:ext uri="{BB962C8B-B14F-4D97-AF65-F5344CB8AC3E}">
        <p14:creationId xmlns:p14="http://schemas.microsoft.com/office/powerpoint/2010/main" val="34630495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36195"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http://www.crh.noaa.gov/images/mkx/severe/blizzards.gif</a:t>
            </a:r>
          </a:p>
        </p:txBody>
      </p:sp>
      <p:sp>
        <p:nvSpPr>
          <p:cNvPr id="136196" name="Slide Number Placeholder 3"/>
          <p:cNvSpPr>
            <a:spLocks noGrp="1"/>
          </p:cNvSpPr>
          <p:nvPr>
            <p:ph type="sldNum" sz="quarter" idx="5"/>
          </p:nvPr>
        </p:nvSpPr>
        <p:spPr>
          <a:noFill/>
        </p:spPr>
        <p:txBody>
          <a:bodyPr/>
          <a:lstStyle/>
          <a:p>
            <a:fld id="{382CF032-7F4B-40E0-80B9-0DF7D6F934D8}" type="slidenum">
              <a:rPr lang="en-US" altLang="en-US"/>
              <a:pPr/>
              <a:t>85</a:t>
            </a:fld>
            <a:endParaRPr lang="en-US" altLang="en-US"/>
          </a:p>
        </p:txBody>
      </p:sp>
    </p:spTree>
    <p:extLst>
      <p:ext uri="{BB962C8B-B14F-4D97-AF65-F5344CB8AC3E}">
        <p14:creationId xmlns:p14="http://schemas.microsoft.com/office/powerpoint/2010/main" val="3989710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38243"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http://www.crh.noaa.gov/images/mkx/severe/flood.gif</a:t>
            </a:r>
          </a:p>
        </p:txBody>
      </p:sp>
      <p:sp>
        <p:nvSpPr>
          <p:cNvPr id="138244" name="Slide Number Placeholder 3"/>
          <p:cNvSpPr>
            <a:spLocks noGrp="1"/>
          </p:cNvSpPr>
          <p:nvPr>
            <p:ph type="sldNum" sz="quarter" idx="5"/>
          </p:nvPr>
        </p:nvSpPr>
        <p:spPr>
          <a:noFill/>
        </p:spPr>
        <p:txBody>
          <a:bodyPr/>
          <a:lstStyle/>
          <a:p>
            <a:fld id="{18C5CC33-9E1B-4167-97E0-CE3074AEA8EA}" type="slidenum">
              <a:rPr lang="en-US" altLang="en-US"/>
              <a:pPr/>
              <a:t>86</a:t>
            </a:fld>
            <a:endParaRPr lang="en-US" altLang="en-US"/>
          </a:p>
        </p:txBody>
      </p:sp>
    </p:spTree>
    <p:extLst>
      <p:ext uri="{BB962C8B-B14F-4D97-AF65-F5344CB8AC3E}">
        <p14:creationId xmlns:p14="http://schemas.microsoft.com/office/powerpoint/2010/main" val="13686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dirty="0" smtClean="0"/>
              <a:t>John</a:t>
            </a:r>
            <a:r>
              <a:rPr lang="en-US" baseline="0" dirty="0" smtClean="0"/>
              <a:t> Muir http://images.wisconsinhistory.org/700099991172/9999016610-l.jpg</a:t>
            </a:r>
          </a:p>
          <a:p>
            <a:r>
              <a:rPr lang="en-US" baseline="0" dirty="0" smtClean="0"/>
              <a:t>See Oregon School http://www.wisconsinhistory.org/wlhba_images/043/04300179.gif</a:t>
            </a:r>
          </a:p>
          <a:p>
            <a:r>
              <a:rPr lang="en-US" baseline="0" dirty="0" smtClean="0"/>
              <a:t>See Muir’s iron thermometer </a:t>
            </a:r>
            <a:br>
              <a:rPr lang="en-US" baseline="0" dirty="0" smtClean="0"/>
            </a:br>
            <a:r>
              <a:rPr lang="en-US" baseline="0" dirty="0" smtClean="0"/>
              <a:t>http://www.wisconsinhistory.org/Content.aspx?dsNav=Ny:True,Ro:40,Nrc:id-5,N:4294963828-4294955414&amp;dsNavOnly=N:1135&amp;dsRecordDetails=R:IM32861</a:t>
            </a:r>
          </a:p>
          <a:p>
            <a:r>
              <a:rPr lang="en-US" dirty="0" smtClean="0"/>
              <a:t>http://images.wisconsinhistory.org/700005060004/0506000030-l.jpg</a:t>
            </a:r>
            <a:endParaRPr lang="en-US" dirty="0"/>
          </a:p>
        </p:txBody>
      </p:sp>
      <p:sp>
        <p:nvSpPr>
          <p:cNvPr id="4" name="Slide Number Placeholder 3"/>
          <p:cNvSpPr>
            <a:spLocks noGrp="1"/>
          </p:cNvSpPr>
          <p:nvPr>
            <p:ph type="sldNum" sz="quarter" idx="10"/>
          </p:nvPr>
        </p:nvSpPr>
        <p:spPr/>
        <p:txBody>
          <a:bodyPr/>
          <a:lstStyle/>
          <a:p>
            <a:fld id="{116BCAB5-7C11-4C9E-960F-6719065CEF45}" type="slidenum">
              <a:rPr lang="en-US" altLang="en-US" smtClean="0"/>
              <a:pPr/>
              <a:t>9</a:t>
            </a:fld>
            <a:endParaRPr lang="en-US" altLang="en-US"/>
          </a:p>
        </p:txBody>
      </p:sp>
    </p:spTree>
    <p:extLst>
      <p:ext uri="{BB962C8B-B14F-4D97-AF65-F5344CB8AC3E}">
        <p14:creationId xmlns:p14="http://schemas.microsoft.com/office/powerpoint/2010/main" val="1855437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40291"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http://www.aos.wisc.edu/~sco/clim-history/stations/msn/msn-ap-d_tn_le_0F_ann.gif</a:t>
            </a:r>
          </a:p>
        </p:txBody>
      </p:sp>
      <p:sp>
        <p:nvSpPr>
          <p:cNvPr id="140292" name="Slide Number Placeholder 3"/>
          <p:cNvSpPr>
            <a:spLocks noGrp="1"/>
          </p:cNvSpPr>
          <p:nvPr>
            <p:ph type="sldNum" sz="quarter" idx="5"/>
          </p:nvPr>
        </p:nvSpPr>
        <p:spPr>
          <a:noFill/>
        </p:spPr>
        <p:txBody>
          <a:bodyPr/>
          <a:lstStyle/>
          <a:p>
            <a:fld id="{981E138D-73C5-48DB-BBC2-C90EB7CAA511}" type="slidenum">
              <a:rPr lang="en-US" altLang="en-US"/>
              <a:pPr/>
              <a:t>87</a:t>
            </a:fld>
            <a:endParaRPr lang="en-US" altLang="en-US"/>
          </a:p>
        </p:txBody>
      </p:sp>
    </p:spTree>
    <p:extLst>
      <p:ext uri="{BB962C8B-B14F-4D97-AF65-F5344CB8AC3E}">
        <p14:creationId xmlns:p14="http://schemas.microsoft.com/office/powerpoint/2010/main" val="23364954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4233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http://www.aos.wisc.edu/~sco/clim-history/stations/msn/MSN-AP-DaysSnwCovGE1.gif</a:t>
            </a:r>
          </a:p>
        </p:txBody>
      </p:sp>
      <p:sp>
        <p:nvSpPr>
          <p:cNvPr id="142340" name="Slide Number Placeholder 3"/>
          <p:cNvSpPr>
            <a:spLocks noGrp="1"/>
          </p:cNvSpPr>
          <p:nvPr>
            <p:ph type="sldNum" sz="quarter" idx="5"/>
          </p:nvPr>
        </p:nvSpPr>
        <p:spPr>
          <a:noFill/>
        </p:spPr>
        <p:txBody>
          <a:bodyPr/>
          <a:lstStyle/>
          <a:p>
            <a:fld id="{3EAA7996-9491-4E16-BF3F-5335D9BAF608}" type="slidenum">
              <a:rPr lang="en-US" altLang="en-US"/>
              <a:pPr/>
              <a:t>88</a:t>
            </a:fld>
            <a:endParaRPr lang="en-US" altLang="en-US"/>
          </a:p>
        </p:txBody>
      </p:sp>
    </p:spTree>
    <p:extLst>
      <p:ext uri="{BB962C8B-B14F-4D97-AF65-F5344CB8AC3E}">
        <p14:creationId xmlns:p14="http://schemas.microsoft.com/office/powerpoint/2010/main" val="9665349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45411"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http://www.aos.wisc.edu/~sco/lakes/mendota-dur.gif</a:t>
            </a:r>
          </a:p>
        </p:txBody>
      </p:sp>
      <p:sp>
        <p:nvSpPr>
          <p:cNvPr id="145412" name="Slide Number Placeholder 3"/>
          <p:cNvSpPr>
            <a:spLocks noGrp="1"/>
          </p:cNvSpPr>
          <p:nvPr>
            <p:ph type="sldNum" sz="quarter" idx="5"/>
          </p:nvPr>
        </p:nvSpPr>
        <p:spPr>
          <a:noFill/>
        </p:spPr>
        <p:txBody>
          <a:bodyPr/>
          <a:lstStyle/>
          <a:p>
            <a:fld id="{E587CBE5-FB8A-4F88-8428-831603768A65}" type="slidenum">
              <a:rPr lang="en-US" altLang="en-US">
                <a:solidFill>
                  <a:srgbClr val="000000"/>
                </a:solidFill>
              </a:rPr>
              <a:pPr/>
              <a:t>90</a:t>
            </a:fld>
            <a:endParaRPr lang="en-US" altLang="en-US">
              <a:solidFill>
                <a:srgbClr val="000000"/>
              </a:solidFill>
            </a:endParaRPr>
          </a:p>
        </p:txBody>
      </p:sp>
    </p:spTree>
    <p:extLst>
      <p:ext uri="{BB962C8B-B14F-4D97-AF65-F5344CB8AC3E}">
        <p14:creationId xmlns:p14="http://schemas.microsoft.com/office/powerpoint/2010/main" val="42417426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4745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http://planthardiness.ars.usda.gov/PHZMWeb/Images/72DPI/wi.jpg</a:t>
            </a:r>
          </a:p>
        </p:txBody>
      </p:sp>
      <p:sp>
        <p:nvSpPr>
          <p:cNvPr id="147460" name="Slide Number Placeholder 3"/>
          <p:cNvSpPr>
            <a:spLocks noGrp="1"/>
          </p:cNvSpPr>
          <p:nvPr>
            <p:ph type="sldNum" sz="quarter" idx="5"/>
          </p:nvPr>
        </p:nvSpPr>
        <p:spPr>
          <a:noFill/>
        </p:spPr>
        <p:txBody>
          <a:bodyPr/>
          <a:lstStyle/>
          <a:p>
            <a:fld id="{AE65FEBD-CA03-4BDA-89B7-1270C2864EAA}" type="slidenum">
              <a:rPr lang="en-US" altLang="en-US"/>
              <a:pPr/>
              <a:t>91</a:t>
            </a:fld>
            <a:endParaRPr lang="en-US" altLang="en-US"/>
          </a:p>
        </p:txBody>
      </p:sp>
    </p:spTree>
    <p:extLst>
      <p:ext uri="{BB962C8B-B14F-4D97-AF65-F5344CB8AC3E}">
        <p14:creationId xmlns:p14="http://schemas.microsoft.com/office/powerpoint/2010/main" val="39474556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49507"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http://www.transcend.ws/wp-content/uploads/2012/03/USDAPlantHardinessZoneMaps1990to2012.png</a:t>
            </a:r>
          </a:p>
          <a:p>
            <a:r>
              <a:rPr lang="en-US" altLang="en-US" smtClean="0">
                <a:latin typeface="Arial" pitchFamily="34" charset="0"/>
                <a:cs typeface="Arial" pitchFamily="34" charset="0"/>
              </a:rPr>
              <a:t>From http://www.transcend.ws/usda-updates-plant-hardiness-zone-map-minimum-winter-temperatures-rise/</a:t>
            </a:r>
          </a:p>
          <a:p>
            <a:endParaRPr lang="en-US" altLang="en-US" smtClean="0">
              <a:latin typeface="Arial" pitchFamily="34" charset="0"/>
              <a:cs typeface="Arial" pitchFamily="34" charset="0"/>
            </a:endParaRPr>
          </a:p>
        </p:txBody>
      </p:sp>
      <p:sp>
        <p:nvSpPr>
          <p:cNvPr id="149508" name="Slide Number Placeholder 3"/>
          <p:cNvSpPr>
            <a:spLocks noGrp="1"/>
          </p:cNvSpPr>
          <p:nvPr>
            <p:ph type="sldNum" sz="quarter" idx="5"/>
          </p:nvPr>
        </p:nvSpPr>
        <p:spPr>
          <a:noFill/>
        </p:spPr>
        <p:txBody>
          <a:bodyPr/>
          <a:lstStyle/>
          <a:p>
            <a:fld id="{6D9F61A8-0623-40CF-8DFA-D5014E4471C6}" type="slidenum">
              <a:rPr lang="en-US" altLang="en-US"/>
              <a:pPr/>
              <a:t>92</a:t>
            </a:fld>
            <a:endParaRPr lang="en-US" altLang="en-US"/>
          </a:p>
        </p:txBody>
      </p:sp>
    </p:spTree>
    <p:extLst>
      <p:ext uri="{BB962C8B-B14F-4D97-AF65-F5344CB8AC3E}">
        <p14:creationId xmlns:p14="http://schemas.microsoft.com/office/powerpoint/2010/main" val="4054069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51555" name="Notes Placeholder 2"/>
          <p:cNvSpPr>
            <a:spLocks noGrp="1"/>
          </p:cNvSpPr>
          <p:nvPr>
            <p:ph type="body" idx="1"/>
          </p:nvPr>
        </p:nvSpPr>
        <p:spPr>
          <a:noFill/>
          <a:ln/>
        </p:spPr>
        <p:txBody>
          <a:bodyPr/>
          <a:lstStyle/>
          <a:p>
            <a:pPr eaLnBrk="1" hangingPunct="1">
              <a:spcBef>
                <a:spcPct val="0"/>
              </a:spcBef>
            </a:pPr>
            <a:r>
              <a:rPr lang="en-GB" altLang="en-US" smtClean="0">
                <a:latin typeface="Arial" pitchFamily="34" charset="0"/>
                <a:cs typeface="Arial" pitchFamily="34" charset="0"/>
              </a:rPr>
              <a:t>http://relief.ersc.wisc.edu/wisconsinview/documents/posters/wisconsin_from_space_spring.pdf</a:t>
            </a:r>
          </a:p>
        </p:txBody>
      </p:sp>
      <p:sp>
        <p:nvSpPr>
          <p:cNvPr id="1515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186D97B-0CA1-4555-91F8-8CDC74E1F9DC}" type="slidenum">
              <a:rPr lang="en-GB" altLang="en-US" sz="1600"/>
              <a:pPr algn="r"/>
              <a:t>93</a:t>
            </a:fld>
            <a:endParaRPr lang="en-GB" altLang="en-US" sz="1600"/>
          </a:p>
        </p:txBody>
      </p:sp>
    </p:spTree>
    <p:extLst>
      <p:ext uri="{BB962C8B-B14F-4D97-AF65-F5344CB8AC3E}">
        <p14:creationId xmlns:p14="http://schemas.microsoft.com/office/powerpoint/2010/main" val="3027384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53603"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http://www.star.nesdis.noaa.gov/smcd/emb/vci/VH/vh_imageloop.php</a:t>
            </a:r>
          </a:p>
          <a:p>
            <a:r>
              <a:rPr lang="en-GB" altLang="en-US" smtClean="0">
                <a:latin typeface="Arial" pitchFamily="34" charset="0"/>
                <a:cs typeface="Arial" pitchFamily="34" charset="0"/>
              </a:rPr>
              <a:t>http://www.star.nesdis.noaa.gov/smcd/emb/vci/VH/regional_image.php?name=USA&amp;latmin=25.0&amp;latmax=51.0&amp;lonmin=-126.0&amp;lonmax=-63.0&amp;sample=1&amp;file=../gvix_webImages/2011/WorldBig_SMN_201151.png</a:t>
            </a:r>
          </a:p>
          <a:p>
            <a:endParaRPr lang="en-US" altLang="en-US" smtClean="0">
              <a:latin typeface="Arial" pitchFamily="34" charset="0"/>
              <a:cs typeface="Arial" pitchFamily="34" charset="0"/>
            </a:endParaRPr>
          </a:p>
          <a:p>
            <a:r>
              <a:rPr lang="en-US" altLang="en-US" smtClean="0">
                <a:latin typeface="Arial" pitchFamily="34" charset="0"/>
                <a:cs typeface="Arial" pitchFamily="34" charset="0"/>
              </a:rPr>
              <a:t>See http://www.drought.gov/workshops/remotesensing/presentations/NIDIS_kogan_presen.pdf</a:t>
            </a:r>
            <a:endParaRPr lang="en-GB" altLang="en-US" smtClean="0">
              <a:latin typeface="Arial" pitchFamily="34" charset="0"/>
              <a:cs typeface="Arial" pitchFamily="34" charset="0"/>
            </a:endParaRPr>
          </a:p>
          <a:p>
            <a:endParaRPr lang="en-US" altLang="en-US" smtClean="0">
              <a:latin typeface="Arial" pitchFamily="34" charset="0"/>
              <a:cs typeface="Arial" pitchFamily="34" charset="0"/>
            </a:endParaRPr>
          </a:p>
          <a:p>
            <a:r>
              <a:rPr lang="en-GB" altLang="en-US" smtClean="0">
                <a:latin typeface="Arial" pitchFamily="34" charset="0"/>
                <a:cs typeface="Arial" pitchFamily="34" charset="0"/>
                <a:hlinkClick r:id="rId3"/>
              </a:rPr>
              <a:t>http://www.star.nesdis.noaa.gov/smcd/emb/vci/VH/vh_browse.php</a:t>
            </a:r>
            <a:endParaRPr lang="en-GB" altLang="en-US" smtClean="0">
              <a:latin typeface="Arial" pitchFamily="34" charset="0"/>
              <a:cs typeface="Arial" pitchFamily="34" charset="0"/>
            </a:endParaRPr>
          </a:p>
          <a:p>
            <a:r>
              <a:rPr lang="en-GB" altLang="en-US" smtClean="0">
                <a:latin typeface="Arial" pitchFamily="34" charset="0"/>
                <a:cs typeface="Arial" pitchFamily="34" charset="0"/>
              </a:rPr>
              <a:t>http://www.star.nesdis.noaa.gov/smcd/emb/vci/VH/vh_imageloop.php</a:t>
            </a:r>
          </a:p>
          <a:p>
            <a:endParaRPr lang="en-GB" altLang="en-US" smtClean="0">
              <a:latin typeface="Arial" pitchFamily="34" charset="0"/>
              <a:cs typeface="Arial" pitchFamily="34" charset="0"/>
            </a:endParaRPr>
          </a:p>
        </p:txBody>
      </p:sp>
      <p:sp>
        <p:nvSpPr>
          <p:cNvPr id="153604" name="Slide Number Placeholder 3"/>
          <p:cNvSpPr>
            <a:spLocks noGrp="1"/>
          </p:cNvSpPr>
          <p:nvPr>
            <p:ph type="sldNum" sz="quarter" idx="5"/>
          </p:nvPr>
        </p:nvSpPr>
        <p:spPr>
          <a:noFill/>
        </p:spPr>
        <p:txBody>
          <a:bodyPr/>
          <a:lstStyle/>
          <a:p>
            <a:fld id="{37A15EA8-8D7B-44F8-9753-AE09F1C84735}" type="slidenum">
              <a:rPr lang="en-US" altLang="en-US"/>
              <a:pPr/>
              <a:t>94</a:t>
            </a:fld>
            <a:endParaRPr lang="en-US" altLang="en-US"/>
          </a:p>
        </p:txBody>
      </p:sp>
    </p:spTree>
    <p:extLst>
      <p:ext uri="{BB962C8B-B14F-4D97-AF65-F5344CB8AC3E}">
        <p14:creationId xmlns:p14="http://schemas.microsoft.com/office/powerpoint/2010/main" val="41985751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bwMode="auto">
          <a:xfrm>
            <a:off x="1150938" y="692150"/>
            <a:ext cx="4556125" cy="3416300"/>
          </a:xfrm>
          <a:prstGeom prst="rect">
            <a:avLst/>
          </a:prstGeom>
          <a:noFill/>
          <a:ln>
            <a:miter lim="800000"/>
            <a:headEnd/>
            <a:tailEnd/>
          </a:ln>
        </p:spPr>
      </p:sp>
      <p:sp>
        <p:nvSpPr>
          <p:cNvPr id="155651"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http://aa.usno.navy.mil/</a:t>
            </a:r>
          </a:p>
        </p:txBody>
      </p:sp>
    </p:spTree>
    <p:extLst>
      <p:ext uri="{BB962C8B-B14F-4D97-AF65-F5344CB8AC3E}">
        <p14:creationId xmlns:p14="http://schemas.microsoft.com/office/powerpoint/2010/main" val="7740789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57699"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http://www.lpc.uottawa.ca/publications/july_mean_streamline_maps_era-40.pdf</a:t>
            </a:r>
          </a:p>
          <a:p>
            <a:r>
              <a:rPr lang="en-US" altLang="en-US" smtClean="0">
                <a:latin typeface="Arial" pitchFamily="34" charset="0"/>
                <a:cs typeface="Arial" pitchFamily="34" charset="0"/>
              </a:rPr>
              <a:t>Figure C5. Mean April 10m Streamlines (in m/s) for 1958-2002 from the ERA-40 reanalysis. </a:t>
            </a:r>
            <a:endParaRPr lang="en-GB" altLang="en-US" smtClean="0">
              <a:latin typeface="Arial" pitchFamily="34" charset="0"/>
              <a:cs typeface="Arial" pitchFamily="34" charset="0"/>
            </a:endParaRPr>
          </a:p>
        </p:txBody>
      </p:sp>
      <p:sp>
        <p:nvSpPr>
          <p:cNvPr id="157700" name="Slide Number Placeholder 3"/>
          <p:cNvSpPr>
            <a:spLocks noGrp="1"/>
          </p:cNvSpPr>
          <p:nvPr>
            <p:ph type="sldNum" sz="quarter" idx="5"/>
          </p:nvPr>
        </p:nvSpPr>
        <p:spPr>
          <a:noFill/>
        </p:spPr>
        <p:txBody>
          <a:bodyPr/>
          <a:lstStyle/>
          <a:p>
            <a:fld id="{74AF3F72-C357-48F6-B16F-6303713AF0FA}" type="slidenum">
              <a:rPr lang="en-US" altLang="en-US"/>
              <a:pPr/>
              <a:t>96</a:t>
            </a:fld>
            <a:endParaRPr lang="en-US" altLang="en-US"/>
          </a:p>
        </p:txBody>
      </p:sp>
    </p:spTree>
    <p:extLst>
      <p:ext uri="{BB962C8B-B14F-4D97-AF65-F5344CB8AC3E}">
        <p14:creationId xmlns:p14="http://schemas.microsoft.com/office/powerpoint/2010/main" val="29664097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59747"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http://www.crh.noaa.gov/images/mkx/climate/springlastfreeze.png</a:t>
            </a:r>
          </a:p>
        </p:txBody>
      </p:sp>
      <p:sp>
        <p:nvSpPr>
          <p:cNvPr id="159748" name="Slide Number Placeholder 3"/>
          <p:cNvSpPr>
            <a:spLocks noGrp="1"/>
          </p:cNvSpPr>
          <p:nvPr>
            <p:ph type="sldNum" sz="quarter" idx="5"/>
          </p:nvPr>
        </p:nvSpPr>
        <p:spPr>
          <a:noFill/>
        </p:spPr>
        <p:txBody>
          <a:bodyPr/>
          <a:lstStyle/>
          <a:p>
            <a:fld id="{1D027B98-0864-46C1-8A9F-BBA529C43617}" type="slidenum">
              <a:rPr lang="en-US" altLang="en-US"/>
              <a:pPr/>
              <a:t>97</a:t>
            </a:fld>
            <a:endParaRPr lang="en-US" altLang="en-US"/>
          </a:p>
        </p:txBody>
      </p:sp>
    </p:spTree>
    <p:extLst>
      <p:ext uri="{BB962C8B-B14F-4D97-AF65-F5344CB8AC3E}">
        <p14:creationId xmlns:p14="http://schemas.microsoft.com/office/powerpoint/2010/main" val="236770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F0CF47B-EBAF-40F2-90EC-88E3AFF81DA5}" type="slidenum">
              <a:rPr lang="en-US" altLang="en-US" sz="1200"/>
              <a:pPr/>
              <a:t>10</a:t>
            </a:fld>
            <a:endParaRPr lang="en-US" altLang="en-US" sz="1200"/>
          </a:p>
        </p:txBody>
      </p:sp>
      <p:sp>
        <p:nvSpPr>
          <p:cNvPr id="15363" name="Rectangle 2"/>
          <p:cNvSpPr>
            <a:spLocks noChangeArrowheads="1" noTextEdit="1"/>
          </p:cNvSpPr>
          <p:nvPr>
            <p:ph type="sldImg"/>
          </p:nvPr>
        </p:nvSpPr>
        <p:spPr>
          <a:xfrm>
            <a:off x="1143000" y="685800"/>
            <a:ext cx="4572000" cy="3429000"/>
          </a:xfrm>
          <a:prstGeom prst="rect">
            <a:avLst/>
          </a:prstGeom>
          <a:noFill/>
          <a:ln w="12700" cap="flat">
            <a:solidFill>
              <a:schemeClr val="tx1"/>
            </a:solidFill>
          </a:ln>
        </p:spPr>
      </p:sp>
      <p:sp>
        <p:nvSpPr>
          <p:cNvPr id="15364" name="Rectangle 3"/>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endParaRPr lang="en-US" altLang="en-US" smtClean="0"/>
          </a:p>
        </p:txBody>
      </p:sp>
    </p:spTree>
    <p:extLst>
      <p:ext uri="{BB962C8B-B14F-4D97-AF65-F5344CB8AC3E}">
        <p14:creationId xmlns:p14="http://schemas.microsoft.com/office/powerpoint/2010/main" val="41687679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61795"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http://www.aos.wisc.edu/~sco/clim-history/stations/msn/msn-gddu-2012.gif</a:t>
            </a:r>
          </a:p>
        </p:txBody>
      </p:sp>
      <p:sp>
        <p:nvSpPr>
          <p:cNvPr id="161796" name="Slide Number Placeholder 3"/>
          <p:cNvSpPr>
            <a:spLocks noGrp="1"/>
          </p:cNvSpPr>
          <p:nvPr>
            <p:ph type="sldNum" sz="quarter" idx="5"/>
          </p:nvPr>
        </p:nvSpPr>
        <p:spPr>
          <a:noFill/>
        </p:spPr>
        <p:txBody>
          <a:bodyPr/>
          <a:lstStyle/>
          <a:p>
            <a:fld id="{A80A7216-127E-4E53-A650-B0380AFE96C7}" type="slidenum">
              <a:rPr lang="en-US" altLang="en-US"/>
              <a:pPr/>
              <a:t>98</a:t>
            </a:fld>
            <a:endParaRPr lang="en-US" altLang="en-US"/>
          </a:p>
        </p:txBody>
      </p:sp>
    </p:spTree>
    <p:extLst>
      <p:ext uri="{BB962C8B-B14F-4D97-AF65-F5344CB8AC3E}">
        <p14:creationId xmlns:p14="http://schemas.microsoft.com/office/powerpoint/2010/main" val="42097595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031"/>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3C4FCC3D-BFBA-44DF-ABCA-18BCA1D408D1}" type="slidenum">
              <a:rPr lang="en-US" altLang="en-US" sz="900" b="1" i="1">
                <a:solidFill>
                  <a:schemeClr val="tx1"/>
                </a:solidFill>
              </a:rPr>
              <a:pPr algn="r"/>
              <a:t>99</a:t>
            </a:fld>
            <a:endParaRPr lang="en-US" altLang="en-US" sz="900" b="1" i="1">
              <a:solidFill>
                <a:schemeClr val="tx1"/>
              </a:solidFill>
            </a:endParaRPr>
          </a:p>
        </p:txBody>
      </p:sp>
      <p:sp>
        <p:nvSpPr>
          <p:cNvPr id="16384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63844"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See figs</a:t>
            </a:r>
          </a:p>
          <a:p>
            <a:r>
              <a:rPr lang="en-US" altLang="en-US" smtClean="0">
                <a:latin typeface="Arial" pitchFamily="34" charset="0"/>
                <a:cs typeface="Arial" pitchFamily="34" charset="0"/>
              </a:rPr>
              <a:t>http://www.ncdc.noaa.gov/paleo/paleo.html</a:t>
            </a:r>
          </a:p>
        </p:txBody>
      </p:sp>
    </p:spTree>
    <p:extLst>
      <p:ext uri="{BB962C8B-B14F-4D97-AF65-F5344CB8AC3E}">
        <p14:creationId xmlns:p14="http://schemas.microsoft.com/office/powerpoint/2010/main" val="11023778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95F573E0-5F3D-419E-921F-418201740EAA}" type="slidenum">
              <a:rPr lang="en-US" altLang="en-US" sz="900" b="1" i="1">
                <a:solidFill>
                  <a:schemeClr val="tx1"/>
                </a:solidFill>
              </a:rPr>
              <a:pPr algn="r"/>
              <a:t>100</a:t>
            </a:fld>
            <a:endParaRPr lang="en-US" altLang="en-US" sz="900" b="1" i="1">
              <a:solidFill>
                <a:schemeClr val="tx1"/>
              </a:solidFill>
            </a:endParaRPr>
          </a:p>
        </p:txBody>
      </p:sp>
      <p:sp>
        <p:nvSpPr>
          <p:cNvPr id="16589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65892"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4509071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E3CD8263-56B8-4D77-927F-2ACDC23C8577}" type="slidenum">
              <a:rPr lang="en-US" altLang="en-US" sz="900" b="1" i="1">
                <a:solidFill>
                  <a:schemeClr val="tx1"/>
                </a:solidFill>
              </a:rPr>
              <a:pPr algn="r"/>
              <a:t>101</a:t>
            </a:fld>
            <a:endParaRPr lang="en-US" altLang="en-US" sz="900" b="1" i="1">
              <a:solidFill>
                <a:schemeClr val="tx1"/>
              </a:solidFill>
            </a:endParaRPr>
          </a:p>
        </p:txBody>
      </p:sp>
      <p:sp>
        <p:nvSpPr>
          <p:cNvPr id="167939"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67940"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7928002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6998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http://www.photolib.noaa.gov/700s/wea00903.jpg</a:t>
            </a:r>
          </a:p>
          <a:p>
            <a:r>
              <a:rPr lang="en-GB" altLang="en-US" smtClean="0">
                <a:latin typeface="Arial" pitchFamily="34" charset="0"/>
                <a:cs typeface="Arial" pitchFamily="34" charset="0"/>
              </a:rPr>
              <a:t>ASOS from Fig 1.03 jpg of AMS Wx Studies 2009</a:t>
            </a:r>
          </a:p>
        </p:txBody>
      </p:sp>
      <p:sp>
        <p:nvSpPr>
          <p:cNvPr id="169988" name="Slide Number Placeholder 3"/>
          <p:cNvSpPr txBox="1">
            <a:spLocks noGrp="1"/>
          </p:cNvSpPr>
          <p:nvPr/>
        </p:nvSpPr>
        <p:spPr bwMode="auto">
          <a:xfrm>
            <a:off x="3886200" y="8686800"/>
            <a:ext cx="2971800" cy="457200"/>
          </a:xfrm>
          <a:prstGeom prst="rect">
            <a:avLst/>
          </a:prstGeom>
          <a:noFill/>
          <a:ln w="12700">
            <a:noFill/>
            <a:miter lim="800000"/>
            <a:headEnd/>
            <a:tailEnd/>
          </a:ln>
        </p:spPr>
        <p:txBody>
          <a:bodyPr anchor="b"/>
          <a:lstStyle/>
          <a:p>
            <a:pPr algn="r"/>
            <a:fld id="{29D28BA3-E684-46B3-B9B5-D67A1DB2076C}" type="slidenum">
              <a:rPr lang="en-US" altLang="en-US" sz="1200">
                <a:solidFill>
                  <a:schemeClr val="tx1"/>
                </a:solidFill>
              </a:rPr>
              <a:pPr algn="r"/>
              <a:t>102</a:t>
            </a:fld>
            <a:endParaRPr lang="en-US" altLang="en-US" sz="1200">
              <a:solidFill>
                <a:schemeClr val="tx1"/>
              </a:solidFill>
            </a:endParaRPr>
          </a:p>
        </p:txBody>
      </p:sp>
    </p:spTree>
    <p:extLst>
      <p:ext uri="{BB962C8B-B14F-4D97-AF65-F5344CB8AC3E}">
        <p14:creationId xmlns:p14="http://schemas.microsoft.com/office/powerpoint/2010/main" val="39619558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2EEA553-1AA6-4575-895A-592DDE28246B}" type="slidenum">
              <a:rPr lang="en-US" altLang="en-US"/>
              <a:pPr/>
              <a:t>103</a:t>
            </a:fld>
            <a:endParaRPr lang="en-US" altLang="en-US"/>
          </a:p>
        </p:txBody>
      </p:sp>
      <p:sp>
        <p:nvSpPr>
          <p:cNvPr id="17203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72036"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6559257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7D861B2D-F566-41D5-89A4-09B2FC61DA46}" type="slidenum">
              <a:rPr lang="en-US" altLang="en-US" sz="900" b="1" i="1">
                <a:solidFill>
                  <a:schemeClr val="tx1"/>
                </a:solidFill>
              </a:rPr>
              <a:pPr algn="r"/>
              <a:t>104</a:t>
            </a:fld>
            <a:endParaRPr lang="en-US" altLang="en-US" sz="900" b="1" i="1">
              <a:solidFill>
                <a:schemeClr val="tx1"/>
              </a:solidFill>
            </a:endParaRPr>
          </a:p>
        </p:txBody>
      </p:sp>
      <p:sp>
        <p:nvSpPr>
          <p:cNvPr id="17408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74084"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776530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78179" name="Rectangle 3"/>
          <p:cNvSpPr>
            <a:spLocks noGrp="1" noChangeArrowheads="1"/>
          </p:cNvSpPr>
          <p:nvPr>
            <p:ph type="body" idx="1"/>
          </p:nvPr>
        </p:nvSpPr>
        <p:spPr>
          <a:noFill/>
          <a:ln/>
        </p:spPr>
        <p:txBody>
          <a:bodyPr/>
          <a:lstStyle/>
          <a:p>
            <a:r>
              <a:rPr lang="en-US" altLang="en-US" smtClean="0">
                <a:latin typeface="Arial" pitchFamily="34" charset="0"/>
                <a:cs typeface="Arial" pitchFamily="34" charset="0"/>
              </a:rPr>
              <a:t>A partial excavation at the site revealed Woodfordian and Archaic inhabitant artifacts with earliest estimates of human occupation between 9000 and 8000 B.C. Animal remains identified include 15 mollusk species and 50 vertebrate species. </a:t>
            </a:r>
          </a:p>
        </p:txBody>
      </p:sp>
    </p:spTree>
    <p:extLst>
      <p:ext uri="{BB962C8B-B14F-4D97-AF65-F5344CB8AC3E}">
        <p14:creationId xmlns:p14="http://schemas.microsoft.com/office/powerpoint/2010/main" val="32089125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81251"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http://www.aos.wisc.edu/~sco/clim-history/stations/msn/msn-tts-2013.gif</a:t>
            </a:r>
          </a:p>
        </p:txBody>
      </p:sp>
      <p:sp>
        <p:nvSpPr>
          <p:cNvPr id="181252" name="Slide Number Placeholder 3"/>
          <p:cNvSpPr>
            <a:spLocks noGrp="1"/>
          </p:cNvSpPr>
          <p:nvPr>
            <p:ph type="sldNum" sz="quarter" idx="5"/>
          </p:nvPr>
        </p:nvSpPr>
        <p:spPr>
          <a:noFill/>
        </p:spPr>
        <p:txBody>
          <a:bodyPr/>
          <a:lstStyle/>
          <a:p>
            <a:fld id="{12F5B374-B355-4375-9552-621C399B143E}" type="slidenum">
              <a:rPr lang="en-US" altLang="en-US"/>
              <a:pPr/>
              <a:t>109</a:t>
            </a:fld>
            <a:endParaRPr lang="en-US" altLang="en-US"/>
          </a:p>
        </p:txBody>
      </p:sp>
    </p:spTree>
    <p:extLst>
      <p:ext uri="{BB962C8B-B14F-4D97-AF65-F5344CB8AC3E}">
        <p14:creationId xmlns:p14="http://schemas.microsoft.com/office/powerpoint/2010/main" val="31746370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8329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http://www.aos.wisc.edu/~sco/clim-history/stations/msn/msn-tts-2012.gif</a:t>
            </a:r>
          </a:p>
        </p:txBody>
      </p:sp>
      <p:sp>
        <p:nvSpPr>
          <p:cNvPr id="183300" name="Slide Number Placeholder 3"/>
          <p:cNvSpPr>
            <a:spLocks noGrp="1"/>
          </p:cNvSpPr>
          <p:nvPr>
            <p:ph type="sldNum" sz="quarter" idx="5"/>
          </p:nvPr>
        </p:nvSpPr>
        <p:spPr>
          <a:noFill/>
        </p:spPr>
        <p:txBody>
          <a:bodyPr/>
          <a:lstStyle/>
          <a:p>
            <a:fld id="{FA573CEF-91DB-4DFE-BF1A-98FE0CB07B58}" type="slidenum">
              <a:rPr lang="en-US" altLang="en-US"/>
              <a:pPr/>
              <a:t>110</a:t>
            </a:fld>
            <a:endParaRPr lang="en-US" altLang="en-US"/>
          </a:p>
        </p:txBody>
      </p:sp>
    </p:spTree>
    <p:extLst>
      <p:ext uri="{BB962C8B-B14F-4D97-AF65-F5344CB8AC3E}">
        <p14:creationId xmlns:p14="http://schemas.microsoft.com/office/powerpoint/2010/main" val="337001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http://oregonareahistoricalsociety.org/documents/2014/country_schools_book.htm</a:t>
            </a:r>
            <a:endParaRPr lang="en-US" dirty="0"/>
          </a:p>
        </p:txBody>
      </p:sp>
      <p:sp>
        <p:nvSpPr>
          <p:cNvPr id="4" name="Slide Number Placeholder 3"/>
          <p:cNvSpPr>
            <a:spLocks noGrp="1"/>
          </p:cNvSpPr>
          <p:nvPr>
            <p:ph type="sldNum" sz="quarter" idx="10"/>
          </p:nvPr>
        </p:nvSpPr>
        <p:spPr/>
        <p:txBody>
          <a:bodyPr/>
          <a:lstStyle/>
          <a:p>
            <a:fld id="{116BCAB5-7C11-4C9E-960F-6719065CEF45}" type="slidenum">
              <a:rPr lang="en-US" altLang="en-US" smtClean="0"/>
              <a:pPr/>
              <a:t>11</a:t>
            </a:fld>
            <a:endParaRPr lang="en-US" altLang="en-US"/>
          </a:p>
        </p:txBody>
      </p:sp>
    </p:spTree>
    <p:extLst>
      <p:ext uri="{BB962C8B-B14F-4D97-AF65-F5344CB8AC3E}">
        <p14:creationId xmlns:p14="http://schemas.microsoft.com/office/powerpoint/2010/main" val="14060293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85347" name="Notes Placeholder 2"/>
          <p:cNvSpPr>
            <a:spLocks noGrp="1"/>
          </p:cNvSpPr>
          <p:nvPr>
            <p:ph type="body" idx="1"/>
          </p:nvPr>
        </p:nvSpPr>
        <p:spPr>
          <a:noFill/>
          <a:ln/>
        </p:spPr>
        <p:txBody>
          <a:bodyPr/>
          <a:lstStyle/>
          <a:p>
            <a:r>
              <a:rPr lang="en-GB" altLang="en-US" smtClean="0">
                <a:latin typeface="Arial" pitchFamily="34" charset="0"/>
                <a:cs typeface="Arial" pitchFamily="34" charset="0"/>
              </a:rPr>
              <a:t>http://www.aos.wisc.edu/~sco/mrcc_images/tmeandev-90days.png</a:t>
            </a:r>
            <a:br>
              <a:rPr lang="en-GB" altLang="en-US" smtClean="0">
                <a:latin typeface="Arial" pitchFamily="34" charset="0"/>
                <a:cs typeface="Arial" pitchFamily="34" charset="0"/>
              </a:rPr>
            </a:br>
            <a:r>
              <a:rPr lang="en-GB" altLang="en-US" smtClean="0">
                <a:latin typeface="Arial" pitchFamily="34" charset="0"/>
                <a:cs typeface="Arial" pitchFamily="34" charset="0"/>
              </a:rPr>
              <a:t>http://www.aos.wisc.edu/~sco/mrcc_images/prcpdev2-90days.png</a:t>
            </a:r>
          </a:p>
        </p:txBody>
      </p:sp>
      <p:sp>
        <p:nvSpPr>
          <p:cNvPr id="185348" name="Slide Number Placeholder 3"/>
          <p:cNvSpPr>
            <a:spLocks noGrp="1"/>
          </p:cNvSpPr>
          <p:nvPr>
            <p:ph type="sldNum" sz="quarter" idx="5"/>
          </p:nvPr>
        </p:nvSpPr>
        <p:spPr>
          <a:noFill/>
        </p:spPr>
        <p:txBody>
          <a:bodyPr/>
          <a:lstStyle/>
          <a:p>
            <a:fld id="{D0AF23B2-2A33-482C-A251-FB7C9B6E5DB6}" type="slidenum">
              <a:rPr lang="en-US" altLang="en-US"/>
              <a:pPr/>
              <a:t>111</a:t>
            </a:fld>
            <a:endParaRPr lang="en-US" altLang="en-US"/>
          </a:p>
        </p:txBody>
      </p:sp>
    </p:spTree>
    <p:extLst>
      <p:ext uri="{BB962C8B-B14F-4D97-AF65-F5344CB8AC3E}">
        <p14:creationId xmlns:p14="http://schemas.microsoft.com/office/powerpoint/2010/main" val="22687566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8841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http://droughtmonitor.unl.edu/2013/drmon0604.gif</a:t>
            </a:r>
          </a:p>
        </p:txBody>
      </p:sp>
      <p:sp>
        <p:nvSpPr>
          <p:cNvPr id="188420" name="Slide Number Placeholder 3"/>
          <p:cNvSpPr>
            <a:spLocks noGrp="1"/>
          </p:cNvSpPr>
          <p:nvPr>
            <p:ph type="sldNum" sz="quarter" idx="5"/>
          </p:nvPr>
        </p:nvSpPr>
        <p:spPr>
          <a:noFill/>
        </p:spPr>
        <p:txBody>
          <a:bodyPr/>
          <a:lstStyle/>
          <a:p>
            <a:fld id="{92AC684B-E728-4B15-A52E-3AA3DBE2E037}" type="slidenum">
              <a:rPr lang="en-US" altLang="en-US"/>
              <a:pPr/>
              <a:t>113</a:t>
            </a:fld>
            <a:endParaRPr lang="en-US" altLang="en-US"/>
          </a:p>
        </p:txBody>
      </p:sp>
    </p:spTree>
    <p:extLst>
      <p:ext uri="{BB962C8B-B14F-4D97-AF65-F5344CB8AC3E}">
        <p14:creationId xmlns:p14="http://schemas.microsoft.com/office/powerpoint/2010/main" val="16841128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90467"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http://droughtmonitor.unl.edu/archive/20120724/pics/WI_dm_120724.png</a:t>
            </a:r>
          </a:p>
          <a:p>
            <a:r>
              <a:rPr lang="en-US" altLang="en-US" smtClean="0">
                <a:latin typeface="Arial" pitchFamily="34" charset="0"/>
                <a:cs typeface="Arial" pitchFamily="34" charset="0"/>
              </a:rPr>
              <a:t>http://droughtmonitor.unl.edu/archive/20130305/pics/WI_dm_130305.png</a:t>
            </a:r>
          </a:p>
        </p:txBody>
      </p:sp>
      <p:sp>
        <p:nvSpPr>
          <p:cNvPr id="190468" name="Slide Number Placeholder 3"/>
          <p:cNvSpPr>
            <a:spLocks noGrp="1"/>
          </p:cNvSpPr>
          <p:nvPr>
            <p:ph type="sldNum" sz="quarter" idx="5"/>
          </p:nvPr>
        </p:nvSpPr>
        <p:spPr>
          <a:noFill/>
        </p:spPr>
        <p:txBody>
          <a:bodyPr/>
          <a:lstStyle/>
          <a:p>
            <a:fld id="{ABDB0AA6-7901-43C0-84A9-F3696C55763C}" type="slidenum">
              <a:rPr lang="en-US" altLang="en-US"/>
              <a:pPr/>
              <a:t>114</a:t>
            </a:fld>
            <a:endParaRPr lang="en-US" altLang="en-US"/>
          </a:p>
        </p:txBody>
      </p:sp>
    </p:spTree>
    <p:extLst>
      <p:ext uri="{BB962C8B-B14F-4D97-AF65-F5344CB8AC3E}">
        <p14:creationId xmlns:p14="http://schemas.microsoft.com/office/powerpoint/2010/main" val="28162572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92515" name="Notes Placeholder 2"/>
          <p:cNvSpPr>
            <a:spLocks noGrp="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http://www.cpc.ncep.noaa.gov/products/predictions/30day/off14_temp.gif</a:t>
            </a:r>
          </a:p>
          <a:p>
            <a:r>
              <a:rPr lang="en-US" altLang="en-US" smtClean="0">
                <a:latin typeface="Arial" pitchFamily="34" charset="0"/>
                <a:cs typeface="Arial" pitchFamily="34" charset="0"/>
              </a:rPr>
              <a:t>http://www.cpc.ncep.noaa.gov/products/predictions/30day/off14_prcp.gif</a:t>
            </a:r>
            <a:endParaRPr lang="en-GB" altLang="en-US" smtClean="0">
              <a:latin typeface="Arial" pitchFamily="34" charset="0"/>
              <a:cs typeface="Arial" pitchFamily="34" charset="0"/>
            </a:endParaRPr>
          </a:p>
        </p:txBody>
      </p:sp>
      <p:sp>
        <p:nvSpPr>
          <p:cNvPr id="192516" name="Slide Number Placeholder 3"/>
          <p:cNvSpPr txBox="1">
            <a:spLocks noGrp="1"/>
          </p:cNvSpPr>
          <p:nvPr/>
        </p:nvSpPr>
        <p:spPr bwMode="auto">
          <a:xfrm>
            <a:off x="3886200" y="8686800"/>
            <a:ext cx="2971800" cy="457200"/>
          </a:xfrm>
          <a:prstGeom prst="rect">
            <a:avLst/>
          </a:prstGeom>
          <a:noFill/>
          <a:ln w="12700">
            <a:noFill/>
            <a:miter lim="800000"/>
            <a:headEnd/>
            <a:tailEnd/>
          </a:ln>
        </p:spPr>
        <p:txBody>
          <a:bodyPr anchor="b"/>
          <a:lstStyle/>
          <a:p>
            <a:pPr algn="r"/>
            <a:fld id="{51AA41AC-18FA-480D-84F4-51A7CCB3761C}" type="slidenum">
              <a:rPr lang="en-US" altLang="en-US" sz="1000">
                <a:solidFill>
                  <a:schemeClr val="tx1"/>
                </a:solidFill>
              </a:rPr>
              <a:pPr algn="r"/>
              <a:t>115</a:t>
            </a:fld>
            <a:endParaRPr lang="en-US" altLang="en-US" sz="1000">
              <a:solidFill>
                <a:schemeClr val="tx1"/>
              </a:solidFill>
            </a:endParaRPr>
          </a:p>
        </p:txBody>
      </p:sp>
    </p:spTree>
    <p:extLst>
      <p:ext uri="{BB962C8B-B14F-4D97-AF65-F5344CB8AC3E}">
        <p14:creationId xmlns:p14="http://schemas.microsoft.com/office/powerpoint/2010/main" val="27399586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95587" name="Notes Placeholder 2"/>
          <p:cNvSpPr>
            <a:spLocks noGrp="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http://www.cpc.ncep.noaa.gov/products/predictions/long_range/lead01/off01_temp.gif</a:t>
            </a:r>
          </a:p>
          <a:p>
            <a:r>
              <a:rPr lang="en-US" altLang="en-US" smtClean="0">
                <a:latin typeface="Arial" pitchFamily="34" charset="0"/>
                <a:cs typeface="Arial" pitchFamily="34" charset="0"/>
              </a:rPr>
              <a:t>http://www.cpc.ncep.noaa.gov/products/predictions/long_range/lead01/off01_prcp.gif</a:t>
            </a:r>
            <a:endParaRPr lang="en-GB" altLang="en-US" smtClean="0">
              <a:latin typeface="Arial" pitchFamily="34" charset="0"/>
              <a:cs typeface="Arial" pitchFamily="34" charset="0"/>
            </a:endParaRPr>
          </a:p>
        </p:txBody>
      </p:sp>
      <p:sp>
        <p:nvSpPr>
          <p:cNvPr id="195588" name="Slide Number Placeholder 3"/>
          <p:cNvSpPr txBox="1">
            <a:spLocks noGrp="1"/>
          </p:cNvSpPr>
          <p:nvPr/>
        </p:nvSpPr>
        <p:spPr bwMode="auto">
          <a:xfrm>
            <a:off x="3886200" y="8686800"/>
            <a:ext cx="2971800" cy="457200"/>
          </a:xfrm>
          <a:prstGeom prst="rect">
            <a:avLst/>
          </a:prstGeom>
          <a:noFill/>
          <a:ln w="12700">
            <a:noFill/>
            <a:miter lim="800000"/>
            <a:headEnd/>
            <a:tailEnd/>
          </a:ln>
        </p:spPr>
        <p:txBody>
          <a:bodyPr anchor="b"/>
          <a:lstStyle/>
          <a:p>
            <a:pPr algn="r"/>
            <a:fld id="{9B8C52B4-920F-4697-B7C0-22F0EB38310A}" type="slidenum">
              <a:rPr lang="en-US" altLang="en-US" sz="1000">
                <a:solidFill>
                  <a:schemeClr val="tx1"/>
                </a:solidFill>
              </a:rPr>
              <a:pPr algn="r"/>
              <a:t>117</a:t>
            </a:fld>
            <a:endParaRPr lang="en-US" altLang="en-US" sz="1000">
              <a:solidFill>
                <a:schemeClr val="tx1"/>
              </a:solidFill>
            </a:endParaRPr>
          </a:p>
        </p:txBody>
      </p:sp>
    </p:spTree>
    <p:extLst>
      <p:ext uri="{BB962C8B-B14F-4D97-AF65-F5344CB8AC3E}">
        <p14:creationId xmlns:p14="http://schemas.microsoft.com/office/powerpoint/2010/main" val="11746932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2BC97824-E56D-4671-A959-D0F7ED933025}" type="slidenum">
              <a:rPr lang="en-US" altLang="en-US"/>
              <a:pPr/>
              <a:t>118</a:t>
            </a:fld>
            <a:endParaRPr lang="en-US" altLang="en-US"/>
          </a:p>
        </p:txBody>
      </p:sp>
      <p:sp>
        <p:nvSpPr>
          <p:cNvPr id="19763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97636" name="Rectangle 3"/>
          <p:cNvSpPr>
            <a:spLocks noGrp="1" noChangeArrowheads="1"/>
          </p:cNvSpPr>
          <p:nvPr>
            <p:ph type="body" idx="1"/>
          </p:nvPr>
        </p:nvSpPr>
        <p:spPr>
          <a:xfrm>
            <a:off x="914400" y="4343400"/>
            <a:ext cx="5029200" cy="4114800"/>
          </a:xfrm>
          <a:noFill/>
          <a:ln/>
        </p:spPr>
        <p:txBody>
          <a:bodyPr/>
          <a:lstStyle/>
          <a:p>
            <a:pPr eaLnBrk="1" hangingPunct="1"/>
            <a:r>
              <a:rPr lang="en-US" altLang="en-US" smtClean="0">
                <a:latin typeface="Arial" pitchFamily="34" charset="0"/>
                <a:cs typeface="Arial" pitchFamily="34" charset="0"/>
              </a:rPr>
              <a:t>http://www.cpc.noaa.gov/products/expert_assessment/seasonal_drought.html</a:t>
            </a:r>
          </a:p>
          <a:p>
            <a:pPr eaLnBrk="1" hangingPunct="1"/>
            <a:r>
              <a:rPr lang="en-US" altLang="en-US" smtClean="0">
                <a:latin typeface="Arial" pitchFamily="34" charset="0"/>
                <a:cs typeface="Arial" pitchFamily="34" charset="0"/>
              </a:rPr>
              <a:t>http://www.cpc.ncep.noaa.gov/products/expert_assessment/season_drought.gif</a:t>
            </a:r>
          </a:p>
        </p:txBody>
      </p:sp>
    </p:spTree>
    <p:extLst>
      <p:ext uri="{BB962C8B-B14F-4D97-AF65-F5344CB8AC3E}">
        <p14:creationId xmlns:p14="http://schemas.microsoft.com/office/powerpoint/2010/main" val="1599156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801A1C33-F9C2-46C1-991D-28DD65A7ED55}" type="slidenum">
              <a:rPr lang="en-US" altLang="en-US" sz="1000">
                <a:solidFill>
                  <a:schemeClr val="tx1"/>
                </a:solidFill>
              </a:rPr>
              <a:pPr algn="r"/>
              <a:t>119</a:t>
            </a:fld>
            <a:endParaRPr lang="en-US" altLang="en-US" sz="1000">
              <a:solidFill>
                <a:schemeClr val="tx1"/>
              </a:solidFill>
            </a:endParaRPr>
          </a:p>
        </p:txBody>
      </p:sp>
      <p:sp>
        <p:nvSpPr>
          <p:cNvPr id="19968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99684" name="Rectangle 3"/>
          <p:cNvSpPr>
            <a:spLocks noGrp="1" noChangeArrowheads="1"/>
          </p:cNvSpPr>
          <p:nvPr>
            <p:ph type="body" idx="1"/>
          </p:nvPr>
        </p:nvSpPr>
        <p:spPr>
          <a:xfrm>
            <a:off x="914400" y="4343400"/>
            <a:ext cx="5029200" cy="4114800"/>
          </a:xfrm>
          <a:noFill/>
          <a:ln/>
        </p:spPr>
        <p:txBody>
          <a:bodyPr/>
          <a:lstStyle/>
          <a:p>
            <a:r>
              <a:rPr lang="en-US" altLang="en-US" smtClean="0">
                <a:latin typeface="Arial" pitchFamily="34" charset="0"/>
                <a:cs typeface="Arial" pitchFamily="34" charset="0"/>
              </a:rPr>
              <a:t>http://www.aos.wisc.edu/~sco/</a:t>
            </a:r>
          </a:p>
        </p:txBody>
      </p:sp>
    </p:spTree>
    <p:extLst>
      <p:ext uri="{BB962C8B-B14F-4D97-AF65-F5344CB8AC3E}">
        <p14:creationId xmlns:p14="http://schemas.microsoft.com/office/powerpoint/2010/main" val="39807769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31"/>
          <p:cNvSpPr txBox="1">
            <a:spLocks noGrp="1" noChangeArrowheads="1"/>
          </p:cNvSpPr>
          <p:nvPr/>
        </p:nvSpPr>
        <p:spPr bwMode="auto">
          <a:xfrm>
            <a:off x="3886200" y="8686800"/>
            <a:ext cx="2971800" cy="457200"/>
          </a:xfrm>
          <a:prstGeom prst="rect">
            <a:avLst/>
          </a:prstGeom>
          <a:noFill/>
          <a:ln w="12700">
            <a:noFill/>
            <a:miter lim="800000"/>
            <a:headEnd/>
            <a:tailEnd/>
          </a:ln>
        </p:spPr>
        <p:txBody>
          <a:bodyPr anchor="b"/>
          <a:lstStyle/>
          <a:p>
            <a:pPr algn="r"/>
            <a:fld id="{F9A2A314-C45A-4915-A4AE-D7A73E82E74C}" type="slidenum">
              <a:rPr lang="en-US" altLang="en-US" sz="1000">
                <a:solidFill>
                  <a:schemeClr val="tx1"/>
                </a:solidFill>
              </a:rPr>
              <a:pPr algn="r"/>
              <a:t>120</a:t>
            </a:fld>
            <a:endParaRPr lang="en-US" altLang="en-US" sz="1000">
              <a:solidFill>
                <a:schemeClr val="tx1"/>
              </a:solidFill>
            </a:endParaRPr>
          </a:p>
        </p:txBody>
      </p:sp>
      <p:sp>
        <p:nvSpPr>
          <p:cNvPr id="20173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201732" name="Rectangle 3"/>
          <p:cNvSpPr>
            <a:spLocks noGrp="1" noChangeArrowheads="1"/>
          </p:cNvSpPr>
          <p:nvPr>
            <p:ph type="body" idx="1"/>
          </p:nvPr>
        </p:nvSpPr>
        <p:spPr>
          <a:noFill/>
          <a:ln/>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297749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203779"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http://www.cpc.ncep.noaa.gov/www_images/PP.gif</a:t>
            </a:r>
            <a:br>
              <a:rPr lang="en-US" altLang="en-US" smtClean="0">
                <a:latin typeface="Arial" pitchFamily="34" charset="0"/>
                <a:cs typeface="Arial" pitchFamily="34" charset="0"/>
              </a:rPr>
            </a:br>
            <a:r>
              <a:rPr lang="en-US" altLang="en-US" smtClean="0">
                <a:latin typeface="Arial" pitchFamily="34" charset="0"/>
                <a:cs typeface="Arial" pitchFamily="34" charset="0"/>
              </a:rPr>
              <a:t>http://www.cpc.ncep.noaa.gov/products/analysis_monitoring/lanina/enso_evolution-status-fcsts-web.ppt</a:t>
            </a:r>
          </a:p>
        </p:txBody>
      </p:sp>
      <p:sp>
        <p:nvSpPr>
          <p:cNvPr id="203780" name="Slide Number Placeholder 3"/>
          <p:cNvSpPr>
            <a:spLocks noGrp="1"/>
          </p:cNvSpPr>
          <p:nvPr>
            <p:ph type="sldNum" sz="quarter" idx="5"/>
          </p:nvPr>
        </p:nvSpPr>
        <p:spPr>
          <a:noFill/>
        </p:spPr>
        <p:txBody>
          <a:bodyPr/>
          <a:lstStyle/>
          <a:p>
            <a:fld id="{75122278-9200-43AA-9544-E3379B363E81}" type="slidenum">
              <a:rPr lang="en-US" altLang="en-US"/>
              <a:pPr/>
              <a:t>121</a:t>
            </a:fld>
            <a:endParaRPr lang="en-US" altLang="en-US"/>
          </a:p>
        </p:txBody>
      </p:sp>
    </p:spTree>
    <p:extLst>
      <p:ext uri="{BB962C8B-B14F-4D97-AF65-F5344CB8AC3E}">
        <p14:creationId xmlns:p14="http://schemas.microsoft.com/office/powerpoint/2010/main" val="13224208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205827" name="Notes Placeholder 2"/>
          <p:cNvSpPr>
            <a:spLocks noGrp="1"/>
          </p:cNvSpPr>
          <p:nvPr>
            <p:ph type="body" idx="1"/>
          </p:nvPr>
        </p:nvSpPr>
        <p:spPr>
          <a:noFill/>
          <a:ln/>
        </p:spPr>
        <p:txBody>
          <a:bodyPr/>
          <a:lstStyle/>
          <a:p>
            <a:r>
              <a:rPr lang="en-US" altLang="en-US" smtClean="0">
                <a:latin typeface="Arial" pitchFamily="34" charset="0"/>
                <a:cs typeface="Arial" pitchFamily="34" charset="0"/>
              </a:rPr>
              <a:t>http://www.cpc.ncep.noaa.gov/products/analysis_monitoring/lanina/enso_evolution-status-fcsts-web.ppt</a:t>
            </a:r>
          </a:p>
        </p:txBody>
      </p:sp>
      <p:sp>
        <p:nvSpPr>
          <p:cNvPr id="205828" name="Slide Number Placeholder 3"/>
          <p:cNvSpPr>
            <a:spLocks noGrp="1"/>
          </p:cNvSpPr>
          <p:nvPr>
            <p:ph type="sldNum" sz="quarter" idx="5"/>
          </p:nvPr>
        </p:nvSpPr>
        <p:spPr>
          <a:noFill/>
        </p:spPr>
        <p:txBody>
          <a:bodyPr/>
          <a:lstStyle/>
          <a:p>
            <a:fld id="{FFE80C36-7E53-4798-B57F-02F75ED5FD64}" type="slidenum">
              <a:rPr lang="en-US" altLang="en-US"/>
              <a:pPr/>
              <a:t>122</a:t>
            </a:fld>
            <a:endParaRPr lang="en-US" altLang="en-US"/>
          </a:p>
        </p:txBody>
      </p:sp>
    </p:spTree>
    <p:extLst>
      <p:ext uri="{BB962C8B-B14F-4D97-AF65-F5344CB8AC3E}">
        <p14:creationId xmlns:p14="http://schemas.microsoft.com/office/powerpoint/2010/main" val="28676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Content Placeholder 4"/>
          <p:cNvSpPr>
            <a:spLocks noGrp="1"/>
          </p:cNvSpPr>
          <p:nvPr>
            <p:ph sz="quarter" idx="10"/>
          </p:nvPr>
        </p:nvSpPr>
        <p:spPr>
          <a:xfrm>
            <a:off x="838200" y="67056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F81"/>
            </a:gs>
            <a:gs pos="50000">
              <a:schemeClr val="bg1"/>
            </a:gs>
            <a:gs pos="100000">
              <a:srgbClr val="001F8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46050" y="976313"/>
            <a:ext cx="8836025" cy="5256212"/>
            <a:chOff x="92" y="615"/>
            <a:chExt cx="5566" cy="3311"/>
          </a:xfrm>
        </p:grpSpPr>
        <p:grpSp>
          <p:nvGrpSpPr>
            <p:cNvPr id="1032" name="Group 3"/>
            <p:cNvGrpSpPr>
              <a:grpSpLocks/>
            </p:cNvGrpSpPr>
            <p:nvPr/>
          </p:nvGrpSpPr>
          <p:grpSpPr bwMode="auto">
            <a:xfrm>
              <a:off x="2314" y="617"/>
              <a:ext cx="3344" cy="3080"/>
              <a:chOff x="2314" y="617"/>
              <a:chExt cx="3344" cy="3080"/>
            </a:xfrm>
          </p:grpSpPr>
          <p:grpSp>
            <p:nvGrpSpPr>
              <p:cNvPr id="1040" name="Group 4"/>
              <p:cNvGrpSpPr>
                <a:grpSpLocks/>
              </p:cNvGrpSpPr>
              <p:nvPr/>
            </p:nvGrpSpPr>
            <p:grpSpPr bwMode="auto">
              <a:xfrm>
                <a:off x="5166" y="2575"/>
                <a:ext cx="492" cy="1122"/>
                <a:chOff x="5166" y="2575"/>
                <a:chExt cx="492" cy="1122"/>
              </a:xfrm>
            </p:grpSpPr>
            <p:grpSp>
              <p:nvGrpSpPr>
                <p:cNvPr id="1064" name="Group 5"/>
                <p:cNvGrpSpPr>
                  <a:grpSpLocks/>
                </p:cNvGrpSpPr>
                <p:nvPr/>
              </p:nvGrpSpPr>
              <p:grpSpPr bwMode="auto">
                <a:xfrm>
                  <a:off x="5166" y="3367"/>
                  <a:ext cx="492" cy="330"/>
                  <a:chOff x="5166" y="3367"/>
                  <a:chExt cx="492" cy="330"/>
                </a:xfrm>
              </p:grpSpPr>
              <p:sp>
                <p:nvSpPr>
                  <p:cNvPr id="1066" name="Freeform 6"/>
                  <p:cNvSpPr>
                    <a:spLocks/>
                  </p:cNvSpPr>
                  <p:nvPr/>
                </p:nvSpPr>
                <p:spPr bwMode="auto">
                  <a:xfrm>
                    <a:off x="5579" y="3367"/>
                    <a:ext cx="79" cy="200"/>
                  </a:xfrm>
                  <a:custGeom>
                    <a:avLst/>
                    <a:gdLst>
                      <a:gd name="T0" fmla="*/ 25 w 79"/>
                      <a:gd name="T1" fmla="*/ 3 h 200"/>
                      <a:gd name="T2" fmla="*/ 33 w 79"/>
                      <a:gd name="T3" fmla="*/ 0 h 200"/>
                      <a:gd name="T4" fmla="*/ 47 w 79"/>
                      <a:gd name="T5" fmla="*/ 22 h 200"/>
                      <a:gd name="T6" fmla="*/ 45 w 79"/>
                      <a:gd name="T7" fmla="*/ 86 h 200"/>
                      <a:gd name="T8" fmla="*/ 55 w 79"/>
                      <a:gd name="T9" fmla="*/ 86 h 200"/>
                      <a:gd name="T10" fmla="*/ 57 w 79"/>
                      <a:gd name="T11" fmla="*/ 94 h 200"/>
                      <a:gd name="T12" fmla="*/ 60 w 79"/>
                      <a:gd name="T13" fmla="*/ 108 h 200"/>
                      <a:gd name="T14" fmla="*/ 62 w 79"/>
                      <a:gd name="T15" fmla="*/ 116 h 200"/>
                      <a:gd name="T16" fmla="*/ 70 w 79"/>
                      <a:gd name="T17" fmla="*/ 113 h 200"/>
                      <a:gd name="T18" fmla="*/ 76 w 79"/>
                      <a:gd name="T19" fmla="*/ 100 h 200"/>
                      <a:gd name="T20" fmla="*/ 78 w 79"/>
                      <a:gd name="T21" fmla="*/ 108 h 200"/>
                      <a:gd name="T22" fmla="*/ 74 w 79"/>
                      <a:gd name="T23" fmla="*/ 119 h 200"/>
                      <a:gd name="T24" fmla="*/ 70 w 79"/>
                      <a:gd name="T25" fmla="*/ 127 h 200"/>
                      <a:gd name="T26" fmla="*/ 68 w 79"/>
                      <a:gd name="T27" fmla="*/ 144 h 200"/>
                      <a:gd name="T28" fmla="*/ 59 w 79"/>
                      <a:gd name="T29" fmla="*/ 152 h 200"/>
                      <a:gd name="T30" fmla="*/ 53 w 79"/>
                      <a:gd name="T31" fmla="*/ 155 h 200"/>
                      <a:gd name="T32" fmla="*/ 45 w 79"/>
                      <a:gd name="T33" fmla="*/ 163 h 200"/>
                      <a:gd name="T34" fmla="*/ 43 w 79"/>
                      <a:gd name="T35" fmla="*/ 171 h 200"/>
                      <a:gd name="T36" fmla="*/ 45 w 79"/>
                      <a:gd name="T37" fmla="*/ 180 h 200"/>
                      <a:gd name="T38" fmla="*/ 47 w 79"/>
                      <a:gd name="T39" fmla="*/ 188 h 200"/>
                      <a:gd name="T40" fmla="*/ 37 w 79"/>
                      <a:gd name="T41" fmla="*/ 193 h 200"/>
                      <a:gd name="T42" fmla="*/ 31 w 79"/>
                      <a:gd name="T43" fmla="*/ 196 h 200"/>
                      <a:gd name="T44" fmla="*/ 25 w 79"/>
                      <a:gd name="T45" fmla="*/ 199 h 200"/>
                      <a:gd name="T46" fmla="*/ 21 w 79"/>
                      <a:gd name="T47" fmla="*/ 196 h 200"/>
                      <a:gd name="T48" fmla="*/ 12 w 79"/>
                      <a:gd name="T49" fmla="*/ 193 h 200"/>
                      <a:gd name="T50" fmla="*/ 8 w 79"/>
                      <a:gd name="T51" fmla="*/ 188 h 200"/>
                      <a:gd name="T52" fmla="*/ 12 w 79"/>
                      <a:gd name="T53" fmla="*/ 182 h 200"/>
                      <a:gd name="T54" fmla="*/ 20 w 79"/>
                      <a:gd name="T55" fmla="*/ 180 h 200"/>
                      <a:gd name="T56" fmla="*/ 25 w 79"/>
                      <a:gd name="T57" fmla="*/ 166 h 200"/>
                      <a:gd name="T58" fmla="*/ 25 w 79"/>
                      <a:gd name="T59" fmla="*/ 160 h 200"/>
                      <a:gd name="T60" fmla="*/ 20 w 79"/>
                      <a:gd name="T61" fmla="*/ 155 h 200"/>
                      <a:gd name="T62" fmla="*/ 12 w 79"/>
                      <a:gd name="T63" fmla="*/ 146 h 200"/>
                      <a:gd name="T64" fmla="*/ 6 w 79"/>
                      <a:gd name="T65" fmla="*/ 146 h 200"/>
                      <a:gd name="T66" fmla="*/ 2 w 79"/>
                      <a:gd name="T67" fmla="*/ 144 h 200"/>
                      <a:gd name="T68" fmla="*/ 0 w 79"/>
                      <a:gd name="T69" fmla="*/ 135 h 200"/>
                      <a:gd name="T70" fmla="*/ 2 w 79"/>
                      <a:gd name="T71" fmla="*/ 130 h 200"/>
                      <a:gd name="T72" fmla="*/ 6 w 79"/>
                      <a:gd name="T73" fmla="*/ 130 h 200"/>
                      <a:gd name="T74" fmla="*/ 12 w 79"/>
                      <a:gd name="T75" fmla="*/ 127 h 200"/>
                      <a:gd name="T76" fmla="*/ 20 w 79"/>
                      <a:gd name="T77" fmla="*/ 119 h 200"/>
                      <a:gd name="T78" fmla="*/ 23 w 79"/>
                      <a:gd name="T79" fmla="*/ 116 h 200"/>
                      <a:gd name="T80" fmla="*/ 27 w 79"/>
                      <a:gd name="T81" fmla="*/ 86 h 200"/>
                      <a:gd name="T82" fmla="*/ 23 w 79"/>
                      <a:gd name="T83" fmla="*/ 77 h 200"/>
                      <a:gd name="T84" fmla="*/ 18 w 79"/>
                      <a:gd name="T85" fmla="*/ 72 h 200"/>
                      <a:gd name="T86" fmla="*/ 16 w 79"/>
                      <a:gd name="T87" fmla="*/ 55 h 200"/>
                      <a:gd name="T88" fmla="*/ 18 w 79"/>
                      <a:gd name="T89" fmla="*/ 39 h 200"/>
                      <a:gd name="T90" fmla="*/ 20 w 79"/>
                      <a:gd name="T91" fmla="*/ 28 h 200"/>
                      <a:gd name="T92" fmla="*/ 25 w 79"/>
                      <a:gd name="T93" fmla="*/ 3 h 2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9" h="200">
                        <a:moveTo>
                          <a:pt x="25" y="3"/>
                        </a:moveTo>
                        <a:lnTo>
                          <a:pt x="33" y="0"/>
                        </a:lnTo>
                        <a:lnTo>
                          <a:pt x="47" y="22"/>
                        </a:lnTo>
                        <a:lnTo>
                          <a:pt x="45" y="86"/>
                        </a:lnTo>
                        <a:lnTo>
                          <a:pt x="55" y="86"/>
                        </a:lnTo>
                        <a:lnTo>
                          <a:pt x="57" y="94"/>
                        </a:lnTo>
                        <a:lnTo>
                          <a:pt x="60" y="108"/>
                        </a:lnTo>
                        <a:lnTo>
                          <a:pt x="62" y="116"/>
                        </a:lnTo>
                        <a:lnTo>
                          <a:pt x="70" y="113"/>
                        </a:lnTo>
                        <a:lnTo>
                          <a:pt x="76" y="100"/>
                        </a:lnTo>
                        <a:lnTo>
                          <a:pt x="78" y="108"/>
                        </a:lnTo>
                        <a:lnTo>
                          <a:pt x="74" y="119"/>
                        </a:lnTo>
                        <a:lnTo>
                          <a:pt x="70" y="127"/>
                        </a:lnTo>
                        <a:lnTo>
                          <a:pt x="68" y="144"/>
                        </a:lnTo>
                        <a:lnTo>
                          <a:pt x="59" y="152"/>
                        </a:lnTo>
                        <a:lnTo>
                          <a:pt x="53" y="155"/>
                        </a:lnTo>
                        <a:lnTo>
                          <a:pt x="45" y="163"/>
                        </a:lnTo>
                        <a:lnTo>
                          <a:pt x="43" y="171"/>
                        </a:lnTo>
                        <a:lnTo>
                          <a:pt x="45" y="180"/>
                        </a:lnTo>
                        <a:lnTo>
                          <a:pt x="47" y="188"/>
                        </a:lnTo>
                        <a:lnTo>
                          <a:pt x="37" y="193"/>
                        </a:lnTo>
                        <a:lnTo>
                          <a:pt x="31" y="196"/>
                        </a:lnTo>
                        <a:lnTo>
                          <a:pt x="25" y="199"/>
                        </a:lnTo>
                        <a:lnTo>
                          <a:pt x="21" y="196"/>
                        </a:lnTo>
                        <a:lnTo>
                          <a:pt x="12" y="193"/>
                        </a:lnTo>
                        <a:lnTo>
                          <a:pt x="8" y="188"/>
                        </a:lnTo>
                        <a:lnTo>
                          <a:pt x="12" y="182"/>
                        </a:lnTo>
                        <a:lnTo>
                          <a:pt x="20" y="180"/>
                        </a:lnTo>
                        <a:lnTo>
                          <a:pt x="25" y="166"/>
                        </a:lnTo>
                        <a:lnTo>
                          <a:pt x="25" y="160"/>
                        </a:lnTo>
                        <a:lnTo>
                          <a:pt x="20" y="155"/>
                        </a:lnTo>
                        <a:lnTo>
                          <a:pt x="12" y="146"/>
                        </a:lnTo>
                        <a:lnTo>
                          <a:pt x="6" y="146"/>
                        </a:lnTo>
                        <a:lnTo>
                          <a:pt x="2" y="144"/>
                        </a:lnTo>
                        <a:lnTo>
                          <a:pt x="0" y="135"/>
                        </a:lnTo>
                        <a:lnTo>
                          <a:pt x="2" y="130"/>
                        </a:lnTo>
                        <a:lnTo>
                          <a:pt x="6" y="130"/>
                        </a:lnTo>
                        <a:lnTo>
                          <a:pt x="12" y="127"/>
                        </a:lnTo>
                        <a:lnTo>
                          <a:pt x="20" y="119"/>
                        </a:lnTo>
                        <a:lnTo>
                          <a:pt x="23" y="116"/>
                        </a:lnTo>
                        <a:lnTo>
                          <a:pt x="27" y="86"/>
                        </a:lnTo>
                        <a:lnTo>
                          <a:pt x="23" y="77"/>
                        </a:lnTo>
                        <a:lnTo>
                          <a:pt x="18" y="72"/>
                        </a:lnTo>
                        <a:lnTo>
                          <a:pt x="16" y="55"/>
                        </a:lnTo>
                        <a:lnTo>
                          <a:pt x="18" y="39"/>
                        </a:lnTo>
                        <a:lnTo>
                          <a:pt x="20" y="28"/>
                        </a:lnTo>
                        <a:lnTo>
                          <a:pt x="25" y="3"/>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67" name="Freeform 7"/>
                  <p:cNvSpPr>
                    <a:spLocks/>
                  </p:cNvSpPr>
                  <p:nvPr/>
                </p:nvSpPr>
                <p:spPr bwMode="auto">
                  <a:xfrm>
                    <a:off x="5428" y="3527"/>
                    <a:ext cx="146" cy="170"/>
                  </a:xfrm>
                  <a:custGeom>
                    <a:avLst/>
                    <a:gdLst>
                      <a:gd name="T0" fmla="*/ 102 w 146"/>
                      <a:gd name="T1" fmla="*/ 0 h 170"/>
                      <a:gd name="T2" fmla="*/ 120 w 146"/>
                      <a:gd name="T3" fmla="*/ 0 h 170"/>
                      <a:gd name="T4" fmla="*/ 145 w 146"/>
                      <a:gd name="T5" fmla="*/ 44 h 170"/>
                      <a:gd name="T6" fmla="*/ 118 w 146"/>
                      <a:gd name="T7" fmla="*/ 83 h 170"/>
                      <a:gd name="T8" fmla="*/ 118 w 146"/>
                      <a:gd name="T9" fmla="*/ 100 h 170"/>
                      <a:gd name="T10" fmla="*/ 112 w 146"/>
                      <a:gd name="T11" fmla="*/ 105 h 170"/>
                      <a:gd name="T12" fmla="*/ 96 w 146"/>
                      <a:gd name="T13" fmla="*/ 105 h 170"/>
                      <a:gd name="T14" fmla="*/ 76 w 146"/>
                      <a:gd name="T15" fmla="*/ 127 h 170"/>
                      <a:gd name="T16" fmla="*/ 59 w 146"/>
                      <a:gd name="T17" fmla="*/ 150 h 170"/>
                      <a:gd name="T18" fmla="*/ 47 w 146"/>
                      <a:gd name="T19" fmla="*/ 169 h 170"/>
                      <a:gd name="T20" fmla="*/ 47 w 146"/>
                      <a:gd name="T21" fmla="*/ 152 h 170"/>
                      <a:gd name="T22" fmla="*/ 25 w 146"/>
                      <a:gd name="T23" fmla="*/ 155 h 170"/>
                      <a:gd name="T24" fmla="*/ 16 w 146"/>
                      <a:gd name="T25" fmla="*/ 155 h 170"/>
                      <a:gd name="T26" fmla="*/ 0 w 146"/>
                      <a:gd name="T27" fmla="*/ 155 h 170"/>
                      <a:gd name="T28" fmla="*/ 22 w 146"/>
                      <a:gd name="T29" fmla="*/ 127 h 170"/>
                      <a:gd name="T30" fmla="*/ 29 w 146"/>
                      <a:gd name="T31" fmla="*/ 114 h 170"/>
                      <a:gd name="T32" fmla="*/ 37 w 146"/>
                      <a:gd name="T33" fmla="*/ 114 h 170"/>
                      <a:gd name="T34" fmla="*/ 53 w 146"/>
                      <a:gd name="T35" fmla="*/ 91 h 170"/>
                      <a:gd name="T36" fmla="*/ 59 w 146"/>
                      <a:gd name="T37" fmla="*/ 91 h 170"/>
                      <a:gd name="T38" fmla="*/ 59 w 146"/>
                      <a:gd name="T39" fmla="*/ 89 h 170"/>
                      <a:gd name="T40" fmla="*/ 67 w 146"/>
                      <a:gd name="T41" fmla="*/ 80 h 170"/>
                      <a:gd name="T42" fmla="*/ 76 w 146"/>
                      <a:gd name="T43" fmla="*/ 80 h 170"/>
                      <a:gd name="T44" fmla="*/ 73 w 146"/>
                      <a:gd name="T45" fmla="*/ 55 h 170"/>
                      <a:gd name="T46" fmla="*/ 74 w 146"/>
                      <a:gd name="T47" fmla="*/ 55 h 170"/>
                      <a:gd name="T48" fmla="*/ 84 w 146"/>
                      <a:gd name="T49" fmla="*/ 42 h 170"/>
                      <a:gd name="T50" fmla="*/ 88 w 146"/>
                      <a:gd name="T51" fmla="*/ 53 h 170"/>
                      <a:gd name="T52" fmla="*/ 104 w 146"/>
                      <a:gd name="T53" fmla="*/ 33 h 170"/>
                      <a:gd name="T54" fmla="*/ 102 w 146"/>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6" h="170">
                        <a:moveTo>
                          <a:pt x="102" y="0"/>
                        </a:moveTo>
                        <a:lnTo>
                          <a:pt x="120" y="0"/>
                        </a:lnTo>
                        <a:lnTo>
                          <a:pt x="145" y="44"/>
                        </a:lnTo>
                        <a:lnTo>
                          <a:pt x="118" y="83"/>
                        </a:lnTo>
                        <a:lnTo>
                          <a:pt x="118" y="100"/>
                        </a:lnTo>
                        <a:lnTo>
                          <a:pt x="112" y="105"/>
                        </a:lnTo>
                        <a:lnTo>
                          <a:pt x="96" y="105"/>
                        </a:lnTo>
                        <a:lnTo>
                          <a:pt x="76" y="127"/>
                        </a:lnTo>
                        <a:lnTo>
                          <a:pt x="59" y="150"/>
                        </a:lnTo>
                        <a:lnTo>
                          <a:pt x="47" y="169"/>
                        </a:lnTo>
                        <a:lnTo>
                          <a:pt x="47" y="152"/>
                        </a:lnTo>
                        <a:lnTo>
                          <a:pt x="25" y="155"/>
                        </a:lnTo>
                        <a:lnTo>
                          <a:pt x="16" y="155"/>
                        </a:lnTo>
                        <a:lnTo>
                          <a:pt x="0" y="155"/>
                        </a:lnTo>
                        <a:lnTo>
                          <a:pt x="22" y="127"/>
                        </a:lnTo>
                        <a:lnTo>
                          <a:pt x="29" y="114"/>
                        </a:lnTo>
                        <a:lnTo>
                          <a:pt x="37" y="114"/>
                        </a:lnTo>
                        <a:lnTo>
                          <a:pt x="53" y="91"/>
                        </a:lnTo>
                        <a:lnTo>
                          <a:pt x="59" y="91"/>
                        </a:lnTo>
                        <a:lnTo>
                          <a:pt x="59" y="89"/>
                        </a:lnTo>
                        <a:lnTo>
                          <a:pt x="67" y="80"/>
                        </a:lnTo>
                        <a:lnTo>
                          <a:pt x="76" y="80"/>
                        </a:lnTo>
                        <a:lnTo>
                          <a:pt x="73" y="55"/>
                        </a:lnTo>
                        <a:lnTo>
                          <a:pt x="74" y="55"/>
                        </a:lnTo>
                        <a:lnTo>
                          <a:pt x="84" y="42"/>
                        </a:lnTo>
                        <a:lnTo>
                          <a:pt x="88" y="53"/>
                        </a:lnTo>
                        <a:lnTo>
                          <a:pt x="104" y="33"/>
                        </a:lnTo>
                        <a:lnTo>
                          <a:pt x="102"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68" name="Freeform 8"/>
                  <p:cNvSpPr>
                    <a:spLocks/>
                  </p:cNvSpPr>
                  <p:nvPr/>
                </p:nvSpPr>
                <p:spPr bwMode="auto">
                  <a:xfrm>
                    <a:off x="5166" y="3537"/>
                    <a:ext cx="56" cy="90"/>
                  </a:xfrm>
                  <a:custGeom>
                    <a:avLst/>
                    <a:gdLst>
                      <a:gd name="T0" fmla="*/ 0 w 56"/>
                      <a:gd name="T1" fmla="*/ 0 h 90"/>
                      <a:gd name="T2" fmla="*/ 12 w 56"/>
                      <a:gd name="T3" fmla="*/ 0 h 90"/>
                      <a:gd name="T4" fmla="*/ 26 w 56"/>
                      <a:gd name="T5" fmla="*/ 11 h 90"/>
                      <a:gd name="T6" fmla="*/ 55 w 56"/>
                      <a:gd name="T7" fmla="*/ 11 h 90"/>
                      <a:gd name="T8" fmla="*/ 51 w 56"/>
                      <a:gd name="T9" fmla="*/ 25 h 90"/>
                      <a:gd name="T10" fmla="*/ 55 w 56"/>
                      <a:gd name="T11" fmla="*/ 42 h 90"/>
                      <a:gd name="T12" fmla="*/ 45 w 56"/>
                      <a:gd name="T13" fmla="*/ 42 h 90"/>
                      <a:gd name="T14" fmla="*/ 43 w 56"/>
                      <a:gd name="T15" fmla="*/ 45 h 90"/>
                      <a:gd name="T16" fmla="*/ 37 w 56"/>
                      <a:gd name="T17" fmla="*/ 47 h 90"/>
                      <a:gd name="T18" fmla="*/ 43 w 56"/>
                      <a:gd name="T19" fmla="*/ 89 h 90"/>
                      <a:gd name="T20" fmla="*/ 26 w 56"/>
                      <a:gd name="T21" fmla="*/ 86 h 90"/>
                      <a:gd name="T22" fmla="*/ 10 w 56"/>
                      <a:gd name="T23" fmla="*/ 72 h 90"/>
                      <a:gd name="T24" fmla="*/ 10 w 56"/>
                      <a:gd name="T25" fmla="*/ 45 h 90"/>
                      <a:gd name="T26" fmla="*/ 10 w 56"/>
                      <a:gd name="T27" fmla="*/ 33 h 90"/>
                      <a:gd name="T28" fmla="*/ 0 w 56"/>
                      <a:gd name="T29" fmla="*/ 25 h 90"/>
                      <a:gd name="T30" fmla="*/ 0 w 56"/>
                      <a:gd name="T31" fmla="*/ 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6" h="90">
                        <a:moveTo>
                          <a:pt x="0" y="0"/>
                        </a:moveTo>
                        <a:lnTo>
                          <a:pt x="12" y="0"/>
                        </a:lnTo>
                        <a:lnTo>
                          <a:pt x="26" y="11"/>
                        </a:lnTo>
                        <a:lnTo>
                          <a:pt x="55" y="11"/>
                        </a:lnTo>
                        <a:lnTo>
                          <a:pt x="51" y="25"/>
                        </a:lnTo>
                        <a:lnTo>
                          <a:pt x="55" y="42"/>
                        </a:lnTo>
                        <a:lnTo>
                          <a:pt x="45" y="42"/>
                        </a:lnTo>
                        <a:lnTo>
                          <a:pt x="43" y="45"/>
                        </a:lnTo>
                        <a:lnTo>
                          <a:pt x="37" y="47"/>
                        </a:lnTo>
                        <a:lnTo>
                          <a:pt x="43" y="89"/>
                        </a:lnTo>
                        <a:lnTo>
                          <a:pt x="26" y="86"/>
                        </a:lnTo>
                        <a:lnTo>
                          <a:pt x="10" y="72"/>
                        </a:lnTo>
                        <a:lnTo>
                          <a:pt x="10" y="45"/>
                        </a:lnTo>
                        <a:lnTo>
                          <a:pt x="10" y="33"/>
                        </a:lnTo>
                        <a:lnTo>
                          <a:pt x="0" y="25"/>
                        </a:lnTo>
                        <a:lnTo>
                          <a:pt x="0" y="0"/>
                        </a:lnTo>
                      </a:path>
                    </a:pathLst>
                  </a:custGeom>
                  <a:solidFill>
                    <a:schemeClr val="bg1"/>
                  </a:solidFill>
                  <a:ln w="12700" cap="rnd" cmpd="sng">
                    <a:noFill/>
                    <a:prstDash val="solid"/>
                    <a:round/>
                    <a:headEnd type="none" w="med" len="med"/>
                    <a:tailEnd type="none" w="med" len="med"/>
                  </a:ln>
                </p:spPr>
                <p:txBody>
                  <a:bodyPr/>
                  <a:lstStyle/>
                  <a:p>
                    <a:endParaRPr lang="en-US"/>
                  </a:p>
                </p:txBody>
              </p:sp>
            </p:grpSp>
            <p:sp>
              <p:nvSpPr>
                <p:cNvPr id="1065" name="Freeform 9"/>
                <p:cNvSpPr>
                  <a:spLocks/>
                </p:cNvSpPr>
                <p:nvPr/>
              </p:nvSpPr>
              <p:spPr bwMode="auto">
                <a:xfrm>
                  <a:off x="5266" y="2575"/>
                  <a:ext cx="89" cy="101"/>
                </a:xfrm>
                <a:custGeom>
                  <a:avLst/>
                  <a:gdLst>
                    <a:gd name="T0" fmla="*/ 16 w 89"/>
                    <a:gd name="T1" fmla="*/ 37 h 101"/>
                    <a:gd name="T2" fmla="*/ 0 w 89"/>
                    <a:gd name="T3" fmla="*/ 80 h 101"/>
                    <a:gd name="T4" fmla="*/ 6 w 89"/>
                    <a:gd name="T5" fmla="*/ 97 h 101"/>
                    <a:gd name="T6" fmla="*/ 31 w 89"/>
                    <a:gd name="T7" fmla="*/ 100 h 101"/>
                    <a:gd name="T8" fmla="*/ 53 w 89"/>
                    <a:gd name="T9" fmla="*/ 100 h 101"/>
                    <a:gd name="T10" fmla="*/ 61 w 89"/>
                    <a:gd name="T11" fmla="*/ 83 h 101"/>
                    <a:gd name="T12" fmla="*/ 65 w 89"/>
                    <a:gd name="T13" fmla="*/ 66 h 101"/>
                    <a:gd name="T14" fmla="*/ 88 w 89"/>
                    <a:gd name="T15" fmla="*/ 66 h 101"/>
                    <a:gd name="T16" fmla="*/ 84 w 89"/>
                    <a:gd name="T17" fmla="*/ 40 h 101"/>
                    <a:gd name="T18" fmla="*/ 84 w 89"/>
                    <a:gd name="T19" fmla="*/ 14 h 101"/>
                    <a:gd name="T20" fmla="*/ 61 w 89"/>
                    <a:gd name="T21" fmla="*/ 0 h 101"/>
                    <a:gd name="T22" fmla="*/ 59 w 89"/>
                    <a:gd name="T23" fmla="*/ 29 h 101"/>
                    <a:gd name="T24" fmla="*/ 72 w 89"/>
                    <a:gd name="T25" fmla="*/ 46 h 101"/>
                    <a:gd name="T26" fmla="*/ 51 w 89"/>
                    <a:gd name="T27" fmla="*/ 46 h 101"/>
                    <a:gd name="T28" fmla="*/ 43 w 89"/>
                    <a:gd name="T29" fmla="*/ 57 h 101"/>
                    <a:gd name="T30" fmla="*/ 16 w 89"/>
                    <a:gd name="T31" fmla="*/ 37 h 1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 h="101">
                      <a:moveTo>
                        <a:pt x="16" y="37"/>
                      </a:moveTo>
                      <a:lnTo>
                        <a:pt x="0" y="80"/>
                      </a:lnTo>
                      <a:lnTo>
                        <a:pt x="6" y="97"/>
                      </a:lnTo>
                      <a:lnTo>
                        <a:pt x="31" y="100"/>
                      </a:lnTo>
                      <a:lnTo>
                        <a:pt x="53" y="100"/>
                      </a:lnTo>
                      <a:lnTo>
                        <a:pt x="61" y="83"/>
                      </a:lnTo>
                      <a:lnTo>
                        <a:pt x="65" y="66"/>
                      </a:lnTo>
                      <a:lnTo>
                        <a:pt x="88" y="66"/>
                      </a:lnTo>
                      <a:lnTo>
                        <a:pt x="84" y="40"/>
                      </a:lnTo>
                      <a:lnTo>
                        <a:pt x="84" y="14"/>
                      </a:lnTo>
                      <a:lnTo>
                        <a:pt x="61" y="0"/>
                      </a:lnTo>
                      <a:lnTo>
                        <a:pt x="59" y="29"/>
                      </a:lnTo>
                      <a:lnTo>
                        <a:pt x="72" y="46"/>
                      </a:lnTo>
                      <a:lnTo>
                        <a:pt x="51" y="46"/>
                      </a:lnTo>
                      <a:lnTo>
                        <a:pt x="43" y="57"/>
                      </a:lnTo>
                      <a:lnTo>
                        <a:pt x="16" y="37"/>
                      </a:lnTo>
                    </a:path>
                  </a:pathLst>
                </a:custGeom>
                <a:solidFill>
                  <a:schemeClr val="bg1"/>
                </a:solidFill>
                <a:ln w="12700" cap="rnd" cmpd="sng">
                  <a:noFill/>
                  <a:prstDash val="solid"/>
                  <a:round/>
                  <a:headEnd type="none" w="med" len="med"/>
                  <a:tailEnd type="none" w="med" len="med"/>
                </a:ln>
              </p:spPr>
              <p:txBody>
                <a:bodyPr/>
                <a:lstStyle/>
                <a:p>
                  <a:endParaRPr lang="en-US"/>
                </a:p>
              </p:txBody>
            </p:sp>
          </p:grpSp>
          <p:grpSp>
            <p:nvGrpSpPr>
              <p:cNvPr id="1041" name="Group 10"/>
              <p:cNvGrpSpPr>
                <a:grpSpLocks/>
              </p:cNvGrpSpPr>
              <p:nvPr/>
            </p:nvGrpSpPr>
            <p:grpSpPr bwMode="auto">
              <a:xfrm>
                <a:off x="4293" y="1104"/>
                <a:ext cx="1037" cy="2393"/>
                <a:chOff x="4293" y="1104"/>
                <a:chExt cx="1037" cy="2393"/>
              </a:xfrm>
            </p:grpSpPr>
            <p:grpSp>
              <p:nvGrpSpPr>
                <p:cNvPr id="1051" name="Group 11"/>
                <p:cNvGrpSpPr>
                  <a:grpSpLocks/>
                </p:cNvGrpSpPr>
                <p:nvPr/>
              </p:nvGrpSpPr>
              <p:grpSpPr bwMode="auto">
                <a:xfrm>
                  <a:off x="4460" y="1348"/>
                  <a:ext cx="232" cy="719"/>
                  <a:chOff x="4460" y="1348"/>
                  <a:chExt cx="232" cy="719"/>
                </a:xfrm>
              </p:grpSpPr>
              <p:sp>
                <p:nvSpPr>
                  <p:cNvPr id="1061" name="Freeform 12"/>
                  <p:cNvSpPr>
                    <a:spLocks/>
                  </p:cNvSpPr>
                  <p:nvPr/>
                </p:nvSpPr>
                <p:spPr bwMode="auto">
                  <a:xfrm>
                    <a:off x="4460" y="1993"/>
                    <a:ext cx="56" cy="74"/>
                  </a:xfrm>
                  <a:custGeom>
                    <a:avLst/>
                    <a:gdLst>
                      <a:gd name="T0" fmla="*/ 0 w 56"/>
                      <a:gd name="T1" fmla="*/ 56 h 74"/>
                      <a:gd name="T2" fmla="*/ 10 w 56"/>
                      <a:gd name="T3" fmla="*/ 70 h 74"/>
                      <a:gd name="T4" fmla="*/ 22 w 56"/>
                      <a:gd name="T5" fmla="*/ 67 h 74"/>
                      <a:gd name="T6" fmla="*/ 39 w 56"/>
                      <a:gd name="T7" fmla="*/ 73 h 74"/>
                      <a:gd name="T8" fmla="*/ 53 w 56"/>
                      <a:gd name="T9" fmla="*/ 73 h 74"/>
                      <a:gd name="T10" fmla="*/ 55 w 56"/>
                      <a:gd name="T11" fmla="*/ 48 h 74"/>
                      <a:gd name="T12" fmla="*/ 51 w 56"/>
                      <a:gd name="T13" fmla="*/ 31 h 74"/>
                      <a:gd name="T14" fmla="*/ 41 w 56"/>
                      <a:gd name="T15" fmla="*/ 11 h 74"/>
                      <a:gd name="T16" fmla="*/ 31 w 56"/>
                      <a:gd name="T17" fmla="*/ 11 h 74"/>
                      <a:gd name="T18" fmla="*/ 28 w 56"/>
                      <a:gd name="T19" fmla="*/ 0 h 74"/>
                      <a:gd name="T20" fmla="*/ 14 w 56"/>
                      <a:gd name="T21" fmla="*/ 0 h 74"/>
                      <a:gd name="T22" fmla="*/ 14 w 56"/>
                      <a:gd name="T23" fmla="*/ 22 h 74"/>
                      <a:gd name="T24" fmla="*/ 0 w 56"/>
                      <a:gd name="T25" fmla="*/ 56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 h="74">
                        <a:moveTo>
                          <a:pt x="0" y="56"/>
                        </a:moveTo>
                        <a:lnTo>
                          <a:pt x="10" y="70"/>
                        </a:lnTo>
                        <a:lnTo>
                          <a:pt x="22" y="67"/>
                        </a:lnTo>
                        <a:lnTo>
                          <a:pt x="39" y="73"/>
                        </a:lnTo>
                        <a:lnTo>
                          <a:pt x="53" y="73"/>
                        </a:lnTo>
                        <a:lnTo>
                          <a:pt x="55" y="48"/>
                        </a:lnTo>
                        <a:lnTo>
                          <a:pt x="51" y="31"/>
                        </a:lnTo>
                        <a:lnTo>
                          <a:pt x="41" y="11"/>
                        </a:lnTo>
                        <a:lnTo>
                          <a:pt x="31" y="11"/>
                        </a:lnTo>
                        <a:lnTo>
                          <a:pt x="28" y="0"/>
                        </a:lnTo>
                        <a:lnTo>
                          <a:pt x="14" y="0"/>
                        </a:lnTo>
                        <a:lnTo>
                          <a:pt x="14" y="22"/>
                        </a:lnTo>
                        <a:lnTo>
                          <a:pt x="0" y="56"/>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62" name="Freeform 13"/>
                  <p:cNvSpPr>
                    <a:spLocks/>
                  </p:cNvSpPr>
                  <p:nvPr/>
                </p:nvSpPr>
                <p:spPr bwMode="auto">
                  <a:xfrm>
                    <a:off x="4607" y="1865"/>
                    <a:ext cx="54" cy="94"/>
                  </a:xfrm>
                  <a:custGeom>
                    <a:avLst/>
                    <a:gdLst>
                      <a:gd name="T0" fmla="*/ 12 w 54"/>
                      <a:gd name="T1" fmla="*/ 0 h 94"/>
                      <a:gd name="T2" fmla="*/ 35 w 54"/>
                      <a:gd name="T3" fmla="*/ 3 h 94"/>
                      <a:gd name="T4" fmla="*/ 43 w 54"/>
                      <a:gd name="T5" fmla="*/ 28 h 94"/>
                      <a:gd name="T6" fmla="*/ 53 w 54"/>
                      <a:gd name="T7" fmla="*/ 42 h 94"/>
                      <a:gd name="T8" fmla="*/ 45 w 54"/>
                      <a:gd name="T9" fmla="*/ 54 h 94"/>
                      <a:gd name="T10" fmla="*/ 53 w 54"/>
                      <a:gd name="T11" fmla="*/ 68 h 94"/>
                      <a:gd name="T12" fmla="*/ 49 w 54"/>
                      <a:gd name="T13" fmla="*/ 85 h 94"/>
                      <a:gd name="T14" fmla="*/ 41 w 54"/>
                      <a:gd name="T15" fmla="*/ 93 h 94"/>
                      <a:gd name="T16" fmla="*/ 26 w 54"/>
                      <a:gd name="T17" fmla="*/ 90 h 94"/>
                      <a:gd name="T18" fmla="*/ 16 w 54"/>
                      <a:gd name="T19" fmla="*/ 90 h 94"/>
                      <a:gd name="T20" fmla="*/ 10 w 54"/>
                      <a:gd name="T21" fmla="*/ 79 h 94"/>
                      <a:gd name="T22" fmla="*/ 4 w 54"/>
                      <a:gd name="T23" fmla="*/ 65 h 94"/>
                      <a:gd name="T24" fmla="*/ 4 w 54"/>
                      <a:gd name="T25" fmla="*/ 51 h 94"/>
                      <a:gd name="T26" fmla="*/ 0 w 54"/>
                      <a:gd name="T27" fmla="*/ 31 h 94"/>
                      <a:gd name="T28" fmla="*/ 12 w 54"/>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4">
                        <a:moveTo>
                          <a:pt x="12" y="0"/>
                        </a:moveTo>
                        <a:lnTo>
                          <a:pt x="35" y="3"/>
                        </a:lnTo>
                        <a:lnTo>
                          <a:pt x="43" y="28"/>
                        </a:lnTo>
                        <a:lnTo>
                          <a:pt x="53" y="42"/>
                        </a:lnTo>
                        <a:lnTo>
                          <a:pt x="45" y="54"/>
                        </a:lnTo>
                        <a:lnTo>
                          <a:pt x="53" y="68"/>
                        </a:lnTo>
                        <a:lnTo>
                          <a:pt x="49" y="85"/>
                        </a:lnTo>
                        <a:lnTo>
                          <a:pt x="41" y="93"/>
                        </a:lnTo>
                        <a:lnTo>
                          <a:pt x="26" y="90"/>
                        </a:lnTo>
                        <a:lnTo>
                          <a:pt x="16" y="90"/>
                        </a:lnTo>
                        <a:lnTo>
                          <a:pt x="10" y="79"/>
                        </a:lnTo>
                        <a:lnTo>
                          <a:pt x="4" y="65"/>
                        </a:lnTo>
                        <a:lnTo>
                          <a:pt x="4" y="51"/>
                        </a:lnTo>
                        <a:lnTo>
                          <a:pt x="0" y="31"/>
                        </a:lnTo>
                        <a:lnTo>
                          <a:pt x="12"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63" name="Freeform 14"/>
                  <p:cNvSpPr>
                    <a:spLocks/>
                  </p:cNvSpPr>
                  <p:nvPr/>
                </p:nvSpPr>
                <p:spPr bwMode="auto">
                  <a:xfrm>
                    <a:off x="4597" y="1348"/>
                    <a:ext cx="95" cy="87"/>
                  </a:xfrm>
                  <a:custGeom>
                    <a:avLst/>
                    <a:gdLst>
                      <a:gd name="T0" fmla="*/ 14 w 95"/>
                      <a:gd name="T1" fmla="*/ 0 h 87"/>
                      <a:gd name="T2" fmla="*/ 25 w 95"/>
                      <a:gd name="T3" fmla="*/ 14 h 87"/>
                      <a:gd name="T4" fmla="*/ 37 w 95"/>
                      <a:gd name="T5" fmla="*/ 11 h 87"/>
                      <a:gd name="T6" fmla="*/ 55 w 95"/>
                      <a:gd name="T7" fmla="*/ 14 h 87"/>
                      <a:gd name="T8" fmla="*/ 71 w 95"/>
                      <a:gd name="T9" fmla="*/ 14 h 87"/>
                      <a:gd name="T10" fmla="*/ 78 w 95"/>
                      <a:gd name="T11" fmla="*/ 22 h 87"/>
                      <a:gd name="T12" fmla="*/ 88 w 95"/>
                      <a:gd name="T13" fmla="*/ 42 h 87"/>
                      <a:gd name="T14" fmla="*/ 94 w 95"/>
                      <a:gd name="T15" fmla="*/ 50 h 87"/>
                      <a:gd name="T16" fmla="*/ 72 w 95"/>
                      <a:gd name="T17" fmla="*/ 55 h 87"/>
                      <a:gd name="T18" fmla="*/ 67 w 95"/>
                      <a:gd name="T19" fmla="*/ 61 h 87"/>
                      <a:gd name="T20" fmla="*/ 72 w 95"/>
                      <a:gd name="T21" fmla="*/ 72 h 87"/>
                      <a:gd name="T22" fmla="*/ 72 w 95"/>
                      <a:gd name="T23" fmla="*/ 83 h 87"/>
                      <a:gd name="T24" fmla="*/ 51 w 95"/>
                      <a:gd name="T25" fmla="*/ 72 h 87"/>
                      <a:gd name="T26" fmla="*/ 33 w 95"/>
                      <a:gd name="T27" fmla="*/ 64 h 87"/>
                      <a:gd name="T28" fmla="*/ 25 w 95"/>
                      <a:gd name="T29" fmla="*/ 67 h 87"/>
                      <a:gd name="T30" fmla="*/ 25 w 95"/>
                      <a:gd name="T31" fmla="*/ 83 h 87"/>
                      <a:gd name="T32" fmla="*/ 14 w 95"/>
                      <a:gd name="T33" fmla="*/ 86 h 87"/>
                      <a:gd name="T34" fmla="*/ 8 w 95"/>
                      <a:gd name="T35" fmla="*/ 72 h 87"/>
                      <a:gd name="T36" fmla="*/ 6 w 95"/>
                      <a:gd name="T37" fmla="*/ 55 h 87"/>
                      <a:gd name="T38" fmla="*/ 0 w 95"/>
                      <a:gd name="T39" fmla="*/ 53 h 87"/>
                      <a:gd name="T40" fmla="*/ 6 w 95"/>
                      <a:gd name="T41" fmla="*/ 36 h 87"/>
                      <a:gd name="T42" fmla="*/ 16 w 95"/>
                      <a:gd name="T43" fmla="*/ 31 h 87"/>
                      <a:gd name="T44" fmla="*/ 14 w 9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5" h="87">
                        <a:moveTo>
                          <a:pt x="14" y="0"/>
                        </a:moveTo>
                        <a:lnTo>
                          <a:pt x="25" y="14"/>
                        </a:lnTo>
                        <a:lnTo>
                          <a:pt x="37" y="11"/>
                        </a:lnTo>
                        <a:lnTo>
                          <a:pt x="55" y="14"/>
                        </a:lnTo>
                        <a:lnTo>
                          <a:pt x="71" y="14"/>
                        </a:lnTo>
                        <a:lnTo>
                          <a:pt x="78" y="22"/>
                        </a:lnTo>
                        <a:lnTo>
                          <a:pt x="88" y="42"/>
                        </a:lnTo>
                        <a:lnTo>
                          <a:pt x="94" y="50"/>
                        </a:lnTo>
                        <a:lnTo>
                          <a:pt x="72" y="55"/>
                        </a:lnTo>
                        <a:lnTo>
                          <a:pt x="67" y="61"/>
                        </a:lnTo>
                        <a:lnTo>
                          <a:pt x="72" y="72"/>
                        </a:lnTo>
                        <a:lnTo>
                          <a:pt x="72" y="83"/>
                        </a:lnTo>
                        <a:lnTo>
                          <a:pt x="51" y="72"/>
                        </a:lnTo>
                        <a:lnTo>
                          <a:pt x="33" y="64"/>
                        </a:lnTo>
                        <a:lnTo>
                          <a:pt x="25" y="67"/>
                        </a:lnTo>
                        <a:lnTo>
                          <a:pt x="25" y="83"/>
                        </a:lnTo>
                        <a:lnTo>
                          <a:pt x="14" y="86"/>
                        </a:lnTo>
                        <a:lnTo>
                          <a:pt x="8" y="72"/>
                        </a:lnTo>
                        <a:lnTo>
                          <a:pt x="6" y="55"/>
                        </a:lnTo>
                        <a:lnTo>
                          <a:pt x="0" y="53"/>
                        </a:lnTo>
                        <a:lnTo>
                          <a:pt x="6" y="36"/>
                        </a:lnTo>
                        <a:lnTo>
                          <a:pt x="16" y="31"/>
                        </a:lnTo>
                        <a:lnTo>
                          <a:pt x="14" y="0"/>
                        </a:lnTo>
                      </a:path>
                    </a:pathLst>
                  </a:custGeom>
                  <a:solidFill>
                    <a:schemeClr val="bg1"/>
                  </a:solidFill>
                  <a:ln w="12700" cap="rnd" cmpd="sng">
                    <a:noFill/>
                    <a:prstDash val="solid"/>
                    <a:round/>
                    <a:headEnd type="none" w="med" len="med"/>
                    <a:tailEnd type="none" w="med" len="med"/>
                  </a:ln>
                </p:spPr>
                <p:txBody>
                  <a:bodyPr/>
                  <a:lstStyle/>
                  <a:p>
                    <a:endParaRPr lang="en-US"/>
                  </a:p>
                </p:txBody>
              </p:sp>
            </p:grpSp>
            <p:sp>
              <p:nvSpPr>
                <p:cNvPr id="1052" name="Freeform 15"/>
                <p:cNvSpPr>
                  <a:spLocks/>
                </p:cNvSpPr>
                <p:nvPr/>
              </p:nvSpPr>
              <p:spPr bwMode="auto">
                <a:xfrm>
                  <a:off x="4676" y="2803"/>
                  <a:ext cx="654" cy="694"/>
                </a:xfrm>
                <a:custGeom>
                  <a:avLst/>
                  <a:gdLst>
                    <a:gd name="T0" fmla="*/ 505 w 654"/>
                    <a:gd name="T1" fmla="*/ 56 h 694"/>
                    <a:gd name="T2" fmla="*/ 531 w 654"/>
                    <a:gd name="T3" fmla="*/ 78 h 694"/>
                    <a:gd name="T4" fmla="*/ 558 w 654"/>
                    <a:gd name="T5" fmla="*/ 181 h 694"/>
                    <a:gd name="T6" fmla="*/ 618 w 654"/>
                    <a:gd name="T7" fmla="*/ 287 h 694"/>
                    <a:gd name="T8" fmla="*/ 653 w 654"/>
                    <a:gd name="T9" fmla="*/ 395 h 694"/>
                    <a:gd name="T10" fmla="*/ 628 w 654"/>
                    <a:gd name="T11" fmla="*/ 495 h 694"/>
                    <a:gd name="T12" fmla="*/ 602 w 654"/>
                    <a:gd name="T13" fmla="*/ 559 h 694"/>
                    <a:gd name="T14" fmla="*/ 587 w 654"/>
                    <a:gd name="T15" fmla="*/ 621 h 694"/>
                    <a:gd name="T16" fmla="*/ 571 w 654"/>
                    <a:gd name="T17" fmla="*/ 657 h 694"/>
                    <a:gd name="T18" fmla="*/ 540 w 654"/>
                    <a:gd name="T19" fmla="*/ 682 h 694"/>
                    <a:gd name="T20" fmla="*/ 490 w 654"/>
                    <a:gd name="T21" fmla="*/ 674 h 694"/>
                    <a:gd name="T22" fmla="*/ 439 w 654"/>
                    <a:gd name="T23" fmla="*/ 657 h 694"/>
                    <a:gd name="T24" fmla="*/ 412 w 654"/>
                    <a:gd name="T25" fmla="*/ 618 h 694"/>
                    <a:gd name="T26" fmla="*/ 404 w 654"/>
                    <a:gd name="T27" fmla="*/ 568 h 694"/>
                    <a:gd name="T28" fmla="*/ 387 w 654"/>
                    <a:gd name="T29" fmla="*/ 545 h 694"/>
                    <a:gd name="T30" fmla="*/ 360 w 654"/>
                    <a:gd name="T31" fmla="*/ 548 h 694"/>
                    <a:gd name="T32" fmla="*/ 334 w 654"/>
                    <a:gd name="T33" fmla="*/ 509 h 694"/>
                    <a:gd name="T34" fmla="*/ 313 w 654"/>
                    <a:gd name="T35" fmla="*/ 504 h 694"/>
                    <a:gd name="T36" fmla="*/ 278 w 654"/>
                    <a:gd name="T37" fmla="*/ 509 h 694"/>
                    <a:gd name="T38" fmla="*/ 249 w 654"/>
                    <a:gd name="T39" fmla="*/ 515 h 694"/>
                    <a:gd name="T40" fmla="*/ 223 w 654"/>
                    <a:gd name="T41" fmla="*/ 537 h 694"/>
                    <a:gd name="T42" fmla="*/ 187 w 654"/>
                    <a:gd name="T43" fmla="*/ 554 h 694"/>
                    <a:gd name="T44" fmla="*/ 150 w 654"/>
                    <a:gd name="T45" fmla="*/ 579 h 694"/>
                    <a:gd name="T46" fmla="*/ 130 w 654"/>
                    <a:gd name="T47" fmla="*/ 590 h 694"/>
                    <a:gd name="T48" fmla="*/ 76 w 654"/>
                    <a:gd name="T49" fmla="*/ 584 h 694"/>
                    <a:gd name="T50" fmla="*/ 64 w 654"/>
                    <a:gd name="T51" fmla="*/ 571 h 694"/>
                    <a:gd name="T52" fmla="*/ 64 w 654"/>
                    <a:gd name="T53" fmla="*/ 495 h 694"/>
                    <a:gd name="T54" fmla="*/ 47 w 654"/>
                    <a:gd name="T55" fmla="*/ 451 h 694"/>
                    <a:gd name="T56" fmla="*/ 29 w 654"/>
                    <a:gd name="T57" fmla="*/ 415 h 694"/>
                    <a:gd name="T58" fmla="*/ 6 w 654"/>
                    <a:gd name="T59" fmla="*/ 287 h 694"/>
                    <a:gd name="T60" fmla="*/ 8 w 654"/>
                    <a:gd name="T61" fmla="*/ 245 h 694"/>
                    <a:gd name="T62" fmla="*/ 54 w 654"/>
                    <a:gd name="T63" fmla="*/ 223 h 694"/>
                    <a:gd name="T64" fmla="*/ 89 w 654"/>
                    <a:gd name="T65" fmla="*/ 217 h 694"/>
                    <a:gd name="T66" fmla="*/ 109 w 654"/>
                    <a:gd name="T67" fmla="*/ 206 h 694"/>
                    <a:gd name="T68" fmla="*/ 120 w 654"/>
                    <a:gd name="T69" fmla="*/ 170 h 694"/>
                    <a:gd name="T70" fmla="*/ 117 w 654"/>
                    <a:gd name="T71" fmla="*/ 150 h 694"/>
                    <a:gd name="T72" fmla="*/ 163 w 654"/>
                    <a:gd name="T73" fmla="*/ 100 h 694"/>
                    <a:gd name="T74" fmla="*/ 200 w 654"/>
                    <a:gd name="T75" fmla="*/ 64 h 694"/>
                    <a:gd name="T76" fmla="*/ 233 w 654"/>
                    <a:gd name="T77" fmla="*/ 89 h 694"/>
                    <a:gd name="T78" fmla="*/ 258 w 654"/>
                    <a:gd name="T79" fmla="*/ 61 h 694"/>
                    <a:gd name="T80" fmla="*/ 284 w 654"/>
                    <a:gd name="T81" fmla="*/ 28 h 694"/>
                    <a:gd name="T82" fmla="*/ 311 w 654"/>
                    <a:gd name="T83" fmla="*/ 8 h 694"/>
                    <a:gd name="T84" fmla="*/ 354 w 654"/>
                    <a:gd name="T85" fmla="*/ 14 h 694"/>
                    <a:gd name="T86" fmla="*/ 369 w 654"/>
                    <a:gd name="T87" fmla="*/ 39 h 694"/>
                    <a:gd name="T88" fmla="*/ 369 w 654"/>
                    <a:gd name="T89" fmla="*/ 70 h 694"/>
                    <a:gd name="T90" fmla="*/ 406 w 654"/>
                    <a:gd name="T91" fmla="*/ 125 h 694"/>
                    <a:gd name="T92" fmla="*/ 437 w 654"/>
                    <a:gd name="T93" fmla="*/ 142 h 694"/>
                    <a:gd name="T94" fmla="*/ 463 w 654"/>
                    <a:gd name="T95" fmla="*/ 89 h 694"/>
                    <a:gd name="T96" fmla="*/ 470 w 654"/>
                    <a:gd name="T97" fmla="*/ 0 h 6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54" h="694">
                      <a:moveTo>
                        <a:pt x="470" y="0"/>
                      </a:moveTo>
                      <a:lnTo>
                        <a:pt x="505" y="0"/>
                      </a:lnTo>
                      <a:lnTo>
                        <a:pt x="505" y="56"/>
                      </a:lnTo>
                      <a:lnTo>
                        <a:pt x="519" y="70"/>
                      </a:lnTo>
                      <a:lnTo>
                        <a:pt x="523" y="78"/>
                      </a:lnTo>
                      <a:lnTo>
                        <a:pt x="531" y="78"/>
                      </a:lnTo>
                      <a:lnTo>
                        <a:pt x="534" y="89"/>
                      </a:lnTo>
                      <a:lnTo>
                        <a:pt x="538" y="145"/>
                      </a:lnTo>
                      <a:lnTo>
                        <a:pt x="558" y="181"/>
                      </a:lnTo>
                      <a:lnTo>
                        <a:pt x="587" y="234"/>
                      </a:lnTo>
                      <a:lnTo>
                        <a:pt x="587" y="242"/>
                      </a:lnTo>
                      <a:lnTo>
                        <a:pt x="618" y="287"/>
                      </a:lnTo>
                      <a:lnTo>
                        <a:pt x="618" y="295"/>
                      </a:lnTo>
                      <a:lnTo>
                        <a:pt x="649" y="331"/>
                      </a:lnTo>
                      <a:lnTo>
                        <a:pt x="653" y="395"/>
                      </a:lnTo>
                      <a:lnTo>
                        <a:pt x="649" y="454"/>
                      </a:lnTo>
                      <a:lnTo>
                        <a:pt x="639" y="481"/>
                      </a:lnTo>
                      <a:lnTo>
                        <a:pt x="628" y="495"/>
                      </a:lnTo>
                      <a:lnTo>
                        <a:pt x="624" y="523"/>
                      </a:lnTo>
                      <a:lnTo>
                        <a:pt x="612" y="548"/>
                      </a:lnTo>
                      <a:lnTo>
                        <a:pt x="602" y="559"/>
                      </a:lnTo>
                      <a:lnTo>
                        <a:pt x="604" y="568"/>
                      </a:lnTo>
                      <a:lnTo>
                        <a:pt x="593" y="584"/>
                      </a:lnTo>
                      <a:lnTo>
                        <a:pt x="587" y="621"/>
                      </a:lnTo>
                      <a:lnTo>
                        <a:pt x="585" y="640"/>
                      </a:lnTo>
                      <a:lnTo>
                        <a:pt x="573" y="648"/>
                      </a:lnTo>
                      <a:lnTo>
                        <a:pt x="571" y="657"/>
                      </a:lnTo>
                      <a:lnTo>
                        <a:pt x="564" y="674"/>
                      </a:lnTo>
                      <a:lnTo>
                        <a:pt x="550" y="676"/>
                      </a:lnTo>
                      <a:lnTo>
                        <a:pt x="540" y="682"/>
                      </a:lnTo>
                      <a:lnTo>
                        <a:pt x="527" y="693"/>
                      </a:lnTo>
                      <a:lnTo>
                        <a:pt x="509" y="671"/>
                      </a:lnTo>
                      <a:lnTo>
                        <a:pt x="490" y="674"/>
                      </a:lnTo>
                      <a:lnTo>
                        <a:pt x="484" y="674"/>
                      </a:lnTo>
                      <a:lnTo>
                        <a:pt x="457" y="679"/>
                      </a:lnTo>
                      <a:lnTo>
                        <a:pt x="439" y="657"/>
                      </a:lnTo>
                      <a:lnTo>
                        <a:pt x="428" y="635"/>
                      </a:lnTo>
                      <a:lnTo>
                        <a:pt x="420" y="637"/>
                      </a:lnTo>
                      <a:lnTo>
                        <a:pt x="412" y="618"/>
                      </a:lnTo>
                      <a:lnTo>
                        <a:pt x="408" y="601"/>
                      </a:lnTo>
                      <a:lnTo>
                        <a:pt x="404" y="596"/>
                      </a:lnTo>
                      <a:lnTo>
                        <a:pt x="404" y="568"/>
                      </a:lnTo>
                      <a:lnTo>
                        <a:pt x="406" y="551"/>
                      </a:lnTo>
                      <a:lnTo>
                        <a:pt x="402" y="540"/>
                      </a:lnTo>
                      <a:lnTo>
                        <a:pt x="387" y="545"/>
                      </a:lnTo>
                      <a:lnTo>
                        <a:pt x="379" y="548"/>
                      </a:lnTo>
                      <a:lnTo>
                        <a:pt x="365" y="548"/>
                      </a:lnTo>
                      <a:lnTo>
                        <a:pt x="360" y="548"/>
                      </a:lnTo>
                      <a:lnTo>
                        <a:pt x="354" y="548"/>
                      </a:lnTo>
                      <a:lnTo>
                        <a:pt x="344" y="532"/>
                      </a:lnTo>
                      <a:lnTo>
                        <a:pt x="334" y="509"/>
                      </a:lnTo>
                      <a:lnTo>
                        <a:pt x="332" y="512"/>
                      </a:lnTo>
                      <a:lnTo>
                        <a:pt x="315" y="512"/>
                      </a:lnTo>
                      <a:lnTo>
                        <a:pt x="313" y="504"/>
                      </a:lnTo>
                      <a:lnTo>
                        <a:pt x="303" y="512"/>
                      </a:lnTo>
                      <a:lnTo>
                        <a:pt x="293" y="509"/>
                      </a:lnTo>
                      <a:lnTo>
                        <a:pt x="278" y="509"/>
                      </a:lnTo>
                      <a:lnTo>
                        <a:pt x="268" y="504"/>
                      </a:lnTo>
                      <a:lnTo>
                        <a:pt x="264" y="512"/>
                      </a:lnTo>
                      <a:lnTo>
                        <a:pt x="249" y="515"/>
                      </a:lnTo>
                      <a:lnTo>
                        <a:pt x="245" y="509"/>
                      </a:lnTo>
                      <a:lnTo>
                        <a:pt x="235" y="523"/>
                      </a:lnTo>
                      <a:lnTo>
                        <a:pt x="223" y="537"/>
                      </a:lnTo>
                      <a:lnTo>
                        <a:pt x="216" y="537"/>
                      </a:lnTo>
                      <a:lnTo>
                        <a:pt x="204" y="554"/>
                      </a:lnTo>
                      <a:lnTo>
                        <a:pt x="187" y="554"/>
                      </a:lnTo>
                      <a:lnTo>
                        <a:pt x="173" y="559"/>
                      </a:lnTo>
                      <a:lnTo>
                        <a:pt x="157" y="568"/>
                      </a:lnTo>
                      <a:lnTo>
                        <a:pt x="150" y="579"/>
                      </a:lnTo>
                      <a:lnTo>
                        <a:pt x="144" y="576"/>
                      </a:lnTo>
                      <a:lnTo>
                        <a:pt x="138" y="587"/>
                      </a:lnTo>
                      <a:lnTo>
                        <a:pt x="130" y="590"/>
                      </a:lnTo>
                      <a:lnTo>
                        <a:pt x="120" y="604"/>
                      </a:lnTo>
                      <a:lnTo>
                        <a:pt x="89" y="604"/>
                      </a:lnTo>
                      <a:lnTo>
                        <a:pt x="76" y="584"/>
                      </a:lnTo>
                      <a:lnTo>
                        <a:pt x="74" y="576"/>
                      </a:lnTo>
                      <a:lnTo>
                        <a:pt x="70" y="584"/>
                      </a:lnTo>
                      <a:lnTo>
                        <a:pt x="64" y="571"/>
                      </a:lnTo>
                      <a:lnTo>
                        <a:pt x="66" y="534"/>
                      </a:lnTo>
                      <a:lnTo>
                        <a:pt x="70" y="512"/>
                      </a:lnTo>
                      <a:lnTo>
                        <a:pt x="64" y="495"/>
                      </a:lnTo>
                      <a:lnTo>
                        <a:pt x="58" y="479"/>
                      </a:lnTo>
                      <a:lnTo>
                        <a:pt x="56" y="459"/>
                      </a:lnTo>
                      <a:lnTo>
                        <a:pt x="47" y="451"/>
                      </a:lnTo>
                      <a:lnTo>
                        <a:pt x="45" y="448"/>
                      </a:lnTo>
                      <a:lnTo>
                        <a:pt x="43" y="440"/>
                      </a:lnTo>
                      <a:lnTo>
                        <a:pt x="29" y="415"/>
                      </a:lnTo>
                      <a:lnTo>
                        <a:pt x="12" y="353"/>
                      </a:lnTo>
                      <a:lnTo>
                        <a:pt x="6" y="312"/>
                      </a:lnTo>
                      <a:lnTo>
                        <a:pt x="6" y="287"/>
                      </a:lnTo>
                      <a:lnTo>
                        <a:pt x="0" y="278"/>
                      </a:lnTo>
                      <a:lnTo>
                        <a:pt x="2" y="256"/>
                      </a:lnTo>
                      <a:lnTo>
                        <a:pt x="8" y="245"/>
                      </a:lnTo>
                      <a:lnTo>
                        <a:pt x="29" y="214"/>
                      </a:lnTo>
                      <a:lnTo>
                        <a:pt x="51" y="217"/>
                      </a:lnTo>
                      <a:lnTo>
                        <a:pt x="54" y="223"/>
                      </a:lnTo>
                      <a:lnTo>
                        <a:pt x="82" y="223"/>
                      </a:lnTo>
                      <a:lnTo>
                        <a:pt x="84" y="214"/>
                      </a:lnTo>
                      <a:lnTo>
                        <a:pt x="89" y="217"/>
                      </a:lnTo>
                      <a:lnTo>
                        <a:pt x="97" y="209"/>
                      </a:lnTo>
                      <a:lnTo>
                        <a:pt x="103" y="212"/>
                      </a:lnTo>
                      <a:lnTo>
                        <a:pt x="109" y="206"/>
                      </a:lnTo>
                      <a:lnTo>
                        <a:pt x="107" y="198"/>
                      </a:lnTo>
                      <a:lnTo>
                        <a:pt x="113" y="178"/>
                      </a:lnTo>
                      <a:lnTo>
                        <a:pt x="120" y="170"/>
                      </a:lnTo>
                      <a:lnTo>
                        <a:pt x="117" y="164"/>
                      </a:lnTo>
                      <a:lnTo>
                        <a:pt x="120" y="159"/>
                      </a:lnTo>
                      <a:lnTo>
                        <a:pt x="117" y="150"/>
                      </a:lnTo>
                      <a:lnTo>
                        <a:pt x="128" y="136"/>
                      </a:lnTo>
                      <a:lnTo>
                        <a:pt x="146" y="134"/>
                      </a:lnTo>
                      <a:lnTo>
                        <a:pt x="163" y="100"/>
                      </a:lnTo>
                      <a:lnTo>
                        <a:pt x="185" y="72"/>
                      </a:lnTo>
                      <a:lnTo>
                        <a:pt x="194" y="70"/>
                      </a:lnTo>
                      <a:lnTo>
                        <a:pt x="200" y="64"/>
                      </a:lnTo>
                      <a:lnTo>
                        <a:pt x="210" y="64"/>
                      </a:lnTo>
                      <a:lnTo>
                        <a:pt x="227" y="86"/>
                      </a:lnTo>
                      <a:lnTo>
                        <a:pt x="233" y="89"/>
                      </a:lnTo>
                      <a:lnTo>
                        <a:pt x="239" y="78"/>
                      </a:lnTo>
                      <a:lnTo>
                        <a:pt x="251" y="64"/>
                      </a:lnTo>
                      <a:lnTo>
                        <a:pt x="258" y="61"/>
                      </a:lnTo>
                      <a:lnTo>
                        <a:pt x="266" y="39"/>
                      </a:lnTo>
                      <a:lnTo>
                        <a:pt x="274" y="36"/>
                      </a:lnTo>
                      <a:lnTo>
                        <a:pt x="284" y="28"/>
                      </a:lnTo>
                      <a:lnTo>
                        <a:pt x="293" y="19"/>
                      </a:lnTo>
                      <a:lnTo>
                        <a:pt x="303" y="19"/>
                      </a:lnTo>
                      <a:lnTo>
                        <a:pt x="311" y="8"/>
                      </a:lnTo>
                      <a:lnTo>
                        <a:pt x="323" y="8"/>
                      </a:lnTo>
                      <a:lnTo>
                        <a:pt x="336" y="8"/>
                      </a:lnTo>
                      <a:lnTo>
                        <a:pt x="354" y="14"/>
                      </a:lnTo>
                      <a:lnTo>
                        <a:pt x="365" y="25"/>
                      </a:lnTo>
                      <a:lnTo>
                        <a:pt x="367" y="33"/>
                      </a:lnTo>
                      <a:lnTo>
                        <a:pt x="369" y="39"/>
                      </a:lnTo>
                      <a:lnTo>
                        <a:pt x="371" y="53"/>
                      </a:lnTo>
                      <a:lnTo>
                        <a:pt x="369" y="58"/>
                      </a:lnTo>
                      <a:lnTo>
                        <a:pt x="369" y="70"/>
                      </a:lnTo>
                      <a:lnTo>
                        <a:pt x="367" y="78"/>
                      </a:lnTo>
                      <a:lnTo>
                        <a:pt x="396" y="109"/>
                      </a:lnTo>
                      <a:lnTo>
                        <a:pt x="406" y="125"/>
                      </a:lnTo>
                      <a:lnTo>
                        <a:pt x="418" y="131"/>
                      </a:lnTo>
                      <a:lnTo>
                        <a:pt x="430" y="139"/>
                      </a:lnTo>
                      <a:lnTo>
                        <a:pt x="437" y="142"/>
                      </a:lnTo>
                      <a:lnTo>
                        <a:pt x="449" y="134"/>
                      </a:lnTo>
                      <a:lnTo>
                        <a:pt x="459" y="109"/>
                      </a:lnTo>
                      <a:lnTo>
                        <a:pt x="463" y="89"/>
                      </a:lnTo>
                      <a:lnTo>
                        <a:pt x="466" y="53"/>
                      </a:lnTo>
                      <a:lnTo>
                        <a:pt x="470" y="36"/>
                      </a:lnTo>
                      <a:lnTo>
                        <a:pt x="470"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3" name="Freeform 16"/>
                <p:cNvSpPr>
                  <a:spLocks/>
                </p:cNvSpPr>
                <p:nvPr/>
              </p:nvSpPr>
              <p:spPr bwMode="auto">
                <a:xfrm>
                  <a:off x="4523" y="2653"/>
                  <a:ext cx="363" cy="95"/>
                </a:xfrm>
                <a:custGeom>
                  <a:avLst/>
                  <a:gdLst>
                    <a:gd name="T0" fmla="*/ 27 w 363"/>
                    <a:gd name="T1" fmla="*/ 14 h 95"/>
                    <a:gd name="T2" fmla="*/ 72 w 363"/>
                    <a:gd name="T3" fmla="*/ 14 h 95"/>
                    <a:gd name="T4" fmla="*/ 99 w 363"/>
                    <a:gd name="T5" fmla="*/ 17 h 95"/>
                    <a:gd name="T6" fmla="*/ 123 w 363"/>
                    <a:gd name="T7" fmla="*/ 44 h 95"/>
                    <a:gd name="T8" fmla="*/ 144 w 363"/>
                    <a:gd name="T9" fmla="*/ 50 h 95"/>
                    <a:gd name="T10" fmla="*/ 177 w 363"/>
                    <a:gd name="T11" fmla="*/ 61 h 95"/>
                    <a:gd name="T12" fmla="*/ 197 w 363"/>
                    <a:gd name="T13" fmla="*/ 66 h 95"/>
                    <a:gd name="T14" fmla="*/ 204 w 363"/>
                    <a:gd name="T15" fmla="*/ 44 h 95"/>
                    <a:gd name="T16" fmla="*/ 247 w 363"/>
                    <a:gd name="T17" fmla="*/ 50 h 95"/>
                    <a:gd name="T18" fmla="*/ 278 w 363"/>
                    <a:gd name="T19" fmla="*/ 58 h 95"/>
                    <a:gd name="T20" fmla="*/ 300 w 363"/>
                    <a:gd name="T21" fmla="*/ 61 h 95"/>
                    <a:gd name="T22" fmla="*/ 315 w 363"/>
                    <a:gd name="T23" fmla="*/ 50 h 95"/>
                    <a:gd name="T24" fmla="*/ 341 w 363"/>
                    <a:gd name="T25" fmla="*/ 44 h 95"/>
                    <a:gd name="T26" fmla="*/ 362 w 363"/>
                    <a:gd name="T27" fmla="*/ 39 h 95"/>
                    <a:gd name="T28" fmla="*/ 356 w 363"/>
                    <a:gd name="T29" fmla="*/ 66 h 95"/>
                    <a:gd name="T30" fmla="*/ 341 w 363"/>
                    <a:gd name="T31" fmla="*/ 75 h 95"/>
                    <a:gd name="T32" fmla="*/ 329 w 363"/>
                    <a:gd name="T33" fmla="*/ 77 h 95"/>
                    <a:gd name="T34" fmla="*/ 313 w 363"/>
                    <a:gd name="T35" fmla="*/ 86 h 95"/>
                    <a:gd name="T36" fmla="*/ 298 w 363"/>
                    <a:gd name="T37" fmla="*/ 86 h 95"/>
                    <a:gd name="T38" fmla="*/ 284 w 363"/>
                    <a:gd name="T39" fmla="*/ 88 h 95"/>
                    <a:gd name="T40" fmla="*/ 263 w 363"/>
                    <a:gd name="T41" fmla="*/ 94 h 95"/>
                    <a:gd name="T42" fmla="*/ 249 w 363"/>
                    <a:gd name="T43" fmla="*/ 75 h 95"/>
                    <a:gd name="T44" fmla="*/ 234 w 363"/>
                    <a:gd name="T45" fmla="*/ 94 h 95"/>
                    <a:gd name="T46" fmla="*/ 212 w 363"/>
                    <a:gd name="T47" fmla="*/ 75 h 95"/>
                    <a:gd name="T48" fmla="*/ 200 w 363"/>
                    <a:gd name="T49" fmla="*/ 77 h 95"/>
                    <a:gd name="T50" fmla="*/ 183 w 363"/>
                    <a:gd name="T51" fmla="*/ 86 h 95"/>
                    <a:gd name="T52" fmla="*/ 165 w 363"/>
                    <a:gd name="T53" fmla="*/ 80 h 95"/>
                    <a:gd name="T54" fmla="*/ 146 w 363"/>
                    <a:gd name="T55" fmla="*/ 77 h 95"/>
                    <a:gd name="T56" fmla="*/ 127 w 363"/>
                    <a:gd name="T57" fmla="*/ 86 h 95"/>
                    <a:gd name="T58" fmla="*/ 101 w 363"/>
                    <a:gd name="T59" fmla="*/ 72 h 95"/>
                    <a:gd name="T60" fmla="*/ 66 w 363"/>
                    <a:gd name="T61" fmla="*/ 64 h 95"/>
                    <a:gd name="T62" fmla="*/ 41 w 363"/>
                    <a:gd name="T63" fmla="*/ 55 h 95"/>
                    <a:gd name="T64" fmla="*/ 16 w 363"/>
                    <a:gd name="T65" fmla="*/ 41 h 95"/>
                    <a:gd name="T66" fmla="*/ 2 w 363"/>
                    <a:gd name="T67" fmla="*/ 36 h 95"/>
                    <a:gd name="T68" fmla="*/ 0 w 363"/>
                    <a:gd name="T69" fmla="*/ 0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3" h="95">
                      <a:moveTo>
                        <a:pt x="0" y="0"/>
                      </a:moveTo>
                      <a:lnTo>
                        <a:pt x="27" y="14"/>
                      </a:lnTo>
                      <a:lnTo>
                        <a:pt x="51" y="14"/>
                      </a:lnTo>
                      <a:lnTo>
                        <a:pt x="72" y="14"/>
                      </a:lnTo>
                      <a:lnTo>
                        <a:pt x="88" y="14"/>
                      </a:lnTo>
                      <a:lnTo>
                        <a:pt x="99" y="17"/>
                      </a:lnTo>
                      <a:lnTo>
                        <a:pt x="115" y="25"/>
                      </a:lnTo>
                      <a:lnTo>
                        <a:pt x="123" y="44"/>
                      </a:lnTo>
                      <a:lnTo>
                        <a:pt x="130" y="53"/>
                      </a:lnTo>
                      <a:lnTo>
                        <a:pt x="144" y="50"/>
                      </a:lnTo>
                      <a:lnTo>
                        <a:pt x="160" y="50"/>
                      </a:lnTo>
                      <a:lnTo>
                        <a:pt x="177" y="61"/>
                      </a:lnTo>
                      <a:lnTo>
                        <a:pt x="189" y="66"/>
                      </a:lnTo>
                      <a:lnTo>
                        <a:pt x="197" y="66"/>
                      </a:lnTo>
                      <a:lnTo>
                        <a:pt x="199" y="53"/>
                      </a:lnTo>
                      <a:lnTo>
                        <a:pt x="204" y="44"/>
                      </a:lnTo>
                      <a:lnTo>
                        <a:pt x="228" y="50"/>
                      </a:lnTo>
                      <a:lnTo>
                        <a:pt x="247" y="50"/>
                      </a:lnTo>
                      <a:lnTo>
                        <a:pt x="265" y="50"/>
                      </a:lnTo>
                      <a:lnTo>
                        <a:pt x="278" y="58"/>
                      </a:lnTo>
                      <a:lnTo>
                        <a:pt x="286" y="64"/>
                      </a:lnTo>
                      <a:lnTo>
                        <a:pt x="300" y="61"/>
                      </a:lnTo>
                      <a:lnTo>
                        <a:pt x="309" y="55"/>
                      </a:lnTo>
                      <a:lnTo>
                        <a:pt x="315" y="50"/>
                      </a:lnTo>
                      <a:lnTo>
                        <a:pt x="331" y="50"/>
                      </a:lnTo>
                      <a:lnTo>
                        <a:pt x="341" y="44"/>
                      </a:lnTo>
                      <a:lnTo>
                        <a:pt x="354" y="39"/>
                      </a:lnTo>
                      <a:lnTo>
                        <a:pt x="362" y="39"/>
                      </a:lnTo>
                      <a:lnTo>
                        <a:pt x="360" y="58"/>
                      </a:lnTo>
                      <a:lnTo>
                        <a:pt x="356" y="66"/>
                      </a:lnTo>
                      <a:lnTo>
                        <a:pt x="348" y="75"/>
                      </a:lnTo>
                      <a:lnTo>
                        <a:pt x="341" y="75"/>
                      </a:lnTo>
                      <a:lnTo>
                        <a:pt x="339" y="75"/>
                      </a:lnTo>
                      <a:lnTo>
                        <a:pt x="329" y="77"/>
                      </a:lnTo>
                      <a:lnTo>
                        <a:pt x="321" y="88"/>
                      </a:lnTo>
                      <a:lnTo>
                        <a:pt x="313" y="86"/>
                      </a:lnTo>
                      <a:lnTo>
                        <a:pt x="306" y="80"/>
                      </a:lnTo>
                      <a:lnTo>
                        <a:pt x="298" y="86"/>
                      </a:lnTo>
                      <a:lnTo>
                        <a:pt x="290" y="88"/>
                      </a:lnTo>
                      <a:lnTo>
                        <a:pt x="284" y="88"/>
                      </a:lnTo>
                      <a:lnTo>
                        <a:pt x="278" y="94"/>
                      </a:lnTo>
                      <a:lnTo>
                        <a:pt x="263" y="94"/>
                      </a:lnTo>
                      <a:lnTo>
                        <a:pt x="257" y="86"/>
                      </a:lnTo>
                      <a:lnTo>
                        <a:pt x="249" y="75"/>
                      </a:lnTo>
                      <a:lnTo>
                        <a:pt x="239" y="86"/>
                      </a:lnTo>
                      <a:lnTo>
                        <a:pt x="234" y="94"/>
                      </a:lnTo>
                      <a:lnTo>
                        <a:pt x="226" y="94"/>
                      </a:lnTo>
                      <a:lnTo>
                        <a:pt x="212" y="75"/>
                      </a:lnTo>
                      <a:lnTo>
                        <a:pt x="208" y="77"/>
                      </a:lnTo>
                      <a:lnTo>
                        <a:pt x="200" y="77"/>
                      </a:lnTo>
                      <a:lnTo>
                        <a:pt x="195" y="88"/>
                      </a:lnTo>
                      <a:lnTo>
                        <a:pt x="183" y="86"/>
                      </a:lnTo>
                      <a:lnTo>
                        <a:pt x="171" y="86"/>
                      </a:lnTo>
                      <a:lnTo>
                        <a:pt x="165" y="80"/>
                      </a:lnTo>
                      <a:lnTo>
                        <a:pt x="158" y="75"/>
                      </a:lnTo>
                      <a:lnTo>
                        <a:pt x="146" y="77"/>
                      </a:lnTo>
                      <a:lnTo>
                        <a:pt x="134" y="88"/>
                      </a:lnTo>
                      <a:lnTo>
                        <a:pt x="127" y="86"/>
                      </a:lnTo>
                      <a:lnTo>
                        <a:pt x="115" y="80"/>
                      </a:lnTo>
                      <a:lnTo>
                        <a:pt x="101" y="72"/>
                      </a:lnTo>
                      <a:lnTo>
                        <a:pt x="90" y="72"/>
                      </a:lnTo>
                      <a:lnTo>
                        <a:pt x="66" y="64"/>
                      </a:lnTo>
                      <a:lnTo>
                        <a:pt x="51" y="58"/>
                      </a:lnTo>
                      <a:lnTo>
                        <a:pt x="41" y="55"/>
                      </a:lnTo>
                      <a:lnTo>
                        <a:pt x="25" y="53"/>
                      </a:lnTo>
                      <a:lnTo>
                        <a:pt x="16" y="41"/>
                      </a:lnTo>
                      <a:lnTo>
                        <a:pt x="6" y="39"/>
                      </a:lnTo>
                      <a:lnTo>
                        <a:pt x="2" y="36"/>
                      </a:lnTo>
                      <a:lnTo>
                        <a:pt x="0" y="30"/>
                      </a:lnTo>
                      <a:lnTo>
                        <a:pt x="0"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4" name="Freeform 17"/>
                <p:cNvSpPr>
                  <a:spLocks/>
                </p:cNvSpPr>
                <p:nvPr/>
              </p:nvSpPr>
              <p:spPr bwMode="auto">
                <a:xfrm>
                  <a:off x="4721" y="2468"/>
                  <a:ext cx="165" cy="182"/>
                </a:xfrm>
                <a:custGeom>
                  <a:avLst/>
                  <a:gdLst>
                    <a:gd name="T0" fmla="*/ 80 w 165"/>
                    <a:gd name="T1" fmla="*/ 3 h 182"/>
                    <a:gd name="T2" fmla="*/ 137 w 165"/>
                    <a:gd name="T3" fmla="*/ 0 h 182"/>
                    <a:gd name="T4" fmla="*/ 146 w 165"/>
                    <a:gd name="T5" fmla="*/ 22 h 182"/>
                    <a:gd name="T6" fmla="*/ 131 w 165"/>
                    <a:gd name="T7" fmla="*/ 36 h 182"/>
                    <a:gd name="T8" fmla="*/ 127 w 165"/>
                    <a:gd name="T9" fmla="*/ 47 h 182"/>
                    <a:gd name="T10" fmla="*/ 115 w 165"/>
                    <a:gd name="T11" fmla="*/ 61 h 182"/>
                    <a:gd name="T12" fmla="*/ 102 w 165"/>
                    <a:gd name="T13" fmla="*/ 64 h 182"/>
                    <a:gd name="T14" fmla="*/ 88 w 165"/>
                    <a:gd name="T15" fmla="*/ 56 h 182"/>
                    <a:gd name="T16" fmla="*/ 72 w 165"/>
                    <a:gd name="T17" fmla="*/ 36 h 182"/>
                    <a:gd name="T18" fmla="*/ 53 w 165"/>
                    <a:gd name="T19" fmla="*/ 36 h 182"/>
                    <a:gd name="T20" fmla="*/ 51 w 165"/>
                    <a:gd name="T21" fmla="*/ 64 h 182"/>
                    <a:gd name="T22" fmla="*/ 53 w 165"/>
                    <a:gd name="T23" fmla="*/ 81 h 182"/>
                    <a:gd name="T24" fmla="*/ 72 w 165"/>
                    <a:gd name="T25" fmla="*/ 70 h 182"/>
                    <a:gd name="T26" fmla="*/ 86 w 165"/>
                    <a:gd name="T27" fmla="*/ 75 h 182"/>
                    <a:gd name="T28" fmla="*/ 82 w 165"/>
                    <a:gd name="T29" fmla="*/ 92 h 182"/>
                    <a:gd name="T30" fmla="*/ 80 w 165"/>
                    <a:gd name="T31" fmla="*/ 103 h 182"/>
                    <a:gd name="T32" fmla="*/ 82 w 165"/>
                    <a:gd name="T33" fmla="*/ 120 h 182"/>
                    <a:gd name="T34" fmla="*/ 92 w 165"/>
                    <a:gd name="T35" fmla="*/ 128 h 182"/>
                    <a:gd name="T36" fmla="*/ 88 w 165"/>
                    <a:gd name="T37" fmla="*/ 148 h 182"/>
                    <a:gd name="T38" fmla="*/ 82 w 165"/>
                    <a:gd name="T39" fmla="*/ 170 h 182"/>
                    <a:gd name="T40" fmla="*/ 68 w 165"/>
                    <a:gd name="T41" fmla="*/ 175 h 182"/>
                    <a:gd name="T42" fmla="*/ 62 w 165"/>
                    <a:gd name="T43" fmla="*/ 164 h 182"/>
                    <a:gd name="T44" fmla="*/ 55 w 165"/>
                    <a:gd name="T45" fmla="*/ 139 h 182"/>
                    <a:gd name="T46" fmla="*/ 55 w 165"/>
                    <a:gd name="T47" fmla="*/ 114 h 182"/>
                    <a:gd name="T48" fmla="*/ 35 w 165"/>
                    <a:gd name="T49" fmla="*/ 114 h 182"/>
                    <a:gd name="T50" fmla="*/ 23 w 165"/>
                    <a:gd name="T51" fmla="*/ 117 h 182"/>
                    <a:gd name="T52" fmla="*/ 39 w 165"/>
                    <a:gd name="T53" fmla="*/ 128 h 182"/>
                    <a:gd name="T54" fmla="*/ 47 w 165"/>
                    <a:gd name="T55" fmla="*/ 145 h 182"/>
                    <a:gd name="T56" fmla="*/ 41 w 165"/>
                    <a:gd name="T57" fmla="*/ 167 h 182"/>
                    <a:gd name="T58" fmla="*/ 29 w 165"/>
                    <a:gd name="T59" fmla="*/ 181 h 182"/>
                    <a:gd name="T60" fmla="*/ 29 w 165"/>
                    <a:gd name="T61" fmla="*/ 164 h 182"/>
                    <a:gd name="T62" fmla="*/ 21 w 165"/>
                    <a:gd name="T63" fmla="*/ 145 h 182"/>
                    <a:gd name="T64" fmla="*/ 10 w 165"/>
                    <a:gd name="T65" fmla="*/ 128 h 182"/>
                    <a:gd name="T66" fmla="*/ 2 w 165"/>
                    <a:gd name="T67" fmla="*/ 109 h 182"/>
                    <a:gd name="T68" fmla="*/ 16 w 165"/>
                    <a:gd name="T69" fmla="*/ 86 h 182"/>
                    <a:gd name="T70" fmla="*/ 23 w 165"/>
                    <a:gd name="T71" fmla="*/ 58 h 182"/>
                    <a:gd name="T72" fmla="*/ 25 w 165"/>
                    <a:gd name="T73" fmla="*/ 39 h 182"/>
                    <a:gd name="T74" fmla="*/ 23 w 165"/>
                    <a:gd name="T75" fmla="*/ 22 h 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5" h="182">
                      <a:moveTo>
                        <a:pt x="41" y="0"/>
                      </a:moveTo>
                      <a:lnTo>
                        <a:pt x="80" y="3"/>
                      </a:lnTo>
                      <a:lnTo>
                        <a:pt x="117" y="3"/>
                      </a:lnTo>
                      <a:lnTo>
                        <a:pt x="137" y="0"/>
                      </a:lnTo>
                      <a:lnTo>
                        <a:pt x="164" y="17"/>
                      </a:lnTo>
                      <a:lnTo>
                        <a:pt x="146" y="22"/>
                      </a:lnTo>
                      <a:lnTo>
                        <a:pt x="137" y="31"/>
                      </a:lnTo>
                      <a:lnTo>
                        <a:pt x="131" y="36"/>
                      </a:lnTo>
                      <a:lnTo>
                        <a:pt x="127" y="42"/>
                      </a:lnTo>
                      <a:lnTo>
                        <a:pt x="127" y="47"/>
                      </a:lnTo>
                      <a:lnTo>
                        <a:pt x="127" y="56"/>
                      </a:lnTo>
                      <a:lnTo>
                        <a:pt x="115" y="61"/>
                      </a:lnTo>
                      <a:lnTo>
                        <a:pt x="105" y="61"/>
                      </a:lnTo>
                      <a:lnTo>
                        <a:pt x="102" y="64"/>
                      </a:lnTo>
                      <a:lnTo>
                        <a:pt x="92" y="64"/>
                      </a:lnTo>
                      <a:lnTo>
                        <a:pt x="88" y="56"/>
                      </a:lnTo>
                      <a:lnTo>
                        <a:pt x="80" y="45"/>
                      </a:lnTo>
                      <a:lnTo>
                        <a:pt x="72" y="36"/>
                      </a:lnTo>
                      <a:lnTo>
                        <a:pt x="57" y="36"/>
                      </a:lnTo>
                      <a:lnTo>
                        <a:pt x="53" y="36"/>
                      </a:lnTo>
                      <a:lnTo>
                        <a:pt x="49" y="50"/>
                      </a:lnTo>
                      <a:lnTo>
                        <a:pt x="51" y="64"/>
                      </a:lnTo>
                      <a:lnTo>
                        <a:pt x="51" y="72"/>
                      </a:lnTo>
                      <a:lnTo>
                        <a:pt x="53" y="81"/>
                      </a:lnTo>
                      <a:lnTo>
                        <a:pt x="61" y="78"/>
                      </a:lnTo>
                      <a:lnTo>
                        <a:pt x="72" y="70"/>
                      </a:lnTo>
                      <a:lnTo>
                        <a:pt x="80" y="70"/>
                      </a:lnTo>
                      <a:lnTo>
                        <a:pt x="86" y="75"/>
                      </a:lnTo>
                      <a:lnTo>
                        <a:pt x="86" y="81"/>
                      </a:lnTo>
                      <a:lnTo>
                        <a:pt x="82" y="92"/>
                      </a:lnTo>
                      <a:lnTo>
                        <a:pt x="80" y="97"/>
                      </a:lnTo>
                      <a:lnTo>
                        <a:pt x="80" y="103"/>
                      </a:lnTo>
                      <a:lnTo>
                        <a:pt x="78" y="111"/>
                      </a:lnTo>
                      <a:lnTo>
                        <a:pt x="82" y="120"/>
                      </a:lnTo>
                      <a:lnTo>
                        <a:pt x="90" y="131"/>
                      </a:lnTo>
                      <a:lnTo>
                        <a:pt x="92" y="128"/>
                      </a:lnTo>
                      <a:lnTo>
                        <a:pt x="92" y="139"/>
                      </a:lnTo>
                      <a:lnTo>
                        <a:pt x="88" y="148"/>
                      </a:lnTo>
                      <a:lnTo>
                        <a:pt x="84" y="156"/>
                      </a:lnTo>
                      <a:lnTo>
                        <a:pt x="82" y="170"/>
                      </a:lnTo>
                      <a:lnTo>
                        <a:pt x="74" y="175"/>
                      </a:lnTo>
                      <a:lnTo>
                        <a:pt x="68" y="175"/>
                      </a:lnTo>
                      <a:lnTo>
                        <a:pt x="62" y="175"/>
                      </a:lnTo>
                      <a:lnTo>
                        <a:pt x="62" y="164"/>
                      </a:lnTo>
                      <a:lnTo>
                        <a:pt x="61" y="145"/>
                      </a:lnTo>
                      <a:lnTo>
                        <a:pt x="55" y="139"/>
                      </a:lnTo>
                      <a:lnTo>
                        <a:pt x="53" y="131"/>
                      </a:lnTo>
                      <a:lnTo>
                        <a:pt x="55" y="114"/>
                      </a:lnTo>
                      <a:lnTo>
                        <a:pt x="49" y="109"/>
                      </a:lnTo>
                      <a:lnTo>
                        <a:pt x="35" y="114"/>
                      </a:lnTo>
                      <a:lnTo>
                        <a:pt x="29" y="109"/>
                      </a:lnTo>
                      <a:lnTo>
                        <a:pt x="23" y="117"/>
                      </a:lnTo>
                      <a:lnTo>
                        <a:pt x="29" y="123"/>
                      </a:lnTo>
                      <a:lnTo>
                        <a:pt x="39" y="128"/>
                      </a:lnTo>
                      <a:lnTo>
                        <a:pt x="41" y="134"/>
                      </a:lnTo>
                      <a:lnTo>
                        <a:pt x="47" y="145"/>
                      </a:lnTo>
                      <a:lnTo>
                        <a:pt x="47" y="153"/>
                      </a:lnTo>
                      <a:lnTo>
                        <a:pt x="41" y="167"/>
                      </a:lnTo>
                      <a:lnTo>
                        <a:pt x="33" y="178"/>
                      </a:lnTo>
                      <a:lnTo>
                        <a:pt x="29" y="181"/>
                      </a:lnTo>
                      <a:lnTo>
                        <a:pt x="29" y="173"/>
                      </a:lnTo>
                      <a:lnTo>
                        <a:pt x="29" y="164"/>
                      </a:lnTo>
                      <a:lnTo>
                        <a:pt x="31" y="153"/>
                      </a:lnTo>
                      <a:lnTo>
                        <a:pt x="21" y="145"/>
                      </a:lnTo>
                      <a:lnTo>
                        <a:pt x="12" y="136"/>
                      </a:lnTo>
                      <a:lnTo>
                        <a:pt x="10" y="128"/>
                      </a:lnTo>
                      <a:lnTo>
                        <a:pt x="0" y="123"/>
                      </a:lnTo>
                      <a:lnTo>
                        <a:pt x="2" y="109"/>
                      </a:lnTo>
                      <a:lnTo>
                        <a:pt x="10" y="100"/>
                      </a:lnTo>
                      <a:lnTo>
                        <a:pt x="16" y="86"/>
                      </a:lnTo>
                      <a:lnTo>
                        <a:pt x="21" y="72"/>
                      </a:lnTo>
                      <a:lnTo>
                        <a:pt x="23" y="58"/>
                      </a:lnTo>
                      <a:lnTo>
                        <a:pt x="21" y="45"/>
                      </a:lnTo>
                      <a:lnTo>
                        <a:pt x="25" y="39"/>
                      </a:lnTo>
                      <a:lnTo>
                        <a:pt x="29" y="33"/>
                      </a:lnTo>
                      <a:lnTo>
                        <a:pt x="23" y="22"/>
                      </a:lnTo>
                      <a:lnTo>
                        <a:pt x="41"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5" name="Freeform 18"/>
                <p:cNvSpPr>
                  <a:spLocks/>
                </p:cNvSpPr>
                <p:nvPr/>
              </p:nvSpPr>
              <p:spPr bwMode="auto">
                <a:xfrm>
                  <a:off x="4549" y="2387"/>
                  <a:ext cx="182" cy="249"/>
                </a:xfrm>
                <a:custGeom>
                  <a:avLst/>
                  <a:gdLst>
                    <a:gd name="T0" fmla="*/ 0 w 182"/>
                    <a:gd name="T1" fmla="*/ 83 h 249"/>
                    <a:gd name="T2" fmla="*/ 37 w 182"/>
                    <a:gd name="T3" fmla="*/ 44 h 249"/>
                    <a:gd name="T4" fmla="*/ 56 w 182"/>
                    <a:gd name="T5" fmla="*/ 28 h 249"/>
                    <a:gd name="T6" fmla="*/ 66 w 182"/>
                    <a:gd name="T7" fmla="*/ 14 h 249"/>
                    <a:gd name="T8" fmla="*/ 95 w 182"/>
                    <a:gd name="T9" fmla="*/ 0 h 249"/>
                    <a:gd name="T10" fmla="*/ 111 w 182"/>
                    <a:gd name="T11" fmla="*/ 30 h 249"/>
                    <a:gd name="T12" fmla="*/ 127 w 182"/>
                    <a:gd name="T13" fmla="*/ 17 h 249"/>
                    <a:gd name="T14" fmla="*/ 132 w 182"/>
                    <a:gd name="T15" fmla="*/ 8 h 249"/>
                    <a:gd name="T16" fmla="*/ 146 w 182"/>
                    <a:gd name="T17" fmla="*/ 0 h 249"/>
                    <a:gd name="T18" fmla="*/ 154 w 182"/>
                    <a:gd name="T19" fmla="*/ 0 h 249"/>
                    <a:gd name="T20" fmla="*/ 156 w 182"/>
                    <a:gd name="T21" fmla="*/ 11 h 249"/>
                    <a:gd name="T22" fmla="*/ 156 w 182"/>
                    <a:gd name="T23" fmla="*/ 19 h 249"/>
                    <a:gd name="T24" fmla="*/ 148 w 182"/>
                    <a:gd name="T25" fmla="*/ 33 h 249"/>
                    <a:gd name="T26" fmla="*/ 148 w 182"/>
                    <a:gd name="T27" fmla="*/ 41 h 249"/>
                    <a:gd name="T28" fmla="*/ 169 w 182"/>
                    <a:gd name="T29" fmla="*/ 77 h 249"/>
                    <a:gd name="T30" fmla="*/ 173 w 182"/>
                    <a:gd name="T31" fmla="*/ 99 h 249"/>
                    <a:gd name="T32" fmla="*/ 179 w 182"/>
                    <a:gd name="T33" fmla="*/ 99 h 249"/>
                    <a:gd name="T34" fmla="*/ 181 w 182"/>
                    <a:gd name="T35" fmla="*/ 110 h 249"/>
                    <a:gd name="T36" fmla="*/ 173 w 182"/>
                    <a:gd name="T37" fmla="*/ 121 h 249"/>
                    <a:gd name="T38" fmla="*/ 167 w 182"/>
                    <a:gd name="T39" fmla="*/ 116 h 249"/>
                    <a:gd name="T40" fmla="*/ 154 w 182"/>
                    <a:gd name="T41" fmla="*/ 124 h 249"/>
                    <a:gd name="T42" fmla="*/ 156 w 182"/>
                    <a:gd name="T43" fmla="*/ 146 h 249"/>
                    <a:gd name="T44" fmla="*/ 140 w 182"/>
                    <a:gd name="T45" fmla="*/ 160 h 249"/>
                    <a:gd name="T46" fmla="*/ 140 w 182"/>
                    <a:gd name="T47" fmla="*/ 196 h 249"/>
                    <a:gd name="T48" fmla="*/ 140 w 182"/>
                    <a:gd name="T49" fmla="*/ 220 h 249"/>
                    <a:gd name="T50" fmla="*/ 132 w 182"/>
                    <a:gd name="T51" fmla="*/ 231 h 249"/>
                    <a:gd name="T52" fmla="*/ 127 w 182"/>
                    <a:gd name="T53" fmla="*/ 248 h 249"/>
                    <a:gd name="T54" fmla="*/ 119 w 182"/>
                    <a:gd name="T55" fmla="*/ 245 h 249"/>
                    <a:gd name="T56" fmla="*/ 107 w 182"/>
                    <a:gd name="T57" fmla="*/ 237 h 249"/>
                    <a:gd name="T58" fmla="*/ 97 w 182"/>
                    <a:gd name="T59" fmla="*/ 229 h 249"/>
                    <a:gd name="T60" fmla="*/ 90 w 182"/>
                    <a:gd name="T61" fmla="*/ 215 h 249"/>
                    <a:gd name="T62" fmla="*/ 62 w 182"/>
                    <a:gd name="T63" fmla="*/ 218 h 249"/>
                    <a:gd name="T64" fmla="*/ 39 w 182"/>
                    <a:gd name="T65" fmla="*/ 209 h 249"/>
                    <a:gd name="T66" fmla="*/ 23 w 182"/>
                    <a:gd name="T67" fmla="*/ 187 h 249"/>
                    <a:gd name="T68" fmla="*/ 14 w 182"/>
                    <a:gd name="T69" fmla="*/ 171 h 249"/>
                    <a:gd name="T70" fmla="*/ 6 w 182"/>
                    <a:gd name="T71" fmla="*/ 157 h 249"/>
                    <a:gd name="T72" fmla="*/ 6 w 182"/>
                    <a:gd name="T73" fmla="*/ 130 h 249"/>
                    <a:gd name="T74" fmla="*/ 0 w 182"/>
                    <a:gd name="T75" fmla="*/ 83 h 2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2" h="249">
                      <a:moveTo>
                        <a:pt x="0" y="83"/>
                      </a:moveTo>
                      <a:lnTo>
                        <a:pt x="37" y="44"/>
                      </a:lnTo>
                      <a:lnTo>
                        <a:pt x="56" y="28"/>
                      </a:lnTo>
                      <a:lnTo>
                        <a:pt x="66" y="14"/>
                      </a:lnTo>
                      <a:lnTo>
                        <a:pt x="95" y="0"/>
                      </a:lnTo>
                      <a:lnTo>
                        <a:pt x="111" y="30"/>
                      </a:lnTo>
                      <a:lnTo>
                        <a:pt x="127" y="17"/>
                      </a:lnTo>
                      <a:lnTo>
                        <a:pt x="132" y="8"/>
                      </a:lnTo>
                      <a:lnTo>
                        <a:pt x="146" y="0"/>
                      </a:lnTo>
                      <a:lnTo>
                        <a:pt x="154" y="0"/>
                      </a:lnTo>
                      <a:lnTo>
                        <a:pt x="156" y="11"/>
                      </a:lnTo>
                      <a:lnTo>
                        <a:pt x="156" y="19"/>
                      </a:lnTo>
                      <a:lnTo>
                        <a:pt x="148" y="33"/>
                      </a:lnTo>
                      <a:lnTo>
                        <a:pt x="148" y="41"/>
                      </a:lnTo>
                      <a:lnTo>
                        <a:pt x="169" y="77"/>
                      </a:lnTo>
                      <a:lnTo>
                        <a:pt x="173" y="99"/>
                      </a:lnTo>
                      <a:lnTo>
                        <a:pt x="179" y="99"/>
                      </a:lnTo>
                      <a:lnTo>
                        <a:pt x="181" y="110"/>
                      </a:lnTo>
                      <a:lnTo>
                        <a:pt x="173" y="121"/>
                      </a:lnTo>
                      <a:lnTo>
                        <a:pt x="167" y="116"/>
                      </a:lnTo>
                      <a:lnTo>
                        <a:pt x="154" y="124"/>
                      </a:lnTo>
                      <a:lnTo>
                        <a:pt x="156" y="146"/>
                      </a:lnTo>
                      <a:lnTo>
                        <a:pt x="140" y="160"/>
                      </a:lnTo>
                      <a:lnTo>
                        <a:pt x="140" y="196"/>
                      </a:lnTo>
                      <a:lnTo>
                        <a:pt x="140" y="220"/>
                      </a:lnTo>
                      <a:lnTo>
                        <a:pt x="132" y="231"/>
                      </a:lnTo>
                      <a:lnTo>
                        <a:pt x="127" y="248"/>
                      </a:lnTo>
                      <a:lnTo>
                        <a:pt x="119" y="245"/>
                      </a:lnTo>
                      <a:lnTo>
                        <a:pt x="107" y="237"/>
                      </a:lnTo>
                      <a:lnTo>
                        <a:pt x="97" y="229"/>
                      </a:lnTo>
                      <a:lnTo>
                        <a:pt x="90" y="215"/>
                      </a:lnTo>
                      <a:lnTo>
                        <a:pt x="62" y="218"/>
                      </a:lnTo>
                      <a:lnTo>
                        <a:pt x="39" y="209"/>
                      </a:lnTo>
                      <a:lnTo>
                        <a:pt x="23" y="187"/>
                      </a:lnTo>
                      <a:lnTo>
                        <a:pt x="14" y="171"/>
                      </a:lnTo>
                      <a:lnTo>
                        <a:pt x="6" y="157"/>
                      </a:lnTo>
                      <a:lnTo>
                        <a:pt x="6" y="130"/>
                      </a:lnTo>
                      <a:lnTo>
                        <a:pt x="0" y="83"/>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6" name="Freeform 19"/>
                <p:cNvSpPr>
                  <a:spLocks/>
                </p:cNvSpPr>
                <p:nvPr/>
              </p:nvSpPr>
              <p:spPr bwMode="auto">
                <a:xfrm>
                  <a:off x="4934" y="2529"/>
                  <a:ext cx="348" cy="235"/>
                </a:xfrm>
                <a:custGeom>
                  <a:avLst/>
                  <a:gdLst>
                    <a:gd name="T0" fmla="*/ 31 w 348"/>
                    <a:gd name="T1" fmla="*/ 3 h 235"/>
                    <a:gd name="T2" fmla="*/ 68 w 348"/>
                    <a:gd name="T3" fmla="*/ 39 h 235"/>
                    <a:gd name="T4" fmla="*/ 74 w 348"/>
                    <a:gd name="T5" fmla="*/ 56 h 235"/>
                    <a:gd name="T6" fmla="*/ 96 w 348"/>
                    <a:gd name="T7" fmla="*/ 47 h 235"/>
                    <a:gd name="T8" fmla="*/ 107 w 348"/>
                    <a:gd name="T9" fmla="*/ 53 h 235"/>
                    <a:gd name="T10" fmla="*/ 121 w 348"/>
                    <a:gd name="T11" fmla="*/ 39 h 235"/>
                    <a:gd name="T12" fmla="*/ 140 w 348"/>
                    <a:gd name="T13" fmla="*/ 31 h 235"/>
                    <a:gd name="T14" fmla="*/ 185 w 348"/>
                    <a:gd name="T15" fmla="*/ 47 h 235"/>
                    <a:gd name="T16" fmla="*/ 212 w 348"/>
                    <a:gd name="T17" fmla="*/ 67 h 235"/>
                    <a:gd name="T18" fmla="*/ 234 w 348"/>
                    <a:gd name="T19" fmla="*/ 81 h 235"/>
                    <a:gd name="T20" fmla="*/ 271 w 348"/>
                    <a:gd name="T21" fmla="*/ 111 h 235"/>
                    <a:gd name="T22" fmla="*/ 275 w 348"/>
                    <a:gd name="T23" fmla="*/ 128 h 235"/>
                    <a:gd name="T24" fmla="*/ 292 w 348"/>
                    <a:gd name="T25" fmla="*/ 142 h 235"/>
                    <a:gd name="T26" fmla="*/ 306 w 348"/>
                    <a:gd name="T27" fmla="*/ 148 h 235"/>
                    <a:gd name="T28" fmla="*/ 322 w 348"/>
                    <a:gd name="T29" fmla="*/ 176 h 235"/>
                    <a:gd name="T30" fmla="*/ 333 w 348"/>
                    <a:gd name="T31" fmla="*/ 192 h 235"/>
                    <a:gd name="T32" fmla="*/ 335 w 348"/>
                    <a:gd name="T33" fmla="*/ 234 h 235"/>
                    <a:gd name="T34" fmla="*/ 320 w 348"/>
                    <a:gd name="T35" fmla="*/ 234 h 235"/>
                    <a:gd name="T36" fmla="*/ 310 w 348"/>
                    <a:gd name="T37" fmla="*/ 226 h 235"/>
                    <a:gd name="T38" fmla="*/ 275 w 348"/>
                    <a:gd name="T39" fmla="*/ 184 h 235"/>
                    <a:gd name="T40" fmla="*/ 240 w 348"/>
                    <a:gd name="T41" fmla="*/ 184 h 235"/>
                    <a:gd name="T42" fmla="*/ 228 w 348"/>
                    <a:gd name="T43" fmla="*/ 198 h 235"/>
                    <a:gd name="T44" fmla="*/ 218 w 348"/>
                    <a:gd name="T45" fmla="*/ 206 h 235"/>
                    <a:gd name="T46" fmla="*/ 197 w 348"/>
                    <a:gd name="T47" fmla="*/ 217 h 235"/>
                    <a:gd name="T48" fmla="*/ 177 w 348"/>
                    <a:gd name="T49" fmla="*/ 212 h 235"/>
                    <a:gd name="T50" fmla="*/ 160 w 348"/>
                    <a:gd name="T51" fmla="*/ 212 h 235"/>
                    <a:gd name="T52" fmla="*/ 138 w 348"/>
                    <a:gd name="T53" fmla="*/ 159 h 235"/>
                    <a:gd name="T54" fmla="*/ 113 w 348"/>
                    <a:gd name="T55" fmla="*/ 111 h 235"/>
                    <a:gd name="T56" fmla="*/ 82 w 348"/>
                    <a:gd name="T57" fmla="*/ 95 h 235"/>
                    <a:gd name="T58" fmla="*/ 53 w 348"/>
                    <a:gd name="T59" fmla="*/ 92 h 235"/>
                    <a:gd name="T60" fmla="*/ 23 w 348"/>
                    <a:gd name="T61" fmla="*/ 75 h 235"/>
                    <a:gd name="T62" fmla="*/ 25 w 348"/>
                    <a:gd name="T63" fmla="*/ 25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8" h="235">
                      <a:moveTo>
                        <a:pt x="0" y="0"/>
                      </a:moveTo>
                      <a:lnTo>
                        <a:pt x="31" y="3"/>
                      </a:lnTo>
                      <a:lnTo>
                        <a:pt x="57" y="6"/>
                      </a:lnTo>
                      <a:lnTo>
                        <a:pt x="68" y="39"/>
                      </a:lnTo>
                      <a:lnTo>
                        <a:pt x="70" y="50"/>
                      </a:lnTo>
                      <a:lnTo>
                        <a:pt x="74" y="56"/>
                      </a:lnTo>
                      <a:lnTo>
                        <a:pt x="82" y="47"/>
                      </a:lnTo>
                      <a:lnTo>
                        <a:pt x="96" y="47"/>
                      </a:lnTo>
                      <a:lnTo>
                        <a:pt x="103" y="56"/>
                      </a:lnTo>
                      <a:lnTo>
                        <a:pt x="107" y="53"/>
                      </a:lnTo>
                      <a:lnTo>
                        <a:pt x="119" y="39"/>
                      </a:lnTo>
                      <a:lnTo>
                        <a:pt x="121" y="39"/>
                      </a:lnTo>
                      <a:lnTo>
                        <a:pt x="131" y="31"/>
                      </a:lnTo>
                      <a:lnTo>
                        <a:pt x="140" y="31"/>
                      </a:lnTo>
                      <a:lnTo>
                        <a:pt x="172" y="47"/>
                      </a:lnTo>
                      <a:lnTo>
                        <a:pt x="185" y="47"/>
                      </a:lnTo>
                      <a:lnTo>
                        <a:pt x="199" y="61"/>
                      </a:lnTo>
                      <a:lnTo>
                        <a:pt x="212" y="67"/>
                      </a:lnTo>
                      <a:lnTo>
                        <a:pt x="224" y="78"/>
                      </a:lnTo>
                      <a:lnTo>
                        <a:pt x="234" y="81"/>
                      </a:lnTo>
                      <a:lnTo>
                        <a:pt x="259" y="92"/>
                      </a:lnTo>
                      <a:lnTo>
                        <a:pt x="271" y="111"/>
                      </a:lnTo>
                      <a:lnTo>
                        <a:pt x="277" y="123"/>
                      </a:lnTo>
                      <a:lnTo>
                        <a:pt x="275" y="128"/>
                      </a:lnTo>
                      <a:lnTo>
                        <a:pt x="285" y="139"/>
                      </a:lnTo>
                      <a:lnTo>
                        <a:pt x="292" y="142"/>
                      </a:lnTo>
                      <a:lnTo>
                        <a:pt x="296" y="145"/>
                      </a:lnTo>
                      <a:lnTo>
                        <a:pt x="306" y="148"/>
                      </a:lnTo>
                      <a:lnTo>
                        <a:pt x="322" y="164"/>
                      </a:lnTo>
                      <a:lnTo>
                        <a:pt x="322" y="176"/>
                      </a:lnTo>
                      <a:lnTo>
                        <a:pt x="331" y="187"/>
                      </a:lnTo>
                      <a:lnTo>
                        <a:pt x="333" y="192"/>
                      </a:lnTo>
                      <a:lnTo>
                        <a:pt x="347" y="215"/>
                      </a:lnTo>
                      <a:lnTo>
                        <a:pt x="335" y="234"/>
                      </a:lnTo>
                      <a:lnTo>
                        <a:pt x="331" y="234"/>
                      </a:lnTo>
                      <a:lnTo>
                        <a:pt x="320" y="234"/>
                      </a:lnTo>
                      <a:lnTo>
                        <a:pt x="316" y="226"/>
                      </a:lnTo>
                      <a:lnTo>
                        <a:pt x="310" y="226"/>
                      </a:lnTo>
                      <a:lnTo>
                        <a:pt x="304" y="228"/>
                      </a:lnTo>
                      <a:lnTo>
                        <a:pt x="275" y="184"/>
                      </a:lnTo>
                      <a:lnTo>
                        <a:pt x="257" y="187"/>
                      </a:lnTo>
                      <a:lnTo>
                        <a:pt x="240" y="184"/>
                      </a:lnTo>
                      <a:lnTo>
                        <a:pt x="234" y="189"/>
                      </a:lnTo>
                      <a:lnTo>
                        <a:pt x="228" y="198"/>
                      </a:lnTo>
                      <a:lnTo>
                        <a:pt x="226" y="192"/>
                      </a:lnTo>
                      <a:lnTo>
                        <a:pt x="218" y="206"/>
                      </a:lnTo>
                      <a:lnTo>
                        <a:pt x="207" y="226"/>
                      </a:lnTo>
                      <a:lnTo>
                        <a:pt x="197" y="217"/>
                      </a:lnTo>
                      <a:lnTo>
                        <a:pt x="185" y="212"/>
                      </a:lnTo>
                      <a:lnTo>
                        <a:pt x="177" y="212"/>
                      </a:lnTo>
                      <a:lnTo>
                        <a:pt x="166" y="206"/>
                      </a:lnTo>
                      <a:lnTo>
                        <a:pt x="160" y="212"/>
                      </a:lnTo>
                      <a:lnTo>
                        <a:pt x="152" y="184"/>
                      </a:lnTo>
                      <a:lnTo>
                        <a:pt x="138" y="159"/>
                      </a:lnTo>
                      <a:lnTo>
                        <a:pt x="125" y="128"/>
                      </a:lnTo>
                      <a:lnTo>
                        <a:pt x="113" y="111"/>
                      </a:lnTo>
                      <a:lnTo>
                        <a:pt x="103" y="95"/>
                      </a:lnTo>
                      <a:lnTo>
                        <a:pt x="82" y="95"/>
                      </a:lnTo>
                      <a:lnTo>
                        <a:pt x="62" y="103"/>
                      </a:lnTo>
                      <a:lnTo>
                        <a:pt x="53" y="92"/>
                      </a:lnTo>
                      <a:lnTo>
                        <a:pt x="33" y="84"/>
                      </a:lnTo>
                      <a:lnTo>
                        <a:pt x="23" y="75"/>
                      </a:lnTo>
                      <a:lnTo>
                        <a:pt x="23" y="42"/>
                      </a:lnTo>
                      <a:lnTo>
                        <a:pt x="25" y="25"/>
                      </a:lnTo>
                      <a:lnTo>
                        <a:pt x="0"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7" name="Freeform 20"/>
                <p:cNvSpPr>
                  <a:spLocks/>
                </p:cNvSpPr>
                <p:nvPr/>
              </p:nvSpPr>
              <p:spPr bwMode="auto">
                <a:xfrm>
                  <a:off x="4293" y="2362"/>
                  <a:ext cx="209" cy="310"/>
                </a:xfrm>
                <a:custGeom>
                  <a:avLst/>
                  <a:gdLst>
                    <a:gd name="T0" fmla="*/ 0 w 209"/>
                    <a:gd name="T1" fmla="*/ 8 h 310"/>
                    <a:gd name="T2" fmla="*/ 21 w 209"/>
                    <a:gd name="T3" fmla="*/ 0 h 310"/>
                    <a:gd name="T4" fmla="*/ 46 w 209"/>
                    <a:gd name="T5" fmla="*/ 14 h 310"/>
                    <a:gd name="T6" fmla="*/ 50 w 209"/>
                    <a:gd name="T7" fmla="*/ 28 h 310"/>
                    <a:gd name="T8" fmla="*/ 50 w 209"/>
                    <a:gd name="T9" fmla="*/ 33 h 310"/>
                    <a:gd name="T10" fmla="*/ 56 w 209"/>
                    <a:gd name="T11" fmla="*/ 36 h 310"/>
                    <a:gd name="T12" fmla="*/ 56 w 209"/>
                    <a:gd name="T13" fmla="*/ 42 h 310"/>
                    <a:gd name="T14" fmla="*/ 64 w 209"/>
                    <a:gd name="T15" fmla="*/ 45 h 310"/>
                    <a:gd name="T16" fmla="*/ 64 w 209"/>
                    <a:gd name="T17" fmla="*/ 56 h 310"/>
                    <a:gd name="T18" fmla="*/ 89 w 209"/>
                    <a:gd name="T19" fmla="*/ 89 h 310"/>
                    <a:gd name="T20" fmla="*/ 92 w 209"/>
                    <a:gd name="T21" fmla="*/ 89 h 310"/>
                    <a:gd name="T22" fmla="*/ 96 w 209"/>
                    <a:gd name="T23" fmla="*/ 97 h 310"/>
                    <a:gd name="T24" fmla="*/ 100 w 209"/>
                    <a:gd name="T25" fmla="*/ 106 h 310"/>
                    <a:gd name="T26" fmla="*/ 104 w 209"/>
                    <a:gd name="T27" fmla="*/ 106 h 310"/>
                    <a:gd name="T28" fmla="*/ 121 w 209"/>
                    <a:gd name="T29" fmla="*/ 117 h 310"/>
                    <a:gd name="T30" fmla="*/ 154 w 209"/>
                    <a:gd name="T31" fmla="*/ 122 h 310"/>
                    <a:gd name="T32" fmla="*/ 156 w 209"/>
                    <a:gd name="T33" fmla="*/ 161 h 310"/>
                    <a:gd name="T34" fmla="*/ 164 w 209"/>
                    <a:gd name="T35" fmla="*/ 167 h 310"/>
                    <a:gd name="T36" fmla="*/ 162 w 209"/>
                    <a:gd name="T37" fmla="*/ 181 h 310"/>
                    <a:gd name="T38" fmla="*/ 181 w 209"/>
                    <a:gd name="T39" fmla="*/ 200 h 310"/>
                    <a:gd name="T40" fmla="*/ 198 w 209"/>
                    <a:gd name="T41" fmla="*/ 209 h 310"/>
                    <a:gd name="T42" fmla="*/ 198 w 209"/>
                    <a:gd name="T43" fmla="*/ 273 h 310"/>
                    <a:gd name="T44" fmla="*/ 208 w 209"/>
                    <a:gd name="T45" fmla="*/ 298 h 310"/>
                    <a:gd name="T46" fmla="*/ 202 w 209"/>
                    <a:gd name="T47" fmla="*/ 306 h 310"/>
                    <a:gd name="T48" fmla="*/ 191 w 209"/>
                    <a:gd name="T49" fmla="*/ 309 h 310"/>
                    <a:gd name="T50" fmla="*/ 189 w 209"/>
                    <a:gd name="T51" fmla="*/ 287 h 310"/>
                    <a:gd name="T52" fmla="*/ 169 w 209"/>
                    <a:gd name="T53" fmla="*/ 309 h 310"/>
                    <a:gd name="T54" fmla="*/ 156 w 209"/>
                    <a:gd name="T55" fmla="*/ 276 h 310"/>
                    <a:gd name="T56" fmla="*/ 148 w 209"/>
                    <a:gd name="T57" fmla="*/ 253 h 310"/>
                    <a:gd name="T58" fmla="*/ 125 w 209"/>
                    <a:gd name="T59" fmla="*/ 223 h 310"/>
                    <a:gd name="T60" fmla="*/ 119 w 209"/>
                    <a:gd name="T61" fmla="*/ 223 h 310"/>
                    <a:gd name="T62" fmla="*/ 98 w 209"/>
                    <a:gd name="T63" fmla="*/ 206 h 310"/>
                    <a:gd name="T64" fmla="*/ 94 w 209"/>
                    <a:gd name="T65" fmla="*/ 189 h 310"/>
                    <a:gd name="T66" fmla="*/ 94 w 209"/>
                    <a:gd name="T67" fmla="*/ 178 h 310"/>
                    <a:gd name="T68" fmla="*/ 77 w 209"/>
                    <a:gd name="T69" fmla="*/ 134 h 310"/>
                    <a:gd name="T70" fmla="*/ 69 w 209"/>
                    <a:gd name="T71" fmla="*/ 106 h 310"/>
                    <a:gd name="T72" fmla="*/ 48 w 209"/>
                    <a:gd name="T73" fmla="*/ 81 h 310"/>
                    <a:gd name="T74" fmla="*/ 19 w 209"/>
                    <a:gd name="T75" fmla="*/ 42 h 310"/>
                    <a:gd name="T76" fmla="*/ 0 w 209"/>
                    <a:gd name="T77" fmla="*/ 8 h 3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10">
                      <a:moveTo>
                        <a:pt x="0" y="8"/>
                      </a:moveTo>
                      <a:lnTo>
                        <a:pt x="21" y="0"/>
                      </a:lnTo>
                      <a:lnTo>
                        <a:pt x="46" y="14"/>
                      </a:lnTo>
                      <a:lnTo>
                        <a:pt x="50" y="28"/>
                      </a:lnTo>
                      <a:lnTo>
                        <a:pt x="50" y="33"/>
                      </a:lnTo>
                      <a:lnTo>
                        <a:pt x="56" y="36"/>
                      </a:lnTo>
                      <a:lnTo>
                        <a:pt x="56" y="42"/>
                      </a:lnTo>
                      <a:lnTo>
                        <a:pt x="64" y="45"/>
                      </a:lnTo>
                      <a:lnTo>
                        <a:pt x="64" y="56"/>
                      </a:lnTo>
                      <a:lnTo>
                        <a:pt x="89" y="89"/>
                      </a:lnTo>
                      <a:lnTo>
                        <a:pt x="92" y="89"/>
                      </a:lnTo>
                      <a:lnTo>
                        <a:pt x="96" y="97"/>
                      </a:lnTo>
                      <a:lnTo>
                        <a:pt x="100" y="106"/>
                      </a:lnTo>
                      <a:lnTo>
                        <a:pt x="104" y="106"/>
                      </a:lnTo>
                      <a:lnTo>
                        <a:pt x="121" y="117"/>
                      </a:lnTo>
                      <a:lnTo>
                        <a:pt x="154" y="122"/>
                      </a:lnTo>
                      <a:lnTo>
                        <a:pt x="156" y="161"/>
                      </a:lnTo>
                      <a:lnTo>
                        <a:pt x="164" y="167"/>
                      </a:lnTo>
                      <a:lnTo>
                        <a:pt x="162" y="181"/>
                      </a:lnTo>
                      <a:lnTo>
                        <a:pt x="181" y="200"/>
                      </a:lnTo>
                      <a:lnTo>
                        <a:pt x="198" y="209"/>
                      </a:lnTo>
                      <a:lnTo>
                        <a:pt x="198" y="273"/>
                      </a:lnTo>
                      <a:lnTo>
                        <a:pt x="208" y="298"/>
                      </a:lnTo>
                      <a:lnTo>
                        <a:pt x="202" y="306"/>
                      </a:lnTo>
                      <a:lnTo>
                        <a:pt x="191" y="309"/>
                      </a:lnTo>
                      <a:lnTo>
                        <a:pt x="189" y="287"/>
                      </a:lnTo>
                      <a:lnTo>
                        <a:pt x="169" y="309"/>
                      </a:lnTo>
                      <a:lnTo>
                        <a:pt x="156" y="276"/>
                      </a:lnTo>
                      <a:lnTo>
                        <a:pt x="148" y="253"/>
                      </a:lnTo>
                      <a:lnTo>
                        <a:pt x="125" y="223"/>
                      </a:lnTo>
                      <a:lnTo>
                        <a:pt x="119" y="223"/>
                      </a:lnTo>
                      <a:lnTo>
                        <a:pt x="98" y="206"/>
                      </a:lnTo>
                      <a:lnTo>
                        <a:pt x="94" y="189"/>
                      </a:lnTo>
                      <a:lnTo>
                        <a:pt x="94" y="178"/>
                      </a:lnTo>
                      <a:lnTo>
                        <a:pt x="77" y="134"/>
                      </a:lnTo>
                      <a:lnTo>
                        <a:pt x="69" y="106"/>
                      </a:lnTo>
                      <a:lnTo>
                        <a:pt x="48" y="81"/>
                      </a:lnTo>
                      <a:lnTo>
                        <a:pt x="19" y="42"/>
                      </a:lnTo>
                      <a:lnTo>
                        <a:pt x="0" y="8"/>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8" name="Freeform 21"/>
                <p:cNvSpPr>
                  <a:spLocks/>
                </p:cNvSpPr>
                <p:nvPr/>
              </p:nvSpPr>
              <p:spPr bwMode="auto">
                <a:xfrm>
                  <a:off x="4664" y="2029"/>
                  <a:ext cx="205" cy="341"/>
                </a:xfrm>
                <a:custGeom>
                  <a:avLst/>
                  <a:gdLst>
                    <a:gd name="T0" fmla="*/ 14 w 205"/>
                    <a:gd name="T1" fmla="*/ 0 h 341"/>
                    <a:gd name="T2" fmla="*/ 31 w 205"/>
                    <a:gd name="T3" fmla="*/ 0 h 341"/>
                    <a:gd name="T4" fmla="*/ 51 w 205"/>
                    <a:gd name="T5" fmla="*/ 36 h 341"/>
                    <a:gd name="T6" fmla="*/ 47 w 205"/>
                    <a:gd name="T7" fmla="*/ 70 h 341"/>
                    <a:gd name="T8" fmla="*/ 59 w 205"/>
                    <a:gd name="T9" fmla="*/ 81 h 341"/>
                    <a:gd name="T10" fmla="*/ 65 w 205"/>
                    <a:gd name="T11" fmla="*/ 103 h 341"/>
                    <a:gd name="T12" fmla="*/ 78 w 205"/>
                    <a:gd name="T13" fmla="*/ 114 h 341"/>
                    <a:gd name="T14" fmla="*/ 94 w 205"/>
                    <a:gd name="T15" fmla="*/ 117 h 341"/>
                    <a:gd name="T16" fmla="*/ 118 w 205"/>
                    <a:gd name="T17" fmla="*/ 134 h 341"/>
                    <a:gd name="T18" fmla="*/ 133 w 205"/>
                    <a:gd name="T19" fmla="*/ 153 h 341"/>
                    <a:gd name="T20" fmla="*/ 137 w 205"/>
                    <a:gd name="T21" fmla="*/ 153 h 341"/>
                    <a:gd name="T22" fmla="*/ 157 w 205"/>
                    <a:gd name="T23" fmla="*/ 170 h 341"/>
                    <a:gd name="T24" fmla="*/ 157 w 205"/>
                    <a:gd name="T25" fmla="*/ 212 h 341"/>
                    <a:gd name="T26" fmla="*/ 163 w 205"/>
                    <a:gd name="T27" fmla="*/ 231 h 341"/>
                    <a:gd name="T28" fmla="*/ 169 w 205"/>
                    <a:gd name="T29" fmla="*/ 242 h 341"/>
                    <a:gd name="T30" fmla="*/ 177 w 205"/>
                    <a:gd name="T31" fmla="*/ 254 h 341"/>
                    <a:gd name="T32" fmla="*/ 184 w 205"/>
                    <a:gd name="T33" fmla="*/ 268 h 341"/>
                    <a:gd name="T34" fmla="*/ 188 w 205"/>
                    <a:gd name="T35" fmla="*/ 284 h 341"/>
                    <a:gd name="T36" fmla="*/ 204 w 205"/>
                    <a:gd name="T37" fmla="*/ 298 h 341"/>
                    <a:gd name="T38" fmla="*/ 202 w 205"/>
                    <a:gd name="T39" fmla="*/ 315 h 341"/>
                    <a:gd name="T40" fmla="*/ 186 w 205"/>
                    <a:gd name="T41" fmla="*/ 318 h 341"/>
                    <a:gd name="T42" fmla="*/ 180 w 205"/>
                    <a:gd name="T43" fmla="*/ 304 h 341"/>
                    <a:gd name="T44" fmla="*/ 169 w 205"/>
                    <a:gd name="T45" fmla="*/ 304 h 341"/>
                    <a:gd name="T46" fmla="*/ 169 w 205"/>
                    <a:gd name="T47" fmla="*/ 340 h 341"/>
                    <a:gd name="T48" fmla="*/ 159 w 205"/>
                    <a:gd name="T49" fmla="*/ 340 h 341"/>
                    <a:gd name="T50" fmla="*/ 147 w 205"/>
                    <a:gd name="T51" fmla="*/ 323 h 341"/>
                    <a:gd name="T52" fmla="*/ 139 w 205"/>
                    <a:gd name="T53" fmla="*/ 315 h 341"/>
                    <a:gd name="T54" fmla="*/ 139 w 205"/>
                    <a:gd name="T55" fmla="*/ 295 h 341"/>
                    <a:gd name="T56" fmla="*/ 122 w 205"/>
                    <a:gd name="T57" fmla="*/ 295 h 341"/>
                    <a:gd name="T58" fmla="*/ 116 w 205"/>
                    <a:gd name="T59" fmla="*/ 315 h 341"/>
                    <a:gd name="T60" fmla="*/ 110 w 205"/>
                    <a:gd name="T61" fmla="*/ 295 h 341"/>
                    <a:gd name="T62" fmla="*/ 108 w 205"/>
                    <a:gd name="T63" fmla="*/ 276 h 341"/>
                    <a:gd name="T64" fmla="*/ 129 w 205"/>
                    <a:gd name="T65" fmla="*/ 268 h 341"/>
                    <a:gd name="T66" fmla="*/ 141 w 205"/>
                    <a:gd name="T67" fmla="*/ 273 h 341"/>
                    <a:gd name="T68" fmla="*/ 143 w 205"/>
                    <a:gd name="T69" fmla="*/ 240 h 341"/>
                    <a:gd name="T70" fmla="*/ 131 w 205"/>
                    <a:gd name="T71" fmla="*/ 229 h 341"/>
                    <a:gd name="T72" fmla="*/ 124 w 205"/>
                    <a:gd name="T73" fmla="*/ 201 h 341"/>
                    <a:gd name="T74" fmla="*/ 118 w 205"/>
                    <a:gd name="T75" fmla="*/ 167 h 341"/>
                    <a:gd name="T76" fmla="*/ 96 w 205"/>
                    <a:gd name="T77" fmla="*/ 156 h 341"/>
                    <a:gd name="T78" fmla="*/ 86 w 205"/>
                    <a:gd name="T79" fmla="*/ 142 h 341"/>
                    <a:gd name="T80" fmla="*/ 69 w 205"/>
                    <a:gd name="T81" fmla="*/ 134 h 341"/>
                    <a:gd name="T82" fmla="*/ 78 w 205"/>
                    <a:gd name="T83" fmla="*/ 164 h 341"/>
                    <a:gd name="T84" fmla="*/ 59 w 205"/>
                    <a:gd name="T85" fmla="*/ 178 h 341"/>
                    <a:gd name="T86" fmla="*/ 47 w 205"/>
                    <a:gd name="T87" fmla="*/ 145 h 341"/>
                    <a:gd name="T88" fmla="*/ 37 w 205"/>
                    <a:gd name="T89" fmla="*/ 137 h 341"/>
                    <a:gd name="T90" fmla="*/ 37 w 205"/>
                    <a:gd name="T91" fmla="*/ 117 h 341"/>
                    <a:gd name="T92" fmla="*/ 24 w 205"/>
                    <a:gd name="T93" fmla="*/ 95 h 341"/>
                    <a:gd name="T94" fmla="*/ 8 w 205"/>
                    <a:gd name="T95" fmla="*/ 81 h 341"/>
                    <a:gd name="T96" fmla="*/ 0 w 205"/>
                    <a:gd name="T97" fmla="*/ 67 h 341"/>
                    <a:gd name="T98" fmla="*/ 4 w 205"/>
                    <a:gd name="T99" fmla="*/ 56 h 341"/>
                    <a:gd name="T100" fmla="*/ 16 w 205"/>
                    <a:gd name="T101" fmla="*/ 61 h 341"/>
                    <a:gd name="T102" fmla="*/ 20 w 205"/>
                    <a:gd name="T103" fmla="*/ 47 h 341"/>
                    <a:gd name="T104" fmla="*/ 16 w 205"/>
                    <a:gd name="T105" fmla="*/ 28 h 341"/>
                    <a:gd name="T106" fmla="*/ 14 w 205"/>
                    <a:gd name="T107" fmla="*/ 0 h 3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5" h="341">
                      <a:moveTo>
                        <a:pt x="14" y="0"/>
                      </a:moveTo>
                      <a:lnTo>
                        <a:pt x="31" y="0"/>
                      </a:lnTo>
                      <a:lnTo>
                        <a:pt x="51" y="36"/>
                      </a:lnTo>
                      <a:lnTo>
                        <a:pt x="47" y="70"/>
                      </a:lnTo>
                      <a:lnTo>
                        <a:pt x="59" y="81"/>
                      </a:lnTo>
                      <a:lnTo>
                        <a:pt x="65" y="103"/>
                      </a:lnTo>
                      <a:lnTo>
                        <a:pt x="78" y="114"/>
                      </a:lnTo>
                      <a:lnTo>
                        <a:pt x="94" y="117"/>
                      </a:lnTo>
                      <a:lnTo>
                        <a:pt x="118" y="134"/>
                      </a:lnTo>
                      <a:lnTo>
                        <a:pt x="133" y="153"/>
                      </a:lnTo>
                      <a:lnTo>
                        <a:pt x="137" y="153"/>
                      </a:lnTo>
                      <a:lnTo>
                        <a:pt x="157" y="170"/>
                      </a:lnTo>
                      <a:lnTo>
                        <a:pt x="157" y="212"/>
                      </a:lnTo>
                      <a:lnTo>
                        <a:pt x="163" y="231"/>
                      </a:lnTo>
                      <a:lnTo>
                        <a:pt x="169" y="242"/>
                      </a:lnTo>
                      <a:lnTo>
                        <a:pt x="177" y="254"/>
                      </a:lnTo>
                      <a:lnTo>
                        <a:pt x="184" y="268"/>
                      </a:lnTo>
                      <a:lnTo>
                        <a:pt x="188" y="284"/>
                      </a:lnTo>
                      <a:lnTo>
                        <a:pt x="204" y="298"/>
                      </a:lnTo>
                      <a:lnTo>
                        <a:pt x="202" y="315"/>
                      </a:lnTo>
                      <a:lnTo>
                        <a:pt x="186" y="318"/>
                      </a:lnTo>
                      <a:lnTo>
                        <a:pt x="180" y="304"/>
                      </a:lnTo>
                      <a:lnTo>
                        <a:pt x="169" y="304"/>
                      </a:lnTo>
                      <a:lnTo>
                        <a:pt x="169" y="340"/>
                      </a:lnTo>
                      <a:lnTo>
                        <a:pt x="159" y="340"/>
                      </a:lnTo>
                      <a:lnTo>
                        <a:pt x="147" y="323"/>
                      </a:lnTo>
                      <a:lnTo>
                        <a:pt x="139" y="315"/>
                      </a:lnTo>
                      <a:lnTo>
                        <a:pt x="139" y="295"/>
                      </a:lnTo>
                      <a:lnTo>
                        <a:pt x="122" y="295"/>
                      </a:lnTo>
                      <a:lnTo>
                        <a:pt x="116" y="315"/>
                      </a:lnTo>
                      <a:lnTo>
                        <a:pt x="110" y="295"/>
                      </a:lnTo>
                      <a:lnTo>
                        <a:pt x="108" y="276"/>
                      </a:lnTo>
                      <a:lnTo>
                        <a:pt x="129" y="268"/>
                      </a:lnTo>
                      <a:lnTo>
                        <a:pt x="141" y="273"/>
                      </a:lnTo>
                      <a:lnTo>
                        <a:pt x="143" y="240"/>
                      </a:lnTo>
                      <a:lnTo>
                        <a:pt x="131" y="229"/>
                      </a:lnTo>
                      <a:lnTo>
                        <a:pt x="124" y="201"/>
                      </a:lnTo>
                      <a:lnTo>
                        <a:pt x="118" y="167"/>
                      </a:lnTo>
                      <a:lnTo>
                        <a:pt x="96" y="156"/>
                      </a:lnTo>
                      <a:lnTo>
                        <a:pt x="86" y="142"/>
                      </a:lnTo>
                      <a:lnTo>
                        <a:pt x="69" y="134"/>
                      </a:lnTo>
                      <a:lnTo>
                        <a:pt x="78" y="164"/>
                      </a:lnTo>
                      <a:lnTo>
                        <a:pt x="59" y="178"/>
                      </a:lnTo>
                      <a:lnTo>
                        <a:pt x="47" y="145"/>
                      </a:lnTo>
                      <a:lnTo>
                        <a:pt x="37" y="137"/>
                      </a:lnTo>
                      <a:lnTo>
                        <a:pt x="37" y="117"/>
                      </a:lnTo>
                      <a:lnTo>
                        <a:pt x="24" y="95"/>
                      </a:lnTo>
                      <a:lnTo>
                        <a:pt x="8" y="81"/>
                      </a:lnTo>
                      <a:lnTo>
                        <a:pt x="0" y="67"/>
                      </a:lnTo>
                      <a:lnTo>
                        <a:pt x="4" y="56"/>
                      </a:lnTo>
                      <a:lnTo>
                        <a:pt x="16" y="61"/>
                      </a:lnTo>
                      <a:lnTo>
                        <a:pt x="20" y="47"/>
                      </a:lnTo>
                      <a:lnTo>
                        <a:pt x="16" y="28"/>
                      </a:lnTo>
                      <a:lnTo>
                        <a:pt x="14"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9" name="Freeform 22"/>
                <p:cNvSpPr>
                  <a:spLocks/>
                </p:cNvSpPr>
                <p:nvPr/>
              </p:nvSpPr>
              <p:spPr bwMode="auto">
                <a:xfrm>
                  <a:off x="4619" y="1452"/>
                  <a:ext cx="150" cy="289"/>
                </a:xfrm>
                <a:custGeom>
                  <a:avLst/>
                  <a:gdLst>
                    <a:gd name="T0" fmla="*/ 31 w 150"/>
                    <a:gd name="T1" fmla="*/ 0 h 289"/>
                    <a:gd name="T2" fmla="*/ 60 w 150"/>
                    <a:gd name="T3" fmla="*/ 20 h 289"/>
                    <a:gd name="T4" fmla="*/ 77 w 150"/>
                    <a:gd name="T5" fmla="*/ 36 h 289"/>
                    <a:gd name="T6" fmla="*/ 89 w 150"/>
                    <a:gd name="T7" fmla="*/ 62 h 289"/>
                    <a:gd name="T8" fmla="*/ 99 w 150"/>
                    <a:gd name="T9" fmla="*/ 62 h 289"/>
                    <a:gd name="T10" fmla="*/ 97 w 150"/>
                    <a:gd name="T11" fmla="*/ 78 h 289"/>
                    <a:gd name="T12" fmla="*/ 108 w 150"/>
                    <a:gd name="T13" fmla="*/ 89 h 289"/>
                    <a:gd name="T14" fmla="*/ 116 w 150"/>
                    <a:gd name="T15" fmla="*/ 106 h 289"/>
                    <a:gd name="T16" fmla="*/ 135 w 150"/>
                    <a:gd name="T17" fmla="*/ 140 h 289"/>
                    <a:gd name="T18" fmla="*/ 149 w 150"/>
                    <a:gd name="T19" fmla="*/ 179 h 289"/>
                    <a:gd name="T20" fmla="*/ 124 w 150"/>
                    <a:gd name="T21" fmla="*/ 176 h 289"/>
                    <a:gd name="T22" fmla="*/ 104 w 150"/>
                    <a:gd name="T23" fmla="*/ 171 h 289"/>
                    <a:gd name="T24" fmla="*/ 118 w 150"/>
                    <a:gd name="T25" fmla="*/ 199 h 289"/>
                    <a:gd name="T26" fmla="*/ 118 w 150"/>
                    <a:gd name="T27" fmla="*/ 215 h 289"/>
                    <a:gd name="T28" fmla="*/ 118 w 150"/>
                    <a:gd name="T29" fmla="*/ 232 h 289"/>
                    <a:gd name="T30" fmla="*/ 110 w 150"/>
                    <a:gd name="T31" fmla="*/ 224 h 289"/>
                    <a:gd name="T32" fmla="*/ 101 w 150"/>
                    <a:gd name="T33" fmla="*/ 210 h 289"/>
                    <a:gd name="T34" fmla="*/ 83 w 150"/>
                    <a:gd name="T35" fmla="*/ 193 h 289"/>
                    <a:gd name="T36" fmla="*/ 74 w 150"/>
                    <a:gd name="T37" fmla="*/ 185 h 289"/>
                    <a:gd name="T38" fmla="*/ 58 w 150"/>
                    <a:gd name="T39" fmla="*/ 193 h 289"/>
                    <a:gd name="T40" fmla="*/ 48 w 150"/>
                    <a:gd name="T41" fmla="*/ 199 h 289"/>
                    <a:gd name="T42" fmla="*/ 54 w 150"/>
                    <a:gd name="T43" fmla="*/ 213 h 289"/>
                    <a:gd name="T44" fmla="*/ 70 w 150"/>
                    <a:gd name="T45" fmla="*/ 224 h 289"/>
                    <a:gd name="T46" fmla="*/ 85 w 150"/>
                    <a:gd name="T47" fmla="*/ 235 h 289"/>
                    <a:gd name="T48" fmla="*/ 91 w 150"/>
                    <a:gd name="T49" fmla="*/ 254 h 289"/>
                    <a:gd name="T50" fmla="*/ 89 w 150"/>
                    <a:gd name="T51" fmla="*/ 280 h 289"/>
                    <a:gd name="T52" fmla="*/ 89 w 150"/>
                    <a:gd name="T53" fmla="*/ 288 h 289"/>
                    <a:gd name="T54" fmla="*/ 83 w 150"/>
                    <a:gd name="T55" fmla="*/ 288 h 289"/>
                    <a:gd name="T56" fmla="*/ 74 w 150"/>
                    <a:gd name="T57" fmla="*/ 280 h 289"/>
                    <a:gd name="T58" fmla="*/ 70 w 150"/>
                    <a:gd name="T59" fmla="*/ 277 h 289"/>
                    <a:gd name="T60" fmla="*/ 64 w 150"/>
                    <a:gd name="T61" fmla="*/ 271 h 289"/>
                    <a:gd name="T62" fmla="*/ 58 w 150"/>
                    <a:gd name="T63" fmla="*/ 285 h 289"/>
                    <a:gd name="T64" fmla="*/ 48 w 150"/>
                    <a:gd name="T65" fmla="*/ 288 h 289"/>
                    <a:gd name="T66" fmla="*/ 41 w 150"/>
                    <a:gd name="T67" fmla="*/ 277 h 289"/>
                    <a:gd name="T68" fmla="*/ 41 w 150"/>
                    <a:gd name="T69" fmla="*/ 252 h 289"/>
                    <a:gd name="T70" fmla="*/ 39 w 150"/>
                    <a:gd name="T71" fmla="*/ 238 h 289"/>
                    <a:gd name="T72" fmla="*/ 29 w 150"/>
                    <a:gd name="T73" fmla="*/ 229 h 289"/>
                    <a:gd name="T74" fmla="*/ 19 w 150"/>
                    <a:gd name="T75" fmla="*/ 243 h 289"/>
                    <a:gd name="T76" fmla="*/ 4 w 150"/>
                    <a:gd name="T77" fmla="*/ 243 h 289"/>
                    <a:gd name="T78" fmla="*/ 0 w 150"/>
                    <a:gd name="T79" fmla="*/ 232 h 289"/>
                    <a:gd name="T80" fmla="*/ 4 w 150"/>
                    <a:gd name="T81" fmla="*/ 204 h 289"/>
                    <a:gd name="T82" fmla="*/ 15 w 150"/>
                    <a:gd name="T83" fmla="*/ 187 h 289"/>
                    <a:gd name="T84" fmla="*/ 14 w 150"/>
                    <a:gd name="T85" fmla="*/ 143 h 289"/>
                    <a:gd name="T86" fmla="*/ 14 w 150"/>
                    <a:gd name="T87" fmla="*/ 131 h 289"/>
                    <a:gd name="T88" fmla="*/ 25 w 150"/>
                    <a:gd name="T89" fmla="*/ 129 h 289"/>
                    <a:gd name="T90" fmla="*/ 35 w 150"/>
                    <a:gd name="T91" fmla="*/ 140 h 289"/>
                    <a:gd name="T92" fmla="*/ 52 w 150"/>
                    <a:gd name="T93" fmla="*/ 145 h 289"/>
                    <a:gd name="T94" fmla="*/ 52 w 150"/>
                    <a:gd name="T95" fmla="*/ 126 h 289"/>
                    <a:gd name="T96" fmla="*/ 45 w 150"/>
                    <a:gd name="T97" fmla="*/ 115 h 289"/>
                    <a:gd name="T98" fmla="*/ 41 w 150"/>
                    <a:gd name="T99" fmla="*/ 106 h 289"/>
                    <a:gd name="T100" fmla="*/ 46 w 150"/>
                    <a:gd name="T101" fmla="*/ 106 h 289"/>
                    <a:gd name="T102" fmla="*/ 50 w 150"/>
                    <a:gd name="T103" fmla="*/ 106 h 289"/>
                    <a:gd name="T104" fmla="*/ 54 w 150"/>
                    <a:gd name="T105" fmla="*/ 106 h 289"/>
                    <a:gd name="T106" fmla="*/ 58 w 150"/>
                    <a:gd name="T107" fmla="*/ 106 h 289"/>
                    <a:gd name="T108" fmla="*/ 64 w 150"/>
                    <a:gd name="T109" fmla="*/ 98 h 289"/>
                    <a:gd name="T110" fmla="*/ 62 w 150"/>
                    <a:gd name="T111" fmla="*/ 89 h 289"/>
                    <a:gd name="T112" fmla="*/ 56 w 150"/>
                    <a:gd name="T113" fmla="*/ 70 h 289"/>
                    <a:gd name="T114" fmla="*/ 45 w 150"/>
                    <a:gd name="T115" fmla="*/ 50 h 289"/>
                    <a:gd name="T116" fmla="*/ 29 w 150"/>
                    <a:gd name="T117" fmla="*/ 39 h 289"/>
                    <a:gd name="T118" fmla="*/ 23 w 150"/>
                    <a:gd name="T119" fmla="*/ 28 h 289"/>
                    <a:gd name="T120" fmla="*/ 31 w 150"/>
                    <a:gd name="T121" fmla="*/ 0 h 2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0" h="289">
                      <a:moveTo>
                        <a:pt x="31" y="0"/>
                      </a:moveTo>
                      <a:lnTo>
                        <a:pt x="60" y="20"/>
                      </a:lnTo>
                      <a:lnTo>
                        <a:pt x="77" y="36"/>
                      </a:lnTo>
                      <a:lnTo>
                        <a:pt x="89" y="62"/>
                      </a:lnTo>
                      <a:lnTo>
                        <a:pt x="99" y="62"/>
                      </a:lnTo>
                      <a:lnTo>
                        <a:pt x="97" y="78"/>
                      </a:lnTo>
                      <a:lnTo>
                        <a:pt x="108" y="89"/>
                      </a:lnTo>
                      <a:lnTo>
                        <a:pt x="116" y="106"/>
                      </a:lnTo>
                      <a:lnTo>
                        <a:pt x="135" y="140"/>
                      </a:lnTo>
                      <a:lnTo>
                        <a:pt x="149" y="179"/>
                      </a:lnTo>
                      <a:lnTo>
                        <a:pt x="124" y="176"/>
                      </a:lnTo>
                      <a:lnTo>
                        <a:pt x="104" y="171"/>
                      </a:lnTo>
                      <a:lnTo>
                        <a:pt x="118" y="199"/>
                      </a:lnTo>
                      <a:lnTo>
                        <a:pt x="118" y="215"/>
                      </a:lnTo>
                      <a:lnTo>
                        <a:pt x="118" y="232"/>
                      </a:lnTo>
                      <a:lnTo>
                        <a:pt x="110" y="224"/>
                      </a:lnTo>
                      <a:lnTo>
                        <a:pt x="101" y="210"/>
                      </a:lnTo>
                      <a:lnTo>
                        <a:pt x="83" y="193"/>
                      </a:lnTo>
                      <a:lnTo>
                        <a:pt x="74" y="185"/>
                      </a:lnTo>
                      <a:lnTo>
                        <a:pt x="58" y="193"/>
                      </a:lnTo>
                      <a:lnTo>
                        <a:pt x="48" y="199"/>
                      </a:lnTo>
                      <a:lnTo>
                        <a:pt x="54" y="213"/>
                      </a:lnTo>
                      <a:lnTo>
                        <a:pt x="70" y="224"/>
                      </a:lnTo>
                      <a:lnTo>
                        <a:pt x="85" y="235"/>
                      </a:lnTo>
                      <a:lnTo>
                        <a:pt x="91" y="254"/>
                      </a:lnTo>
                      <a:lnTo>
                        <a:pt x="89" y="280"/>
                      </a:lnTo>
                      <a:lnTo>
                        <a:pt x="89" y="288"/>
                      </a:lnTo>
                      <a:lnTo>
                        <a:pt x="83" y="288"/>
                      </a:lnTo>
                      <a:lnTo>
                        <a:pt x="74" y="280"/>
                      </a:lnTo>
                      <a:lnTo>
                        <a:pt x="70" y="277"/>
                      </a:lnTo>
                      <a:lnTo>
                        <a:pt x="64" y="271"/>
                      </a:lnTo>
                      <a:lnTo>
                        <a:pt x="58" y="285"/>
                      </a:lnTo>
                      <a:lnTo>
                        <a:pt x="48" y="288"/>
                      </a:lnTo>
                      <a:lnTo>
                        <a:pt x="41" y="277"/>
                      </a:lnTo>
                      <a:lnTo>
                        <a:pt x="41" y="252"/>
                      </a:lnTo>
                      <a:lnTo>
                        <a:pt x="39" y="238"/>
                      </a:lnTo>
                      <a:lnTo>
                        <a:pt x="29" y="229"/>
                      </a:lnTo>
                      <a:lnTo>
                        <a:pt x="19" y="243"/>
                      </a:lnTo>
                      <a:lnTo>
                        <a:pt x="4" y="243"/>
                      </a:lnTo>
                      <a:lnTo>
                        <a:pt x="0" y="232"/>
                      </a:lnTo>
                      <a:lnTo>
                        <a:pt x="4" y="204"/>
                      </a:lnTo>
                      <a:lnTo>
                        <a:pt x="15" y="187"/>
                      </a:lnTo>
                      <a:lnTo>
                        <a:pt x="14" y="143"/>
                      </a:lnTo>
                      <a:lnTo>
                        <a:pt x="14" y="131"/>
                      </a:lnTo>
                      <a:lnTo>
                        <a:pt x="25" y="129"/>
                      </a:lnTo>
                      <a:lnTo>
                        <a:pt x="35" y="140"/>
                      </a:lnTo>
                      <a:lnTo>
                        <a:pt x="52" y="145"/>
                      </a:lnTo>
                      <a:lnTo>
                        <a:pt x="52" y="126"/>
                      </a:lnTo>
                      <a:lnTo>
                        <a:pt x="45" y="115"/>
                      </a:lnTo>
                      <a:lnTo>
                        <a:pt x="41" y="106"/>
                      </a:lnTo>
                      <a:lnTo>
                        <a:pt x="46" y="106"/>
                      </a:lnTo>
                      <a:lnTo>
                        <a:pt x="50" y="106"/>
                      </a:lnTo>
                      <a:lnTo>
                        <a:pt x="54" y="106"/>
                      </a:lnTo>
                      <a:lnTo>
                        <a:pt x="58" y="106"/>
                      </a:lnTo>
                      <a:lnTo>
                        <a:pt x="64" y="98"/>
                      </a:lnTo>
                      <a:lnTo>
                        <a:pt x="62" y="89"/>
                      </a:lnTo>
                      <a:lnTo>
                        <a:pt x="56" y="70"/>
                      </a:lnTo>
                      <a:lnTo>
                        <a:pt x="45" y="50"/>
                      </a:lnTo>
                      <a:lnTo>
                        <a:pt x="29" y="39"/>
                      </a:lnTo>
                      <a:lnTo>
                        <a:pt x="23" y="28"/>
                      </a:lnTo>
                      <a:lnTo>
                        <a:pt x="31"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60" name="Freeform 23"/>
                <p:cNvSpPr>
                  <a:spLocks/>
                </p:cNvSpPr>
                <p:nvPr/>
              </p:nvSpPr>
              <p:spPr bwMode="auto">
                <a:xfrm>
                  <a:off x="4448" y="1104"/>
                  <a:ext cx="165" cy="237"/>
                </a:xfrm>
                <a:custGeom>
                  <a:avLst/>
                  <a:gdLst>
                    <a:gd name="T0" fmla="*/ 0 w 165"/>
                    <a:gd name="T1" fmla="*/ 0 h 237"/>
                    <a:gd name="T2" fmla="*/ 16 w 165"/>
                    <a:gd name="T3" fmla="*/ 0 h 237"/>
                    <a:gd name="T4" fmla="*/ 21 w 165"/>
                    <a:gd name="T5" fmla="*/ 17 h 237"/>
                    <a:gd name="T6" fmla="*/ 43 w 165"/>
                    <a:gd name="T7" fmla="*/ 42 h 237"/>
                    <a:gd name="T8" fmla="*/ 53 w 165"/>
                    <a:gd name="T9" fmla="*/ 69 h 237"/>
                    <a:gd name="T10" fmla="*/ 68 w 165"/>
                    <a:gd name="T11" fmla="*/ 72 h 237"/>
                    <a:gd name="T12" fmla="*/ 80 w 165"/>
                    <a:gd name="T13" fmla="*/ 78 h 237"/>
                    <a:gd name="T14" fmla="*/ 90 w 165"/>
                    <a:gd name="T15" fmla="*/ 89 h 237"/>
                    <a:gd name="T16" fmla="*/ 102 w 165"/>
                    <a:gd name="T17" fmla="*/ 89 h 237"/>
                    <a:gd name="T18" fmla="*/ 115 w 165"/>
                    <a:gd name="T19" fmla="*/ 106 h 237"/>
                    <a:gd name="T20" fmla="*/ 127 w 165"/>
                    <a:gd name="T21" fmla="*/ 119 h 237"/>
                    <a:gd name="T22" fmla="*/ 141 w 165"/>
                    <a:gd name="T23" fmla="*/ 128 h 237"/>
                    <a:gd name="T24" fmla="*/ 139 w 165"/>
                    <a:gd name="T25" fmla="*/ 136 h 237"/>
                    <a:gd name="T26" fmla="*/ 131 w 165"/>
                    <a:gd name="T27" fmla="*/ 142 h 237"/>
                    <a:gd name="T28" fmla="*/ 123 w 165"/>
                    <a:gd name="T29" fmla="*/ 142 h 237"/>
                    <a:gd name="T30" fmla="*/ 119 w 165"/>
                    <a:gd name="T31" fmla="*/ 150 h 237"/>
                    <a:gd name="T32" fmla="*/ 135 w 165"/>
                    <a:gd name="T33" fmla="*/ 167 h 237"/>
                    <a:gd name="T34" fmla="*/ 146 w 165"/>
                    <a:gd name="T35" fmla="*/ 183 h 237"/>
                    <a:gd name="T36" fmla="*/ 164 w 165"/>
                    <a:gd name="T37" fmla="*/ 200 h 237"/>
                    <a:gd name="T38" fmla="*/ 152 w 165"/>
                    <a:gd name="T39" fmla="*/ 219 h 237"/>
                    <a:gd name="T40" fmla="*/ 143 w 165"/>
                    <a:gd name="T41" fmla="*/ 225 h 237"/>
                    <a:gd name="T42" fmla="*/ 144 w 165"/>
                    <a:gd name="T43" fmla="*/ 236 h 237"/>
                    <a:gd name="T44" fmla="*/ 127 w 165"/>
                    <a:gd name="T45" fmla="*/ 236 h 237"/>
                    <a:gd name="T46" fmla="*/ 121 w 165"/>
                    <a:gd name="T47" fmla="*/ 228 h 237"/>
                    <a:gd name="T48" fmla="*/ 107 w 165"/>
                    <a:gd name="T49" fmla="*/ 205 h 237"/>
                    <a:gd name="T50" fmla="*/ 98 w 165"/>
                    <a:gd name="T51" fmla="*/ 186 h 237"/>
                    <a:gd name="T52" fmla="*/ 82 w 165"/>
                    <a:gd name="T53" fmla="*/ 153 h 237"/>
                    <a:gd name="T54" fmla="*/ 64 w 165"/>
                    <a:gd name="T55" fmla="*/ 128 h 237"/>
                    <a:gd name="T56" fmla="*/ 45 w 165"/>
                    <a:gd name="T57" fmla="*/ 92 h 237"/>
                    <a:gd name="T58" fmla="*/ 33 w 165"/>
                    <a:gd name="T59" fmla="*/ 81 h 237"/>
                    <a:gd name="T60" fmla="*/ 23 w 165"/>
                    <a:gd name="T61" fmla="*/ 72 h 237"/>
                    <a:gd name="T62" fmla="*/ 20 w 165"/>
                    <a:gd name="T63" fmla="*/ 53 h 237"/>
                    <a:gd name="T64" fmla="*/ 2 w 165"/>
                    <a:gd name="T65" fmla="*/ 36 h 237"/>
                    <a:gd name="T66" fmla="*/ 2 w 165"/>
                    <a:gd name="T67" fmla="*/ 25 h 237"/>
                    <a:gd name="T68" fmla="*/ 0 w 165"/>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5" h="237">
                      <a:moveTo>
                        <a:pt x="0" y="0"/>
                      </a:moveTo>
                      <a:lnTo>
                        <a:pt x="16" y="0"/>
                      </a:lnTo>
                      <a:lnTo>
                        <a:pt x="21" y="17"/>
                      </a:lnTo>
                      <a:lnTo>
                        <a:pt x="43" y="42"/>
                      </a:lnTo>
                      <a:lnTo>
                        <a:pt x="53" y="69"/>
                      </a:lnTo>
                      <a:lnTo>
                        <a:pt x="68" y="72"/>
                      </a:lnTo>
                      <a:lnTo>
                        <a:pt x="80" y="78"/>
                      </a:lnTo>
                      <a:lnTo>
                        <a:pt x="90" y="89"/>
                      </a:lnTo>
                      <a:lnTo>
                        <a:pt x="102" y="89"/>
                      </a:lnTo>
                      <a:lnTo>
                        <a:pt x="115" y="106"/>
                      </a:lnTo>
                      <a:lnTo>
                        <a:pt x="127" y="119"/>
                      </a:lnTo>
                      <a:lnTo>
                        <a:pt x="141" y="128"/>
                      </a:lnTo>
                      <a:lnTo>
                        <a:pt x="139" y="136"/>
                      </a:lnTo>
                      <a:lnTo>
                        <a:pt x="131" y="142"/>
                      </a:lnTo>
                      <a:lnTo>
                        <a:pt x="123" y="142"/>
                      </a:lnTo>
                      <a:lnTo>
                        <a:pt x="119" y="150"/>
                      </a:lnTo>
                      <a:lnTo>
                        <a:pt x="135" y="167"/>
                      </a:lnTo>
                      <a:lnTo>
                        <a:pt x="146" y="183"/>
                      </a:lnTo>
                      <a:lnTo>
                        <a:pt x="164" y="200"/>
                      </a:lnTo>
                      <a:lnTo>
                        <a:pt x="152" y="219"/>
                      </a:lnTo>
                      <a:lnTo>
                        <a:pt x="143" y="225"/>
                      </a:lnTo>
                      <a:lnTo>
                        <a:pt x="144" y="236"/>
                      </a:lnTo>
                      <a:lnTo>
                        <a:pt x="127" y="236"/>
                      </a:lnTo>
                      <a:lnTo>
                        <a:pt x="121" y="228"/>
                      </a:lnTo>
                      <a:lnTo>
                        <a:pt x="107" y="205"/>
                      </a:lnTo>
                      <a:lnTo>
                        <a:pt x="98" y="186"/>
                      </a:lnTo>
                      <a:lnTo>
                        <a:pt x="82" y="153"/>
                      </a:lnTo>
                      <a:lnTo>
                        <a:pt x="64" y="128"/>
                      </a:lnTo>
                      <a:lnTo>
                        <a:pt x="45" y="92"/>
                      </a:lnTo>
                      <a:lnTo>
                        <a:pt x="33" y="81"/>
                      </a:lnTo>
                      <a:lnTo>
                        <a:pt x="23" y="72"/>
                      </a:lnTo>
                      <a:lnTo>
                        <a:pt x="20" y="53"/>
                      </a:lnTo>
                      <a:lnTo>
                        <a:pt x="2" y="36"/>
                      </a:lnTo>
                      <a:lnTo>
                        <a:pt x="2" y="25"/>
                      </a:lnTo>
                      <a:lnTo>
                        <a:pt x="0" y="0"/>
                      </a:lnTo>
                    </a:path>
                  </a:pathLst>
                </a:custGeom>
                <a:solidFill>
                  <a:schemeClr val="bg1"/>
                </a:solidFill>
                <a:ln w="12700" cap="rnd" cmpd="sng">
                  <a:noFill/>
                  <a:prstDash val="solid"/>
                  <a:round/>
                  <a:headEnd type="none" w="med" len="med"/>
                  <a:tailEnd type="none" w="med" len="med"/>
                </a:ln>
              </p:spPr>
              <p:txBody>
                <a:bodyPr/>
                <a:lstStyle/>
                <a:p>
                  <a:endParaRPr lang="en-US"/>
                </a:p>
              </p:txBody>
            </p:sp>
          </p:grpSp>
          <p:grpSp>
            <p:nvGrpSpPr>
              <p:cNvPr id="1042" name="Group 24"/>
              <p:cNvGrpSpPr>
                <a:grpSpLocks/>
              </p:cNvGrpSpPr>
              <p:nvPr/>
            </p:nvGrpSpPr>
            <p:grpSpPr bwMode="auto">
              <a:xfrm>
                <a:off x="2314" y="617"/>
                <a:ext cx="2387" cy="2766"/>
                <a:chOff x="2314" y="617"/>
                <a:chExt cx="2387" cy="2766"/>
              </a:xfrm>
            </p:grpSpPr>
            <p:sp>
              <p:nvSpPr>
                <p:cNvPr id="1043" name="Freeform 25"/>
                <p:cNvSpPr>
                  <a:spLocks/>
                </p:cNvSpPr>
                <p:nvPr/>
              </p:nvSpPr>
              <p:spPr bwMode="auto">
                <a:xfrm>
                  <a:off x="2314" y="1584"/>
                  <a:ext cx="1187" cy="1799"/>
                </a:xfrm>
                <a:custGeom>
                  <a:avLst/>
                  <a:gdLst>
                    <a:gd name="T0" fmla="*/ 906 w 1187"/>
                    <a:gd name="T1" fmla="*/ 290 h 1799"/>
                    <a:gd name="T2" fmla="*/ 1017 w 1187"/>
                    <a:gd name="T3" fmla="*/ 589 h 1799"/>
                    <a:gd name="T4" fmla="*/ 1062 w 1187"/>
                    <a:gd name="T5" fmla="*/ 664 h 1799"/>
                    <a:gd name="T6" fmla="*/ 1159 w 1187"/>
                    <a:gd name="T7" fmla="*/ 645 h 1799"/>
                    <a:gd name="T8" fmla="*/ 1184 w 1187"/>
                    <a:gd name="T9" fmla="*/ 718 h 1799"/>
                    <a:gd name="T10" fmla="*/ 1067 w 1187"/>
                    <a:gd name="T11" fmla="*/ 919 h 1799"/>
                    <a:gd name="T12" fmla="*/ 972 w 1187"/>
                    <a:gd name="T13" fmla="*/ 1150 h 1799"/>
                    <a:gd name="T14" fmla="*/ 986 w 1187"/>
                    <a:gd name="T15" fmla="*/ 1234 h 1799"/>
                    <a:gd name="T16" fmla="*/ 986 w 1187"/>
                    <a:gd name="T17" fmla="*/ 1318 h 1799"/>
                    <a:gd name="T18" fmla="*/ 943 w 1187"/>
                    <a:gd name="T19" fmla="*/ 1349 h 1799"/>
                    <a:gd name="T20" fmla="*/ 881 w 1187"/>
                    <a:gd name="T21" fmla="*/ 1463 h 1799"/>
                    <a:gd name="T22" fmla="*/ 857 w 1187"/>
                    <a:gd name="T23" fmla="*/ 1561 h 1799"/>
                    <a:gd name="T24" fmla="*/ 799 w 1187"/>
                    <a:gd name="T25" fmla="*/ 1695 h 1799"/>
                    <a:gd name="T26" fmla="*/ 766 w 1187"/>
                    <a:gd name="T27" fmla="*/ 1725 h 1799"/>
                    <a:gd name="T28" fmla="*/ 694 w 1187"/>
                    <a:gd name="T29" fmla="*/ 1792 h 1799"/>
                    <a:gd name="T30" fmla="*/ 607 w 1187"/>
                    <a:gd name="T31" fmla="*/ 1770 h 1799"/>
                    <a:gd name="T32" fmla="*/ 597 w 1187"/>
                    <a:gd name="T33" fmla="*/ 1706 h 1799"/>
                    <a:gd name="T34" fmla="*/ 558 w 1187"/>
                    <a:gd name="T35" fmla="*/ 1617 h 1799"/>
                    <a:gd name="T36" fmla="*/ 550 w 1187"/>
                    <a:gd name="T37" fmla="*/ 1541 h 1799"/>
                    <a:gd name="T38" fmla="*/ 539 w 1187"/>
                    <a:gd name="T39" fmla="*/ 1491 h 1799"/>
                    <a:gd name="T40" fmla="*/ 502 w 1187"/>
                    <a:gd name="T41" fmla="*/ 1435 h 1799"/>
                    <a:gd name="T42" fmla="*/ 478 w 1187"/>
                    <a:gd name="T43" fmla="*/ 1362 h 1799"/>
                    <a:gd name="T44" fmla="*/ 511 w 1187"/>
                    <a:gd name="T45" fmla="*/ 1240 h 1799"/>
                    <a:gd name="T46" fmla="*/ 496 w 1187"/>
                    <a:gd name="T47" fmla="*/ 1067 h 1799"/>
                    <a:gd name="T48" fmla="*/ 443 w 1187"/>
                    <a:gd name="T49" fmla="*/ 980 h 1799"/>
                    <a:gd name="T50" fmla="*/ 436 w 1187"/>
                    <a:gd name="T51" fmla="*/ 843 h 1799"/>
                    <a:gd name="T52" fmla="*/ 360 w 1187"/>
                    <a:gd name="T53" fmla="*/ 793 h 1799"/>
                    <a:gd name="T54" fmla="*/ 261 w 1187"/>
                    <a:gd name="T55" fmla="*/ 807 h 1799"/>
                    <a:gd name="T56" fmla="*/ 56 w 1187"/>
                    <a:gd name="T57" fmla="*/ 698 h 1799"/>
                    <a:gd name="T58" fmla="*/ 10 w 1187"/>
                    <a:gd name="T59" fmla="*/ 522 h 1799"/>
                    <a:gd name="T60" fmla="*/ 47 w 1187"/>
                    <a:gd name="T61" fmla="*/ 396 h 1799"/>
                    <a:gd name="T62" fmla="*/ 115 w 1187"/>
                    <a:gd name="T63" fmla="*/ 260 h 1799"/>
                    <a:gd name="T64" fmla="*/ 216 w 1187"/>
                    <a:gd name="T65" fmla="*/ 156 h 1799"/>
                    <a:gd name="T66" fmla="*/ 292 w 1187"/>
                    <a:gd name="T67" fmla="*/ 47 h 1799"/>
                    <a:gd name="T68" fmla="*/ 362 w 1187"/>
                    <a:gd name="T69" fmla="*/ 75 h 1799"/>
                    <a:gd name="T70" fmla="*/ 437 w 1187"/>
                    <a:gd name="T71" fmla="*/ 28 h 1799"/>
                    <a:gd name="T72" fmla="*/ 490 w 1187"/>
                    <a:gd name="T73" fmla="*/ 6 h 1799"/>
                    <a:gd name="T74" fmla="*/ 531 w 1187"/>
                    <a:gd name="T75" fmla="*/ 61 h 1799"/>
                    <a:gd name="T76" fmla="*/ 612 w 1187"/>
                    <a:gd name="T77" fmla="*/ 151 h 1799"/>
                    <a:gd name="T78" fmla="*/ 669 w 1187"/>
                    <a:gd name="T79" fmla="*/ 109 h 1799"/>
                    <a:gd name="T80" fmla="*/ 754 w 1187"/>
                    <a:gd name="T81" fmla="*/ 140 h 1799"/>
                    <a:gd name="T82" fmla="*/ 848 w 1187"/>
                    <a:gd name="T83" fmla="*/ 137 h 17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87" h="1799">
                      <a:moveTo>
                        <a:pt x="887" y="215"/>
                      </a:moveTo>
                      <a:lnTo>
                        <a:pt x="906" y="290"/>
                      </a:lnTo>
                      <a:lnTo>
                        <a:pt x="943" y="405"/>
                      </a:lnTo>
                      <a:lnTo>
                        <a:pt x="1017" y="589"/>
                      </a:lnTo>
                      <a:lnTo>
                        <a:pt x="1044" y="611"/>
                      </a:lnTo>
                      <a:lnTo>
                        <a:pt x="1062" y="664"/>
                      </a:lnTo>
                      <a:lnTo>
                        <a:pt x="1120" y="662"/>
                      </a:lnTo>
                      <a:lnTo>
                        <a:pt x="1159" y="645"/>
                      </a:lnTo>
                      <a:lnTo>
                        <a:pt x="1186" y="645"/>
                      </a:lnTo>
                      <a:lnTo>
                        <a:pt x="1184" y="718"/>
                      </a:lnTo>
                      <a:lnTo>
                        <a:pt x="1174" y="757"/>
                      </a:lnTo>
                      <a:lnTo>
                        <a:pt x="1067" y="919"/>
                      </a:lnTo>
                      <a:lnTo>
                        <a:pt x="970" y="1086"/>
                      </a:lnTo>
                      <a:lnTo>
                        <a:pt x="972" y="1150"/>
                      </a:lnTo>
                      <a:lnTo>
                        <a:pt x="999" y="1198"/>
                      </a:lnTo>
                      <a:lnTo>
                        <a:pt x="986" y="1234"/>
                      </a:lnTo>
                      <a:lnTo>
                        <a:pt x="994" y="1281"/>
                      </a:lnTo>
                      <a:lnTo>
                        <a:pt x="986" y="1318"/>
                      </a:lnTo>
                      <a:lnTo>
                        <a:pt x="962" y="1349"/>
                      </a:lnTo>
                      <a:lnTo>
                        <a:pt x="943" y="1349"/>
                      </a:lnTo>
                      <a:lnTo>
                        <a:pt x="910" y="1402"/>
                      </a:lnTo>
                      <a:lnTo>
                        <a:pt x="881" y="1463"/>
                      </a:lnTo>
                      <a:lnTo>
                        <a:pt x="887" y="1530"/>
                      </a:lnTo>
                      <a:lnTo>
                        <a:pt x="857" y="1561"/>
                      </a:lnTo>
                      <a:lnTo>
                        <a:pt x="830" y="1630"/>
                      </a:lnTo>
                      <a:lnTo>
                        <a:pt x="799" y="1695"/>
                      </a:lnTo>
                      <a:lnTo>
                        <a:pt x="782" y="1720"/>
                      </a:lnTo>
                      <a:lnTo>
                        <a:pt x="766" y="1725"/>
                      </a:lnTo>
                      <a:lnTo>
                        <a:pt x="739" y="1767"/>
                      </a:lnTo>
                      <a:lnTo>
                        <a:pt x="694" y="1792"/>
                      </a:lnTo>
                      <a:lnTo>
                        <a:pt x="638" y="1798"/>
                      </a:lnTo>
                      <a:lnTo>
                        <a:pt x="607" y="1770"/>
                      </a:lnTo>
                      <a:lnTo>
                        <a:pt x="603" y="1742"/>
                      </a:lnTo>
                      <a:lnTo>
                        <a:pt x="597" y="1706"/>
                      </a:lnTo>
                      <a:lnTo>
                        <a:pt x="576" y="1686"/>
                      </a:lnTo>
                      <a:lnTo>
                        <a:pt x="558" y="1617"/>
                      </a:lnTo>
                      <a:lnTo>
                        <a:pt x="552" y="1583"/>
                      </a:lnTo>
                      <a:lnTo>
                        <a:pt x="550" y="1541"/>
                      </a:lnTo>
                      <a:lnTo>
                        <a:pt x="541" y="1510"/>
                      </a:lnTo>
                      <a:lnTo>
                        <a:pt x="539" y="1491"/>
                      </a:lnTo>
                      <a:lnTo>
                        <a:pt x="521" y="1460"/>
                      </a:lnTo>
                      <a:lnTo>
                        <a:pt x="502" y="1435"/>
                      </a:lnTo>
                      <a:lnTo>
                        <a:pt x="488" y="1393"/>
                      </a:lnTo>
                      <a:lnTo>
                        <a:pt x="478" y="1362"/>
                      </a:lnTo>
                      <a:lnTo>
                        <a:pt x="482" y="1312"/>
                      </a:lnTo>
                      <a:lnTo>
                        <a:pt x="511" y="1240"/>
                      </a:lnTo>
                      <a:lnTo>
                        <a:pt x="517" y="1159"/>
                      </a:lnTo>
                      <a:lnTo>
                        <a:pt x="496" y="1067"/>
                      </a:lnTo>
                      <a:lnTo>
                        <a:pt x="465" y="1030"/>
                      </a:lnTo>
                      <a:lnTo>
                        <a:pt x="443" y="980"/>
                      </a:lnTo>
                      <a:lnTo>
                        <a:pt x="451" y="902"/>
                      </a:lnTo>
                      <a:lnTo>
                        <a:pt x="436" y="843"/>
                      </a:lnTo>
                      <a:lnTo>
                        <a:pt x="399" y="838"/>
                      </a:lnTo>
                      <a:lnTo>
                        <a:pt x="360" y="793"/>
                      </a:lnTo>
                      <a:lnTo>
                        <a:pt x="311" y="768"/>
                      </a:lnTo>
                      <a:lnTo>
                        <a:pt x="261" y="807"/>
                      </a:lnTo>
                      <a:lnTo>
                        <a:pt x="128" y="796"/>
                      </a:lnTo>
                      <a:lnTo>
                        <a:pt x="56" y="698"/>
                      </a:lnTo>
                      <a:lnTo>
                        <a:pt x="0" y="567"/>
                      </a:lnTo>
                      <a:lnTo>
                        <a:pt x="10" y="522"/>
                      </a:lnTo>
                      <a:lnTo>
                        <a:pt x="35" y="489"/>
                      </a:lnTo>
                      <a:lnTo>
                        <a:pt x="47" y="396"/>
                      </a:lnTo>
                      <a:lnTo>
                        <a:pt x="64" y="329"/>
                      </a:lnTo>
                      <a:lnTo>
                        <a:pt x="115" y="260"/>
                      </a:lnTo>
                      <a:lnTo>
                        <a:pt x="167" y="229"/>
                      </a:lnTo>
                      <a:lnTo>
                        <a:pt x="216" y="156"/>
                      </a:lnTo>
                      <a:lnTo>
                        <a:pt x="227" y="126"/>
                      </a:lnTo>
                      <a:lnTo>
                        <a:pt x="292" y="47"/>
                      </a:lnTo>
                      <a:lnTo>
                        <a:pt x="332" y="78"/>
                      </a:lnTo>
                      <a:lnTo>
                        <a:pt x="362" y="75"/>
                      </a:lnTo>
                      <a:lnTo>
                        <a:pt x="397" y="34"/>
                      </a:lnTo>
                      <a:lnTo>
                        <a:pt x="437" y="28"/>
                      </a:lnTo>
                      <a:lnTo>
                        <a:pt x="465" y="39"/>
                      </a:lnTo>
                      <a:lnTo>
                        <a:pt x="490" y="6"/>
                      </a:lnTo>
                      <a:lnTo>
                        <a:pt x="523" y="0"/>
                      </a:lnTo>
                      <a:lnTo>
                        <a:pt x="531" y="61"/>
                      </a:lnTo>
                      <a:lnTo>
                        <a:pt x="552" y="106"/>
                      </a:lnTo>
                      <a:lnTo>
                        <a:pt x="612" y="151"/>
                      </a:lnTo>
                      <a:lnTo>
                        <a:pt x="663" y="159"/>
                      </a:lnTo>
                      <a:lnTo>
                        <a:pt x="669" y="109"/>
                      </a:lnTo>
                      <a:lnTo>
                        <a:pt x="708" y="109"/>
                      </a:lnTo>
                      <a:lnTo>
                        <a:pt x="754" y="140"/>
                      </a:lnTo>
                      <a:lnTo>
                        <a:pt x="805" y="156"/>
                      </a:lnTo>
                      <a:lnTo>
                        <a:pt x="848" y="137"/>
                      </a:lnTo>
                      <a:lnTo>
                        <a:pt x="887" y="215"/>
                      </a:lnTo>
                    </a:path>
                  </a:pathLst>
                </a:custGeom>
                <a:solidFill>
                  <a:schemeClr val="bg1"/>
                </a:solidFill>
                <a:ln w="12700" cap="rnd" cmpd="sng">
                  <a:noFill/>
                  <a:prstDash val="solid"/>
                  <a:round/>
                  <a:headEnd type="none" w="med" len="med"/>
                  <a:tailEnd type="none" w="med" len="med"/>
                </a:ln>
              </p:spPr>
              <p:txBody>
                <a:bodyPr/>
                <a:lstStyle/>
                <a:p>
                  <a:endParaRPr lang="en-US"/>
                </a:p>
              </p:txBody>
            </p:sp>
            <p:grpSp>
              <p:nvGrpSpPr>
                <p:cNvPr id="1044" name="Group 26"/>
                <p:cNvGrpSpPr>
                  <a:grpSpLocks/>
                </p:cNvGrpSpPr>
                <p:nvPr/>
              </p:nvGrpSpPr>
              <p:grpSpPr bwMode="auto">
                <a:xfrm>
                  <a:off x="2395" y="617"/>
                  <a:ext cx="526" cy="620"/>
                  <a:chOff x="2395" y="617"/>
                  <a:chExt cx="526" cy="620"/>
                </a:xfrm>
              </p:grpSpPr>
              <p:grpSp>
                <p:nvGrpSpPr>
                  <p:cNvPr id="1047" name="Group 27"/>
                  <p:cNvGrpSpPr>
                    <a:grpSpLocks/>
                  </p:cNvGrpSpPr>
                  <p:nvPr/>
                </p:nvGrpSpPr>
                <p:grpSpPr bwMode="auto">
                  <a:xfrm>
                    <a:off x="2603" y="1004"/>
                    <a:ext cx="165" cy="233"/>
                    <a:chOff x="2603" y="1004"/>
                    <a:chExt cx="165" cy="233"/>
                  </a:xfrm>
                </p:grpSpPr>
                <p:sp>
                  <p:nvSpPr>
                    <p:cNvPr id="1049" name="Freeform 28"/>
                    <p:cNvSpPr>
                      <a:spLocks/>
                    </p:cNvSpPr>
                    <p:nvPr/>
                  </p:nvSpPr>
                  <p:spPr bwMode="auto">
                    <a:xfrm>
                      <a:off x="2603" y="1089"/>
                      <a:ext cx="78" cy="132"/>
                    </a:xfrm>
                    <a:custGeom>
                      <a:avLst/>
                      <a:gdLst>
                        <a:gd name="T0" fmla="*/ 18 w 78"/>
                        <a:gd name="T1" fmla="*/ 40 h 132"/>
                        <a:gd name="T2" fmla="*/ 24 w 78"/>
                        <a:gd name="T3" fmla="*/ 26 h 132"/>
                        <a:gd name="T4" fmla="*/ 38 w 78"/>
                        <a:gd name="T5" fmla="*/ 26 h 132"/>
                        <a:gd name="T6" fmla="*/ 57 w 78"/>
                        <a:gd name="T7" fmla="*/ 0 h 132"/>
                        <a:gd name="T8" fmla="*/ 63 w 78"/>
                        <a:gd name="T9" fmla="*/ 17 h 132"/>
                        <a:gd name="T10" fmla="*/ 73 w 78"/>
                        <a:gd name="T11" fmla="*/ 17 h 132"/>
                        <a:gd name="T12" fmla="*/ 77 w 78"/>
                        <a:gd name="T13" fmla="*/ 26 h 132"/>
                        <a:gd name="T14" fmla="*/ 71 w 78"/>
                        <a:gd name="T15" fmla="*/ 40 h 132"/>
                        <a:gd name="T16" fmla="*/ 63 w 78"/>
                        <a:gd name="T17" fmla="*/ 46 h 132"/>
                        <a:gd name="T18" fmla="*/ 63 w 78"/>
                        <a:gd name="T19" fmla="*/ 57 h 132"/>
                        <a:gd name="T20" fmla="*/ 61 w 78"/>
                        <a:gd name="T21" fmla="*/ 63 h 132"/>
                        <a:gd name="T22" fmla="*/ 59 w 78"/>
                        <a:gd name="T23" fmla="*/ 71 h 132"/>
                        <a:gd name="T24" fmla="*/ 63 w 78"/>
                        <a:gd name="T25" fmla="*/ 83 h 132"/>
                        <a:gd name="T26" fmla="*/ 57 w 78"/>
                        <a:gd name="T27" fmla="*/ 94 h 132"/>
                        <a:gd name="T28" fmla="*/ 51 w 78"/>
                        <a:gd name="T29" fmla="*/ 100 h 132"/>
                        <a:gd name="T30" fmla="*/ 45 w 78"/>
                        <a:gd name="T31" fmla="*/ 100 h 132"/>
                        <a:gd name="T32" fmla="*/ 43 w 78"/>
                        <a:gd name="T33" fmla="*/ 103 h 132"/>
                        <a:gd name="T34" fmla="*/ 41 w 78"/>
                        <a:gd name="T35" fmla="*/ 111 h 132"/>
                        <a:gd name="T36" fmla="*/ 32 w 78"/>
                        <a:gd name="T37" fmla="*/ 114 h 132"/>
                        <a:gd name="T38" fmla="*/ 30 w 78"/>
                        <a:gd name="T39" fmla="*/ 111 h 132"/>
                        <a:gd name="T40" fmla="*/ 22 w 78"/>
                        <a:gd name="T41" fmla="*/ 120 h 132"/>
                        <a:gd name="T42" fmla="*/ 20 w 78"/>
                        <a:gd name="T43" fmla="*/ 122 h 132"/>
                        <a:gd name="T44" fmla="*/ 10 w 78"/>
                        <a:gd name="T45" fmla="*/ 131 h 132"/>
                        <a:gd name="T46" fmla="*/ 6 w 78"/>
                        <a:gd name="T47" fmla="*/ 131 h 132"/>
                        <a:gd name="T48" fmla="*/ 4 w 78"/>
                        <a:gd name="T49" fmla="*/ 125 h 132"/>
                        <a:gd name="T50" fmla="*/ 2 w 78"/>
                        <a:gd name="T51" fmla="*/ 111 h 132"/>
                        <a:gd name="T52" fmla="*/ 0 w 78"/>
                        <a:gd name="T53" fmla="*/ 108 h 132"/>
                        <a:gd name="T54" fmla="*/ 0 w 78"/>
                        <a:gd name="T55" fmla="*/ 97 h 132"/>
                        <a:gd name="T56" fmla="*/ 6 w 78"/>
                        <a:gd name="T57" fmla="*/ 91 h 132"/>
                        <a:gd name="T58" fmla="*/ 12 w 78"/>
                        <a:gd name="T59" fmla="*/ 85 h 132"/>
                        <a:gd name="T60" fmla="*/ 16 w 78"/>
                        <a:gd name="T61" fmla="*/ 74 h 132"/>
                        <a:gd name="T62" fmla="*/ 22 w 78"/>
                        <a:gd name="T63" fmla="*/ 74 h 132"/>
                        <a:gd name="T64" fmla="*/ 26 w 78"/>
                        <a:gd name="T65" fmla="*/ 77 h 132"/>
                        <a:gd name="T66" fmla="*/ 32 w 78"/>
                        <a:gd name="T67" fmla="*/ 74 h 132"/>
                        <a:gd name="T68" fmla="*/ 26 w 78"/>
                        <a:gd name="T69" fmla="*/ 71 h 132"/>
                        <a:gd name="T70" fmla="*/ 18 w 78"/>
                        <a:gd name="T71" fmla="*/ 40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8" h="132">
                          <a:moveTo>
                            <a:pt x="18" y="40"/>
                          </a:moveTo>
                          <a:lnTo>
                            <a:pt x="24" y="26"/>
                          </a:lnTo>
                          <a:lnTo>
                            <a:pt x="38" y="26"/>
                          </a:lnTo>
                          <a:lnTo>
                            <a:pt x="57" y="0"/>
                          </a:lnTo>
                          <a:lnTo>
                            <a:pt x="63" y="17"/>
                          </a:lnTo>
                          <a:lnTo>
                            <a:pt x="73" y="17"/>
                          </a:lnTo>
                          <a:lnTo>
                            <a:pt x="77" y="26"/>
                          </a:lnTo>
                          <a:lnTo>
                            <a:pt x="71" y="40"/>
                          </a:lnTo>
                          <a:lnTo>
                            <a:pt x="63" y="46"/>
                          </a:lnTo>
                          <a:lnTo>
                            <a:pt x="63" y="57"/>
                          </a:lnTo>
                          <a:lnTo>
                            <a:pt x="61" y="63"/>
                          </a:lnTo>
                          <a:lnTo>
                            <a:pt x="59" y="71"/>
                          </a:lnTo>
                          <a:lnTo>
                            <a:pt x="63" y="83"/>
                          </a:lnTo>
                          <a:lnTo>
                            <a:pt x="57" y="94"/>
                          </a:lnTo>
                          <a:lnTo>
                            <a:pt x="51" y="100"/>
                          </a:lnTo>
                          <a:lnTo>
                            <a:pt x="45" y="100"/>
                          </a:lnTo>
                          <a:lnTo>
                            <a:pt x="43" y="103"/>
                          </a:lnTo>
                          <a:lnTo>
                            <a:pt x="41" y="111"/>
                          </a:lnTo>
                          <a:lnTo>
                            <a:pt x="32" y="114"/>
                          </a:lnTo>
                          <a:lnTo>
                            <a:pt x="30" y="111"/>
                          </a:lnTo>
                          <a:lnTo>
                            <a:pt x="22" y="120"/>
                          </a:lnTo>
                          <a:lnTo>
                            <a:pt x="20" y="122"/>
                          </a:lnTo>
                          <a:lnTo>
                            <a:pt x="10" y="131"/>
                          </a:lnTo>
                          <a:lnTo>
                            <a:pt x="6" y="131"/>
                          </a:lnTo>
                          <a:lnTo>
                            <a:pt x="4" y="125"/>
                          </a:lnTo>
                          <a:lnTo>
                            <a:pt x="2" y="111"/>
                          </a:lnTo>
                          <a:lnTo>
                            <a:pt x="0" y="108"/>
                          </a:lnTo>
                          <a:lnTo>
                            <a:pt x="0" y="97"/>
                          </a:lnTo>
                          <a:lnTo>
                            <a:pt x="6" y="91"/>
                          </a:lnTo>
                          <a:lnTo>
                            <a:pt x="12" y="85"/>
                          </a:lnTo>
                          <a:lnTo>
                            <a:pt x="16" y="74"/>
                          </a:lnTo>
                          <a:lnTo>
                            <a:pt x="22" y="74"/>
                          </a:lnTo>
                          <a:lnTo>
                            <a:pt x="26" y="77"/>
                          </a:lnTo>
                          <a:lnTo>
                            <a:pt x="32" y="74"/>
                          </a:lnTo>
                          <a:lnTo>
                            <a:pt x="26" y="71"/>
                          </a:lnTo>
                          <a:lnTo>
                            <a:pt x="18" y="4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50" name="Freeform 29"/>
                    <p:cNvSpPr>
                      <a:spLocks/>
                    </p:cNvSpPr>
                    <p:nvPr/>
                  </p:nvSpPr>
                  <p:spPr bwMode="auto">
                    <a:xfrm>
                      <a:off x="2674" y="1004"/>
                      <a:ext cx="94" cy="233"/>
                    </a:xfrm>
                    <a:custGeom>
                      <a:avLst/>
                      <a:gdLst>
                        <a:gd name="T0" fmla="*/ 36 w 94"/>
                        <a:gd name="T1" fmla="*/ 25 h 233"/>
                        <a:gd name="T2" fmla="*/ 57 w 94"/>
                        <a:gd name="T3" fmla="*/ 22 h 233"/>
                        <a:gd name="T4" fmla="*/ 65 w 94"/>
                        <a:gd name="T5" fmla="*/ 14 h 233"/>
                        <a:gd name="T6" fmla="*/ 75 w 94"/>
                        <a:gd name="T7" fmla="*/ 6 h 233"/>
                        <a:gd name="T8" fmla="*/ 93 w 94"/>
                        <a:gd name="T9" fmla="*/ 3 h 233"/>
                        <a:gd name="T10" fmla="*/ 87 w 94"/>
                        <a:gd name="T11" fmla="*/ 22 h 233"/>
                        <a:gd name="T12" fmla="*/ 79 w 94"/>
                        <a:gd name="T13" fmla="*/ 28 h 233"/>
                        <a:gd name="T14" fmla="*/ 67 w 94"/>
                        <a:gd name="T15" fmla="*/ 45 h 233"/>
                        <a:gd name="T16" fmla="*/ 81 w 94"/>
                        <a:gd name="T17" fmla="*/ 45 h 233"/>
                        <a:gd name="T18" fmla="*/ 93 w 94"/>
                        <a:gd name="T19" fmla="*/ 45 h 233"/>
                        <a:gd name="T20" fmla="*/ 85 w 94"/>
                        <a:gd name="T21" fmla="*/ 64 h 233"/>
                        <a:gd name="T22" fmla="*/ 71 w 94"/>
                        <a:gd name="T23" fmla="*/ 73 h 233"/>
                        <a:gd name="T24" fmla="*/ 69 w 94"/>
                        <a:gd name="T25" fmla="*/ 87 h 233"/>
                        <a:gd name="T26" fmla="*/ 81 w 94"/>
                        <a:gd name="T27" fmla="*/ 106 h 233"/>
                        <a:gd name="T28" fmla="*/ 87 w 94"/>
                        <a:gd name="T29" fmla="*/ 126 h 233"/>
                        <a:gd name="T30" fmla="*/ 93 w 94"/>
                        <a:gd name="T31" fmla="*/ 151 h 233"/>
                        <a:gd name="T32" fmla="*/ 89 w 94"/>
                        <a:gd name="T33" fmla="*/ 182 h 233"/>
                        <a:gd name="T34" fmla="*/ 79 w 94"/>
                        <a:gd name="T35" fmla="*/ 196 h 233"/>
                        <a:gd name="T36" fmla="*/ 87 w 94"/>
                        <a:gd name="T37" fmla="*/ 218 h 233"/>
                        <a:gd name="T38" fmla="*/ 65 w 94"/>
                        <a:gd name="T39" fmla="*/ 218 h 233"/>
                        <a:gd name="T40" fmla="*/ 53 w 94"/>
                        <a:gd name="T41" fmla="*/ 215 h 233"/>
                        <a:gd name="T42" fmla="*/ 36 w 94"/>
                        <a:gd name="T43" fmla="*/ 224 h 233"/>
                        <a:gd name="T44" fmla="*/ 26 w 94"/>
                        <a:gd name="T45" fmla="*/ 226 h 233"/>
                        <a:gd name="T46" fmla="*/ 14 w 94"/>
                        <a:gd name="T47" fmla="*/ 229 h 233"/>
                        <a:gd name="T48" fmla="*/ 4 w 94"/>
                        <a:gd name="T49" fmla="*/ 221 h 233"/>
                        <a:gd name="T50" fmla="*/ 0 w 94"/>
                        <a:gd name="T51" fmla="*/ 207 h 233"/>
                        <a:gd name="T52" fmla="*/ 10 w 94"/>
                        <a:gd name="T53" fmla="*/ 193 h 233"/>
                        <a:gd name="T54" fmla="*/ 24 w 94"/>
                        <a:gd name="T55" fmla="*/ 190 h 233"/>
                        <a:gd name="T56" fmla="*/ 16 w 94"/>
                        <a:gd name="T57" fmla="*/ 182 h 233"/>
                        <a:gd name="T58" fmla="*/ 16 w 94"/>
                        <a:gd name="T59" fmla="*/ 168 h 233"/>
                        <a:gd name="T60" fmla="*/ 28 w 94"/>
                        <a:gd name="T61" fmla="*/ 159 h 233"/>
                        <a:gd name="T62" fmla="*/ 38 w 94"/>
                        <a:gd name="T63" fmla="*/ 157 h 233"/>
                        <a:gd name="T64" fmla="*/ 44 w 94"/>
                        <a:gd name="T65" fmla="*/ 131 h 233"/>
                        <a:gd name="T66" fmla="*/ 49 w 94"/>
                        <a:gd name="T67" fmla="*/ 106 h 233"/>
                        <a:gd name="T68" fmla="*/ 40 w 94"/>
                        <a:gd name="T69" fmla="*/ 89 h 233"/>
                        <a:gd name="T70" fmla="*/ 20 w 94"/>
                        <a:gd name="T71" fmla="*/ 84 h 233"/>
                        <a:gd name="T72" fmla="*/ 30 w 94"/>
                        <a:gd name="T73" fmla="*/ 34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233">
                          <a:moveTo>
                            <a:pt x="30" y="34"/>
                          </a:moveTo>
                          <a:lnTo>
                            <a:pt x="36" y="25"/>
                          </a:lnTo>
                          <a:lnTo>
                            <a:pt x="53" y="28"/>
                          </a:lnTo>
                          <a:lnTo>
                            <a:pt x="57" y="22"/>
                          </a:lnTo>
                          <a:lnTo>
                            <a:pt x="61" y="14"/>
                          </a:lnTo>
                          <a:lnTo>
                            <a:pt x="65" y="14"/>
                          </a:lnTo>
                          <a:lnTo>
                            <a:pt x="69" y="11"/>
                          </a:lnTo>
                          <a:lnTo>
                            <a:pt x="75" y="6"/>
                          </a:lnTo>
                          <a:lnTo>
                            <a:pt x="83" y="0"/>
                          </a:lnTo>
                          <a:lnTo>
                            <a:pt x="93" y="3"/>
                          </a:lnTo>
                          <a:lnTo>
                            <a:pt x="91" y="14"/>
                          </a:lnTo>
                          <a:lnTo>
                            <a:pt x="87" y="22"/>
                          </a:lnTo>
                          <a:lnTo>
                            <a:pt x="83" y="25"/>
                          </a:lnTo>
                          <a:lnTo>
                            <a:pt x="79" y="28"/>
                          </a:lnTo>
                          <a:lnTo>
                            <a:pt x="67" y="34"/>
                          </a:lnTo>
                          <a:lnTo>
                            <a:pt x="67" y="45"/>
                          </a:lnTo>
                          <a:lnTo>
                            <a:pt x="69" y="50"/>
                          </a:lnTo>
                          <a:lnTo>
                            <a:pt x="81" y="45"/>
                          </a:lnTo>
                          <a:lnTo>
                            <a:pt x="91" y="39"/>
                          </a:lnTo>
                          <a:lnTo>
                            <a:pt x="93" y="45"/>
                          </a:lnTo>
                          <a:lnTo>
                            <a:pt x="93" y="61"/>
                          </a:lnTo>
                          <a:lnTo>
                            <a:pt x="85" y="64"/>
                          </a:lnTo>
                          <a:lnTo>
                            <a:pt x="77" y="64"/>
                          </a:lnTo>
                          <a:lnTo>
                            <a:pt x="71" y="73"/>
                          </a:lnTo>
                          <a:lnTo>
                            <a:pt x="69" y="78"/>
                          </a:lnTo>
                          <a:lnTo>
                            <a:pt x="69" y="87"/>
                          </a:lnTo>
                          <a:lnTo>
                            <a:pt x="75" y="98"/>
                          </a:lnTo>
                          <a:lnTo>
                            <a:pt x="81" y="106"/>
                          </a:lnTo>
                          <a:lnTo>
                            <a:pt x="85" y="115"/>
                          </a:lnTo>
                          <a:lnTo>
                            <a:pt x="87" y="126"/>
                          </a:lnTo>
                          <a:lnTo>
                            <a:pt x="89" y="137"/>
                          </a:lnTo>
                          <a:lnTo>
                            <a:pt x="93" y="151"/>
                          </a:lnTo>
                          <a:lnTo>
                            <a:pt x="93" y="171"/>
                          </a:lnTo>
                          <a:lnTo>
                            <a:pt x="89" y="182"/>
                          </a:lnTo>
                          <a:lnTo>
                            <a:pt x="81" y="190"/>
                          </a:lnTo>
                          <a:lnTo>
                            <a:pt x="79" y="196"/>
                          </a:lnTo>
                          <a:lnTo>
                            <a:pt x="83" y="207"/>
                          </a:lnTo>
                          <a:lnTo>
                            <a:pt x="87" y="218"/>
                          </a:lnTo>
                          <a:lnTo>
                            <a:pt x="75" y="218"/>
                          </a:lnTo>
                          <a:lnTo>
                            <a:pt x="65" y="218"/>
                          </a:lnTo>
                          <a:lnTo>
                            <a:pt x="61" y="215"/>
                          </a:lnTo>
                          <a:lnTo>
                            <a:pt x="53" y="215"/>
                          </a:lnTo>
                          <a:lnTo>
                            <a:pt x="44" y="218"/>
                          </a:lnTo>
                          <a:lnTo>
                            <a:pt x="36" y="224"/>
                          </a:lnTo>
                          <a:lnTo>
                            <a:pt x="30" y="224"/>
                          </a:lnTo>
                          <a:lnTo>
                            <a:pt x="26" y="226"/>
                          </a:lnTo>
                          <a:lnTo>
                            <a:pt x="16" y="232"/>
                          </a:lnTo>
                          <a:lnTo>
                            <a:pt x="14" y="229"/>
                          </a:lnTo>
                          <a:lnTo>
                            <a:pt x="10" y="224"/>
                          </a:lnTo>
                          <a:lnTo>
                            <a:pt x="4" y="221"/>
                          </a:lnTo>
                          <a:lnTo>
                            <a:pt x="0" y="218"/>
                          </a:lnTo>
                          <a:lnTo>
                            <a:pt x="0" y="207"/>
                          </a:lnTo>
                          <a:lnTo>
                            <a:pt x="4" y="193"/>
                          </a:lnTo>
                          <a:lnTo>
                            <a:pt x="10" y="193"/>
                          </a:lnTo>
                          <a:lnTo>
                            <a:pt x="16" y="190"/>
                          </a:lnTo>
                          <a:lnTo>
                            <a:pt x="24" y="190"/>
                          </a:lnTo>
                          <a:lnTo>
                            <a:pt x="24" y="187"/>
                          </a:lnTo>
                          <a:lnTo>
                            <a:pt x="16" y="182"/>
                          </a:lnTo>
                          <a:lnTo>
                            <a:pt x="16" y="173"/>
                          </a:lnTo>
                          <a:lnTo>
                            <a:pt x="16" y="168"/>
                          </a:lnTo>
                          <a:lnTo>
                            <a:pt x="24" y="162"/>
                          </a:lnTo>
                          <a:lnTo>
                            <a:pt x="28" y="159"/>
                          </a:lnTo>
                          <a:lnTo>
                            <a:pt x="32" y="157"/>
                          </a:lnTo>
                          <a:lnTo>
                            <a:pt x="38" y="157"/>
                          </a:lnTo>
                          <a:lnTo>
                            <a:pt x="42" y="154"/>
                          </a:lnTo>
                          <a:lnTo>
                            <a:pt x="44" y="131"/>
                          </a:lnTo>
                          <a:lnTo>
                            <a:pt x="49" y="115"/>
                          </a:lnTo>
                          <a:lnTo>
                            <a:pt x="49" y="106"/>
                          </a:lnTo>
                          <a:lnTo>
                            <a:pt x="36" y="103"/>
                          </a:lnTo>
                          <a:lnTo>
                            <a:pt x="40" y="89"/>
                          </a:lnTo>
                          <a:lnTo>
                            <a:pt x="30" y="81"/>
                          </a:lnTo>
                          <a:lnTo>
                            <a:pt x="20" y="84"/>
                          </a:lnTo>
                          <a:lnTo>
                            <a:pt x="32" y="64"/>
                          </a:lnTo>
                          <a:lnTo>
                            <a:pt x="30" y="34"/>
                          </a:lnTo>
                        </a:path>
                      </a:pathLst>
                    </a:custGeom>
                    <a:solidFill>
                      <a:schemeClr val="bg1"/>
                    </a:solidFill>
                    <a:ln w="12700" cap="rnd" cmpd="sng">
                      <a:noFill/>
                      <a:prstDash val="solid"/>
                      <a:round/>
                      <a:headEnd type="none" w="med" len="med"/>
                      <a:tailEnd type="none" w="med" len="med"/>
                    </a:ln>
                  </p:spPr>
                  <p:txBody>
                    <a:bodyPr/>
                    <a:lstStyle/>
                    <a:p>
                      <a:endParaRPr lang="en-US"/>
                    </a:p>
                  </p:txBody>
                </p:sp>
              </p:grpSp>
              <p:sp>
                <p:nvSpPr>
                  <p:cNvPr id="1048" name="Freeform 30"/>
                  <p:cNvSpPr>
                    <a:spLocks/>
                  </p:cNvSpPr>
                  <p:nvPr/>
                </p:nvSpPr>
                <p:spPr bwMode="auto">
                  <a:xfrm>
                    <a:off x="2395" y="617"/>
                    <a:ext cx="526" cy="390"/>
                  </a:xfrm>
                  <a:custGeom>
                    <a:avLst/>
                    <a:gdLst>
                      <a:gd name="T0" fmla="*/ 33 w 526"/>
                      <a:gd name="T1" fmla="*/ 381 h 390"/>
                      <a:gd name="T2" fmla="*/ 53 w 526"/>
                      <a:gd name="T3" fmla="*/ 353 h 390"/>
                      <a:gd name="T4" fmla="*/ 64 w 526"/>
                      <a:gd name="T5" fmla="*/ 344 h 390"/>
                      <a:gd name="T6" fmla="*/ 82 w 526"/>
                      <a:gd name="T7" fmla="*/ 336 h 390"/>
                      <a:gd name="T8" fmla="*/ 95 w 526"/>
                      <a:gd name="T9" fmla="*/ 336 h 390"/>
                      <a:gd name="T10" fmla="*/ 107 w 526"/>
                      <a:gd name="T11" fmla="*/ 325 h 390"/>
                      <a:gd name="T12" fmla="*/ 121 w 526"/>
                      <a:gd name="T13" fmla="*/ 308 h 390"/>
                      <a:gd name="T14" fmla="*/ 134 w 526"/>
                      <a:gd name="T15" fmla="*/ 299 h 390"/>
                      <a:gd name="T16" fmla="*/ 148 w 526"/>
                      <a:gd name="T17" fmla="*/ 291 h 390"/>
                      <a:gd name="T18" fmla="*/ 163 w 526"/>
                      <a:gd name="T19" fmla="*/ 280 h 390"/>
                      <a:gd name="T20" fmla="*/ 183 w 526"/>
                      <a:gd name="T21" fmla="*/ 274 h 390"/>
                      <a:gd name="T22" fmla="*/ 214 w 526"/>
                      <a:gd name="T23" fmla="*/ 280 h 390"/>
                      <a:gd name="T24" fmla="*/ 239 w 526"/>
                      <a:gd name="T25" fmla="*/ 269 h 390"/>
                      <a:gd name="T26" fmla="*/ 253 w 526"/>
                      <a:gd name="T27" fmla="*/ 241 h 390"/>
                      <a:gd name="T28" fmla="*/ 270 w 526"/>
                      <a:gd name="T29" fmla="*/ 218 h 390"/>
                      <a:gd name="T30" fmla="*/ 282 w 526"/>
                      <a:gd name="T31" fmla="*/ 199 h 390"/>
                      <a:gd name="T32" fmla="*/ 292 w 526"/>
                      <a:gd name="T33" fmla="*/ 182 h 390"/>
                      <a:gd name="T34" fmla="*/ 315 w 526"/>
                      <a:gd name="T35" fmla="*/ 165 h 390"/>
                      <a:gd name="T36" fmla="*/ 311 w 526"/>
                      <a:gd name="T37" fmla="*/ 188 h 390"/>
                      <a:gd name="T38" fmla="*/ 329 w 526"/>
                      <a:gd name="T39" fmla="*/ 199 h 390"/>
                      <a:gd name="T40" fmla="*/ 344 w 526"/>
                      <a:gd name="T41" fmla="*/ 190 h 390"/>
                      <a:gd name="T42" fmla="*/ 350 w 526"/>
                      <a:gd name="T43" fmla="*/ 174 h 390"/>
                      <a:gd name="T44" fmla="*/ 356 w 526"/>
                      <a:gd name="T45" fmla="*/ 157 h 390"/>
                      <a:gd name="T46" fmla="*/ 366 w 526"/>
                      <a:gd name="T47" fmla="*/ 140 h 390"/>
                      <a:gd name="T48" fmla="*/ 395 w 526"/>
                      <a:gd name="T49" fmla="*/ 140 h 390"/>
                      <a:gd name="T50" fmla="*/ 424 w 526"/>
                      <a:gd name="T51" fmla="*/ 112 h 390"/>
                      <a:gd name="T52" fmla="*/ 453 w 526"/>
                      <a:gd name="T53" fmla="*/ 92 h 390"/>
                      <a:gd name="T54" fmla="*/ 484 w 526"/>
                      <a:gd name="T55" fmla="*/ 45 h 390"/>
                      <a:gd name="T56" fmla="*/ 511 w 526"/>
                      <a:gd name="T57" fmla="*/ 22 h 390"/>
                      <a:gd name="T58" fmla="*/ 502 w 526"/>
                      <a:gd name="T59" fmla="*/ 0 h 390"/>
                      <a:gd name="T60" fmla="*/ 455 w 526"/>
                      <a:gd name="T61" fmla="*/ 14 h 390"/>
                      <a:gd name="T62" fmla="*/ 424 w 526"/>
                      <a:gd name="T63" fmla="*/ 28 h 390"/>
                      <a:gd name="T64" fmla="*/ 391 w 526"/>
                      <a:gd name="T65" fmla="*/ 36 h 390"/>
                      <a:gd name="T66" fmla="*/ 350 w 526"/>
                      <a:gd name="T67" fmla="*/ 59 h 390"/>
                      <a:gd name="T68" fmla="*/ 315 w 526"/>
                      <a:gd name="T69" fmla="*/ 73 h 390"/>
                      <a:gd name="T70" fmla="*/ 278 w 526"/>
                      <a:gd name="T71" fmla="*/ 92 h 390"/>
                      <a:gd name="T72" fmla="*/ 253 w 526"/>
                      <a:gd name="T73" fmla="*/ 120 h 390"/>
                      <a:gd name="T74" fmla="*/ 231 w 526"/>
                      <a:gd name="T75" fmla="*/ 140 h 390"/>
                      <a:gd name="T76" fmla="*/ 189 w 526"/>
                      <a:gd name="T77" fmla="*/ 174 h 390"/>
                      <a:gd name="T78" fmla="*/ 146 w 526"/>
                      <a:gd name="T79" fmla="*/ 215 h 390"/>
                      <a:gd name="T80" fmla="*/ 109 w 526"/>
                      <a:gd name="T81" fmla="*/ 246 h 390"/>
                      <a:gd name="T82" fmla="*/ 80 w 526"/>
                      <a:gd name="T83" fmla="*/ 288 h 390"/>
                      <a:gd name="T84" fmla="*/ 49 w 526"/>
                      <a:gd name="T85" fmla="*/ 316 h 390"/>
                      <a:gd name="T86" fmla="*/ 0 w 526"/>
                      <a:gd name="T87" fmla="*/ 389 h 3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6" h="390">
                        <a:moveTo>
                          <a:pt x="0" y="389"/>
                        </a:moveTo>
                        <a:lnTo>
                          <a:pt x="33" y="381"/>
                        </a:lnTo>
                        <a:lnTo>
                          <a:pt x="45" y="364"/>
                        </a:lnTo>
                        <a:lnTo>
                          <a:pt x="53" y="353"/>
                        </a:lnTo>
                        <a:lnTo>
                          <a:pt x="56" y="344"/>
                        </a:lnTo>
                        <a:lnTo>
                          <a:pt x="64" y="344"/>
                        </a:lnTo>
                        <a:lnTo>
                          <a:pt x="72" y="336"/>
                        </a:lnTo>
                        <a:lnTo>
                          <a:pt x="82" y="336"/>
                        </a:lnTo>
                        <a:lnTo>
                          <a:pt x="88" y="336"/>
                        </a:lnTo>
                        <a:lnTo>
                          <a:pt x="95" y="336"/>
                        </a:lnTo>
                        <a:lnTo>
                          <a:pt x="99" y="336"/>
                        </a:lnTo>
                        <a:lnTo>
                          <a:pt x="107" y="325"/>
                        </a:lnTo>
                        <a:lnTo>
                          <a:pt x="111" y="316"/>
                        </a:lnTo>
                        <a:lnTo>
                          <a:pt x="121" y="308"/>
                        </a:lnTo>
                        <a:lnTo>
                          <a:pt x="128" y="305"/>
                        </a:lnTo>
                        <a:lnTo>
                          <a:pt x="134" y="299"/>
                        </a:lnTo>
                        <a:lnTo>
                          <a:pt x="142" y="297"/>
                        </a:lnTo>
                        <a:lnTo>
                          <a:pt x="148" y="291"/>
                        </a:lnTo>
                        <a:lnTo>
                          <a:pt x="156" y="285"/>
                        </a:lnTo>
                        <a:lnTo>
                          <a:pt x="163" y="280"/>
                        </a:lnTo>
                        <a:lnTo>
                          <a:pt x="173" y="271"/>
                        </a:lnTo>
                        <a:lnTo>
                          <a:pt x="183" y="274"/>
                        </a:lnTo>
                        <a:lnTo>
                          <a:pt x="198" y="280"/>
                        </a:lnTo>
                        <a:lnTo>
                          <a:pt x="214" y="280"/>
                        </a:lnTo>
                        <a:lnTo>
                          <a:pt x="231" y="271"/>
                        </a:lnTo>
                        <a:lnTo>
                          <a:pt x="239" y="269"/>
                        </a:lnTo>
                        <a:lnTo>
                          <a:pt x="245" y="252"/>
                        </a:lnTo>
                        <a:lnTo>
                          <a:pt x="253" y="241"/>
                        </a:lnTo>
                        <a:lnTo>
                          <a:pt x="266" y="227"/>
                        </a:lnTo>
                        <a:lnTo>
                          <a:pt x="270" y="218"/>
                        </a:lnTo>
                        <a:lnTo>
                          <a:pt x="270" y="207"/>
                        </a:lnTo>
                        <a:lnTo>
                          <a:pt x="282" y="199"/>
                        </a:lnTo>
                        <a:lnTo>
                          <a:pt x="288" y="190"/>
                        </a:lnTo>
                        <a:lnTo>
                          <a:pt x="292" y="182"/>
                        </a:lnTo>
                        <a:lnTo>
                          <a:pt x="296" y="182"/>
                        </a:lnTo>
                        <a:lnTo>
                          <a:pt x="315" y="165"/>
                        </a:lnTo>
                        <a:lnTo>
                          <a:pt x="315" y="182"/>
                        </a:lnTo>
                        <a:lnTo>
                          <a:pt x="311" y="188"/>
                        </a:lnTo>
                        <a:lnTo>
                          <a:pt x="315" y="196"/>
                        </a:lnTo>
                        <a:lnTo>
                          <a:pt x="329" y="199"/>
                        </a:lnTo>
                        <a:lnTo>
                          <a:pt x="336" y="199"/>
                        </a:lnTo>
                        <a:lnTo>
                          <a:pt x="344" y="190"/>
                        </a:lnTo>
                        <a:lnTo>
                          <a:pt x="350" y="182"/>
                        </a:lnTo>
                        <a:lnTo>
                          <a:pt x="350" y="174"/>
                        </a:lnTo>
                        <a:lnTo>
                          <a:pt x="356" y="165"/>
                        </a:lnTo>
                        <a:lnTo>
                          <a:pt x="356" y="157"/>
                        </a:lnTo>
                        <a:lnTo>
                          <a:pt x="362" y="146"/>
                        </a:lnTo>
                        <a:lnTo>
                          <a:pt x="366" y="140"/>
                        </a:lnTo>
                        <a:lnTo>
                          <a:pt x="375" y="140"/>
                        </a:lnTo>
                        <a:lnTo>
                          <a:pt x="395" y="140"/>
                        </a:lnTo>
                        <a:lnTo>
                          <a:pt x="410" y="129"/>
                        </a:lnTo>
                        <a:lnTo>
                          <a:pt x="424" y="112"/>
                        </a:lnTo>
                        <a:lnTo>
                          <a:pt x="439" y="106"/>
                        </a:lnTo>
                        <a:lnTo>
                          <a:pt x="453" y="92"/>
                        </a:lnTo>
                        <a:lnTo>
                          <a:pt x="463" y="70"/>
                        </a:lnTo>
                        <a:lnTo>
                          <a:pt x="484" y="45"/>
                        </a:lnTo>
                        <a:lnTo>
                          <a:pt x="498" y="34"/>
                        </a:lnTo>
                        <a:lnTo>
                          <a:pt x="511" y="22"/>
                        </a:lnTo>
                        <a:lnTo>
                          <a:pt x="525" y="8"/>
                        </a:lnTo>
                        <a:lnTo>
                          <a:pt x="502" y="0"/>
                        </a:lnTo>
                        <a:lnTo>
                          <a:pt x="478" y="0"/>
                        </a:lnTo>
                        <a:lnTo>
                          <a:pt x="455" y="14"/>
                        </a:lnTo>
                        <a:lnTo>
                          <a:pt x="443" y="22"/>
                        </a:lnTo>
                        <a:lnTo>
                          <a:pt x="424" y="28"/>
                        </a:lnTo>
                        <a:lnTo>
                          <a:pt x="403" y="31"/>
                        </a:lnTo>
                        <a:lnTo>
                          <a:pt x="391" y="36"/>
                        </a:lnTo>
                        <a:lnTo>
                          <a:pt x="366" y="50"/>
                        </a:lnTo>
                        <a:lnTo>
                          <a:pt x="350" y="59"/>
                        </a:lnTo>
                        <a:lnTo>
                          <a:pt x="334" y="67"/>
                        </a:lnTo>
                        <a:lnTo>
                          <a:pt x="315" y="73"/>
                        </a:lnTo>
                        <a:lnTo>
                          <a:pt x="296" y="81"/>
                        </a:lnTo>
                        <a:lnTo>
                          <a:pt x="278" y="92"/>
                        </a:lnTo>
                        <a:lnTo>
                          <a:pt x="264" y="106"/>
                        </a:lnTo>
                        <a:lnTo>
                          <a:pt x="253" y="120"/>
                        </a:lnTo>
                        <a:lnTo>
                          <a:pt x="241" y="132"/>
                        </a:lnTo>
                        <a:lnTo>
                          <a:pt x="231" y="140"/>
                        </a:lnTo>
                        <a:lnTo>
                          <a:pt x="210" y="157"/>
                        </a:lnTo>
                        <a:lnTo>
                          <a:pt x="189" y="174"/>
                        </a:lnTo>
                        <a:lnTo>
                          <a:pt x="163" y="190"/>
                        </a:lnTo>
                        <a:lnTo>
                          <a:pt x="146" y="215"/>
                        </a:lnTo>
                        <a:lnTo>
                          <a:pt x="126" y="235"/>
                        </a:lnTo>
                        <a:lnTo>
                          <a:pt x="109" y="246"/>
                        </a:lnTo>
                        <a:lnTo>
                          <a:pt x="91" y="271"/>
                        </a:lnTo>
                        <a:lnTo>
                          <a:pt x="80" y="288"/>
                        </a:lnTo>
                        <a:lnTo>
                          <a:pt x="64" y="305"/>
                        </a:lnTo>
                        <a:lnTo>
                          <a:pt x="49" y="316"/>
                        </a:lnTo>
                        <a:lnTo>
                          <a:pt x="33" y="327"/>
                        </a:lnTo>
                        <a:lnTo>
                          <a:pt x="0" y="389"/>
                        </a:lnTo>
                      </a:path>
                    </a:pathLst>
                  </a:custGeom>
                  <a:solidFill>
                    <a:schemeClr val="bg1"/>
                  </a:solidFill>
                  <a:ln w="12700" cap="rnd" cmpd="sng">
                    <a:noFill/>
                    <a:prstDash val="solid"/>
                    <a:round/>
                    <a:headEnd type="none" w="med" len="med"/>
                    <a:tailEnd type="none" w="med" len="med"/>
                  </a:ln>
                </p:spPr>
                <p:txBody>
                  <a:bodyPr/>
                  <a:lstStyle/>
                  <a:p>
                    <a:endParaRPr lang="en-US"/>
                  </a:p>
                </p:txBody>
              </p:sp>
            </p:grpSp>
            <p:sp>
              <p:nvSpPr>
                <p:cNvPr id="1045" name="Freeform 31"/>
                <p:cNvSpPr>
                  <a:spLocks/>
                </p:cNvSpPr>
                <p:nvPr/>
              </p:nvSpPr>
              <p:spPr bwMode="auto">
                <a:xfrm>
                  <a:off x="3324" y="2815"/>
                  <a:ext cx="158" cy="378"/>
                </a:xfrm>
                <a:custGeom>
                  <a:avLst/>
                  <a:gdLst>
                    <a:gd name="T0" fmla="*/ 29 w 158"/>
                    <a:gd name="T1" fmla="*/ 117 h 378"/>
                    <a:gd name="T2" fmla="*/ 26 w 158"/>
                    <a:gd name="T3" fmla="*/ 193 h 378"/>
                    <a:gd name="T4" fmla="*/ 12 w 158"/>
                    <a:gd name="T5" fmla="*/ 240 h 378"/>
                    <a:gd name="T6" fmla="*/ 0 w 158"/>
                    <a:gd name="T7" fmla="*/ 285 h 378"/>
                    <a:gd name="T8" fmla="*/ 0 w 158"/>
                    <a:gd name="T9" fmla="*/ 318 h 378"/>
                    <a:gd name="T10" fmla="*/ 4 w 158"/>
                    <a:gd name="T11" fmla="*/ 346 h 378"/>
                    <a:gd name="T12" fmla="*/ 18 w 158"/>
                    <a:gd name="T13" fmla="*/ 371 h 378"/>
                    <a:gd name="T14" fmla="*/ 29 w 158"/>
                    <a:gd name="T15" fmla="*/ 374 h 378"/>
                    <a:gd name="T16" fmla="*/ 39 w 158"/>
                    <a:gd name="T17" fmla="*/ 374 h 378"/>
                    <a:gd name="T18" fmla="*/ 51 w 158"/>
                    <a:gd name="T19" fmla="*/ 377 h 378"/>
                    <a:gd name="T20" fmla="*/ 57 w 158"/>
                    <a:gd name="T21" fmla="*/ 357 h 378"/>
                    <a:gd name="T22" fmla="*/ 63 w 158"/>
                    <a:gd name="T23" fmla="*/ 307 h 378"/>
                    <a:gd name="T24" fmla="*/ 80 w 158"/>
                    <a:gd name="T25" fmla="*/ 274 h 378"/>
                    <a:gd name="T26" fmla="*/ 84 w 158"/>
                    <a:gd name="T27" fmla="*/ 223 h 378"/>
                    <a:gd name="T28" fmla="*/ 92 w 158"/>
                    <a:gd name="T29" fmla="*/ 204 h 378"/>
                    <a:gd name="T30" fmla="*/ 100 w 158"/>
                    <a:gd name="T31" fmla="*/ 190 h 378"/>
                    <a:gd name="T32" fmla="*/ 106 w 158"/>
                    <a:gd name="T33" fmla="*/ 154 h 378"/>
                    <a:gd name="T34" fmla="*/ 118 w 158"/>
                    <a:gd name="T35" fmla="*/ 131 h 378"/>
                    <a:gd name="T36" fmla="*/ 126 w 158"/>
                    <a:gd name="T37" fmla="*/ 114 h 378"/>
                    <a:gd name="T38" fmla="*/ 133 w 158"/>
                    <a:gd name="T39" fmla="*/ 101 h 378"/>
                    <a:gd name="T40" fmla="*/ 133 w 158"/>
                    <a:gd name="T41" fmla="*/ 92 h 378"/>
                    <a:gd name="T42" fmla="*/ 151 w 158"/>
                    <a:gd name="T43" fmla="*/ 73 h 378"/>
                    <a:gd name="T44" fmla="*/ 153 w 158"/>
                    <a:gd name="T45" fmla="*/ 42 h 378"/>
                    <a:gd name="T46" fmla="*/ 157 w 158"/>
                    <a:gd name="T47" fmla="*/ 22 h 378"/>
                    <a:gd name="T48" fmla="*/ 141 w 158"/>
                    <a:gd name="T49" fmla="*/ 14 h 378"/>
                    <a:gd name="T50" fmla="*/ 131 w 158"/>
                    <a:gd name="T51" fmla="*/ 0 h 378"/>
                    <a:gd name="T52" fmla="*/ 118 w 158"/>
                    <a:gd name="T53" fmla="*/ 14 h 378"/>
                    <a:gd name="T54" fmla="*/ 106 w 158"/>
                    <a:gd name="T55" fmla="*/ 47 h 378"/>
                    <a:gd name="T56" fmla="*/ 92 w 158"/>
                    <a:gd name="T57" fmla="*/ 70 h 378"/>
                    <a:gd name="T58" fmla="*/ 80 w 158"/>
                    <a:gd name="T59" fmla="*/ 89 h 378"/>
                    <a:gd name="T60" fmla="*/ 75 w 158"/>
                    <a:gd name="T61" fmla="*/ 89 h 378"/>
                    <a:gd name="T62" fmla="*/ 63 w 158"/>
                    <a:gd name="T63" fmla="*/ 101 h 378"/>
                    <a:gd name="T64" fmla="*/ 57 w 158"/>
                    <a:gd name="T65" fmla="*/ 112 h 378"/>
                    <a:gd name="T66" fmla="*/ 29 w 158"/>
                    <a:gd name="T67" fmla="*/ 117 h 3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8" h="378">
                      <a:moveTo>
                        <a:pt x="29" y="117"/>
                      </a:moveTo>
                      <a:lnTo>
                        <a:pt x="26" y="193"/>
                      </a:lnTo>
                      <a:lnTo>
                        <a:pt x="12" y="240"/>
                      </a:lnTo>
                      <a:lnTo>
                        <a:pt x="0" y="285"/>
                      </a:lnTo>
                      <a:lnTo>
                        <a:pt x="0" y="318"/>
                      </a:lnTo>
                      <a:lnTo>
                        <a:pt x="4" y="346"/>
                      </a:lnTo>
                      <a:lnTo>
                        <a:pt x="18" y="371"/>
                      </a:lnTo>
                      <a:lnTo>
                        <a:pt x="29" y="374"/>
                      </a:lnTo>
                      <a:lnTo>
                        <a:pt x="39" y="374"/>
                      </a:lnTo>
                      <a:lnTo>
                        <a:pt x="51" y="377"/>
                      </a:lnTo>
                      <a:lnTo>
                        <a:pt x="57" y="357"/>
                      </a:lnTo>
                      <a:lnTo>
                        <a:pt x="63" y="307"/>
                      </a:lnTo>
                      <a:lnTo>
                        <a:pt x="80" y="274"/>
                      </a:lnTo>
                      <a:lnTo>
                        <a:pt x="84" y="223"/>
                      </a:lnTo>
                      <a:lnTo>
                        <a:pt x="92" y="204"/>
                      </a:lnTo>
                      <a:lnTo>
                        <a:pt x="100" y="190"/>
                      </a:lnTo>
                      <a:lnTo>
                        <a:pt x="106" y="154"/>
                      </a:lnTo>
                      <a:lnTo>
                        <a:pt x="118" y="131"/>
                      </a:lnTo>
                      <a:lnTo>
                        <a:pt x="126" y="114"/>
                      </a:lnTo>
                      <a:lnTo>
                        <a:pt x="133" y="101"/>
                      </a:lnTo>
                      <a:lnTo>
                        <a:pt x="133" y="92"/>
                      </a:lnTo>
                      <a:lnTo>
                        <a:pt x="151" y="73"/>
                      </a:lnTo>
                      <a:lnTo>
                        <a:pt x="153" y="42"/>
                      </a:lnTo>
                      <a:lnTo>
                        <a:pt x="157" y="22"/>
                      </a:lnTo>
                      <a:lnTo>
                        <a:pt x="141" y="14"/>
                      </a:lnTo>
                      <a:lnTo>
                        <a:pt x="131" y="0"/>
                      </a:lnTo>
                      <a:lnTo>
                        <a:pt x="118" y="14"/>
                      </a:lnTo>
                      <a:lnTo>
                        <a:pt x="106" y="47"/>
                      </a:lnTo>
                      <a:lnTo>
                        <a:pt x="92" y="70"/>
                      </a:lnTo>
                      <a:lnTo>
                        <a:pt x="80" y="89"/>
                      </a:lnTo>
                      <a:lnTo>
                        <a:pt x="75" y="89"/>
                      </a:lnTo>
                      <a:lnTo>
                        <a:pt x="63" y="101"/>
                      </a:lnTo>
                      <a:lnTo>
                        <a:pt x="57" y="112"/>
                      </a:lnTo>
                      <a:lnTo>
                        <a:pt x="29" y="117"/>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46" name="Freeform 32"/>
                <p:cNvSpPr>
                  <a:spLocks/>
                </p:cNvSpPr>
                <p:nvPr/>
              </p:nvSpPr>
              <p:spPr bwMode="auto">
                <a:xfrm>
                  <a:off x="2575" y="655"/>
                  <a:ext cx="2126" cy="1789"/>
                </a:xfrm>
                <a:custGeom>
                  <a:avLst/>
                  <a:gdLst>
                    <a:gd name="T0" fmla="*/ 124 w 2126"/>
                    <a:gd name="T1" fmla="*/ 750 h 1789"/>
                    <a:gd name="T2" fmla="*/ 142 w 2126"/>
                    <a:gd name="T3" fmla="*/ 619 h 1789"/>
                    <a:gd name="T4" fmla="*/ 214 w 2126"/>
                    <a:gd name="T5" fmla="*/ 544 h 1789"/>
                    <a:gd name="T6" fmla="*/ 296 w 2126"/>
                    <a:gd name="T7" fmla="*/ 508 h 1789"/>
                    <a:gd name="T8" fmla="*/ 319 w 2126"/>
                    <a:gd name="T9" fmla="*/ 432 h 1789"/>
                    <a:gd name="T10" fmla="*/ 424 w 2126"/>
                    <a:gd name="T11" fmla="*/ 365 h 1789"/>
                    <a:gd name="T12" fmla="*/ 492 w 2126"/>
                    <a:gd name="T13" fmla="*/ 271 h 1789"/>
                    <a:gd name="T14" fmla="*/ 461 w 2126"/>
                    <a:gd name="T15" fmla="*/ 223 h 1789"/>
                    <a:gd name="T16" fmla="*/ 467 w 2126"/>
                    <a:gd name="T17" fmla="*/ 179 h 1789"/>
                    <a:gd name="T18" fmla="*/ 399 w 2126"/>
                    <a:gd name="T19" fmla="*/ 243 h 1789"/>
                    <a:gd name="T20" fmla="*/ 377 w 2126"/>
                    <a:gd name="T21" fmla="*/ 371 h 1789"/>
                    <a:gd name="T22" fmla="*/ 331 w 2126"/>
                    <a:gd name="T23" fmla="*/ 410 h 1789"/>
                    <a:gd name="T24" fmla="*/ 307 w 2126"/>
                    <a:gd name="T25" fmla="*/ 343 h 1789"/>
                    <a:gd name="T26" fmla="*/ 243 w 2126"/>
                    <a:gd name="T27" fmla="*/ 374 h 1789"/>
                    <a:gd name="T28" fmla="*/ 226 w 2126"/>
                    <a:gd name="T29" fmla="*/ 324 h 1789"/>
                    <a:gd name="T30" fmla="*/ 227 w 2126"/>
                    <a:gd name="T31" fmla="*/ 273 h 1789"/>
                    <a:gd name="T32" fmla="*/ 296 w 2126"/>
                    <a:gd name="T33" fmla="*/ 240 h 1789"/>
                    <a:gd name="T34" fmla="*/ 340 w 2126"/>
                    <a:gd name="T35" fmla="*/ 153 h 1789"/>
                    <a:gd name="T36" fmla="*/ 412 w 2126"/>
                    <a:gd name="T37" fmla="*/ 53 h 1789"/>
                    <a:gd name="T38" fmla="*/ 511 w 2126"/>
                    <a:gd name="T39" fmla="*/ 25 h 1789"/>
                    <a:gd name="T40" fmla="*/ 642 w 2126"/>
                    <a:gd name="T41" fmla="*/ 103 h 1789"/>
                    <a:gd name="T42" fmla="*/ 595 w 2126"/>
                    <a:gd name="T43" fmla="*/ 223 h 1789"/>
                    <a:gd name="T44" fmla="*/ 642 w 2126"/>
                    <a:gd name="T45" fmla="*/ 285 h 1789"/>
                    <a:gd name="T46" fmla="*/ 682 w 2126"/>
                    <a:gd name="T47" fmla="*/ 215 h 1789"/>
                    <a:gd name="T48" fmla="*/ 859 w 2126"/>
                    <a:gd name="T49" fmla="*/ 187 h 1789"/>
                    <a:gd name="T50" fmla="*/ 1073 w 2126"/>
                    <a:gd name="T51" fmla="*/ 33 h 1789"/>
                    <a:gd name="T52" fmla="*/ 1406 w 2126"/>
                    <a:gd name="T53" fmla="*/ 103 h 1789"/>
                    <a:gd name="T54" fmla="*/ 2004 w 2126"/>
                    <a:gd name="T55" fmla="*/ 226 h 1789"/>
                    <a:gd name="T56" fmla="*/ 2057 w 2126"/>
                    <a:gd name="T57" fmla="*/ 298 h 1789"/>
                    <a:gd name="T58" fmla="*/ 2076 w 2126"/>
                    <a:gd name="T59" fmla="*/ 541 h 1789"/>
                    <a:gd name="T60" fmla="*/ 1901 w 2126"/>
                    <a:gd name="T61" fmla="*/ 346 h 1789"/>
                    <a:gd name="T62" fmla="*/ 1763 w 2126"/>
                    <a:gd name="T63" fmla="*/ 435 h 1789"/>
                    <a:gd name="T64" fmla="*/ 1954 w 2126"/>
                    <a:gd name="T65" fmla="*/ 775 h 1789"/>
                    <a:gd name="T66" fmla="*/ 1876 w 2126"/>
                    <a:gd name="T67" fmla="*/ 920 h 1789"/>
                    <a:gd name="T68" fmla="*/ 2003 w 2126"/>
                    <a:gd name="T69" fmla="*/ 1252 h 1789"/>
                    <a:gd name="T70" fmla="*/ 1874 w 2126"/>
                    <a:gd name="T71" fmla="*/ 1425 h 1789"/>
                    <a:gd name="T72" fmla="*/ 1841 w 2126"/>
                    <a:gd name="T73" fmla="*/ 1559 h 1789"/>
                    <a:gd name="T74" fmla="*/ 1833 w 2126"/>
                    <a:gd name="T75" fmla="*/ 1690 h 1789"/>
                    <a:gd name="T76" fmla="*/ 1789 w 2126"/>
                    <a:gd name="T77" fmla="*/ 1685 h 1789"/>
                    <a:gd name="T78" fmla="*/ 1658 w 2126"/>
                    <a:gd name="T79" fmla="*/ 1411 h 1789"/>
                    <a:gd name="T80" fmla="*/ 1472 w 2126"/>
                    <a:gd name="T81" fmla="*/ 1403 h 1789"/>
                    <a:gd name="T82" fmla="*/ 1359 w 2126"/>
                    <a:gd name="T83" fmla="*/ 1562 h 1789"/>
                    <a:gd name="T84" fmla="*/ 1128 w 2126"/>
                    <a:gd name="T85" fmla="*/ 1213 h 1789"/>
                    <a:gd name="T86" fmla="*/ 822 w 2126"/>
                    <a:gd name="T87" fmla="*/ 1091 h 1789"/>
                    <a:gd name="T88" fmla="*/ 1054 w 2126"/>
                    <a:gd name="T89" fmla="*/ 1308 h 1789"/>
                    <a:gd name="T90" fmla="*/ 784 w 2126"/>
                    <a:gd name="T91" fmla="*/ 1503 h 1789"/>
                    <a:gd name="T92" fmla="*/ 714 w 2126"/>
                    <a:gd name="T93" fmla="*/ 1319 h 1789"/>
                    <a:gd name="T94" fmla="*/ 601 w 2126"/>
                    <a:gd name="T95" fmla="*/ 1105 h 1789"/>
                    <a:gd name="T96" fmla="*/ 537 w 2126"/>
                    <a:gd name="T97" fmla="*/ 946 h 1789"/>
                    <a:gd name="T98" fmla="*/ 505 w 2126"/>
                    <a:gd name="T99" fmla="*/ 873 h 1789"/>
                    <a:gd name="T100" fmla="*/ 465 w 2126"/>
                    <a:gd name="T101" fmla="*/ 831 h 1789"/>
                    <a:gd name="T102" fmla="*/ 449 w 2126"/>
                    <a:gd name="T103" fmla="*/ 909 h 1789"/>
                    <a:gd name="T104" fmla="*/ 393 w 2126"/>
                    <a:gd name="T105" fmla="*/ 787 h 1789"/>
                    <a:gd name="T106" fmla="*/ 329 w 2126"/>
                    <a:gd name="T107" fmla="*/ 742 h 1789"/>
                    <a:gd name="T108" fmla="*/ 397 w 2126"/>
                    <a:gd name="T109" fmla="*/ 848 h 1789"/>
                    <a:gd name="T110" fmla="*/ 367 w 2126"/>
                    <a:gd name="T111" fmla="*/ 873 h 1789"/>
                    <a:gd name="T112" fmla="*/ 313 w 2126"/>
                    <a:gd name="T113" fmla="*/ 803 h 1789"/>
                    <a:gd name="T114" fmla="*/ 251 w 2126"/>
                    <a:gd name="T115" fmla="*/ 753 h 1789"/>
                    <a:gd name="T116" fmla="*/ 169 w 2126"/>
                    <a:gd name="T117" fmla="*/ 817 h 1789"/>
                    <a:gd name="T118" fmla="*/ 152 w 2126"/>
                    <a:gd name="T119" fmla="*/ 890 h 1789"/>
                    <a:gd name="T120" fmla="*/ 95 w 2126"/>
                    <a:gd name="T121" fmla="*/ 943 h 1789"/>
                    <a:gd name="T122" fmla="*/ 12 w 2126"/>
                    <a:gd name="T123" fmla="*/ 909 h 17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26" h="1789">
                      <a:moveTo>
                        <a:pt x="0" y="803"/>
                      </a:moveTo>
                      <a:lnTo>
                        <a:pt x="19" y="778"/>
                      </a:lnTo>
                      <a:lnTo>
                        <a:pt x="31" y="759"/>
                      </a:lnTo>
                      <a:lnTo>
                        <a:pt x="56" y="759"/>
                      </a:lnTo>
                      <a:lnTo>
                        <a:pt x="84" y="764"/>
                      </a:lnTo>
                      <a:lnTo>
                        <a:pt x="103" y="753"/>
                      </a:lnTo>
                      <a:lnTo>
                        <a:pt x="124" y="750"/>
                      </a:lnTo>
                      <a:lnTo>
                        <a:pt x="126" y="717"/>
                      </a:lnTo>
                      <a:lnTo>
                        <a:pt x="138" y="695"/>
                      </a:lnTo>
                      <a:lnTo>
                        <a:pt x="109" y="669"/>
                      </a:lnTo>
                      <a:lnTo>
                        <a:pt x="105" y="650"/>
                      </a:lnTo>
                      <a:lnTo>
                        <a:pt x="107" y="622"/>
                      </a:lnTo>
                      <a:lnTo>
                        <a:pt x="128" y="622"/>
                      </a:lnTo>
                      <a:lnTo>
                        <a:pt x="142" y="619"/>
                      </a:lnTo>
                      <a:lnTo>
                        <a:pt x="144" y="622"/>
                      </a:lnTo>
                      <a:lnTo>
                        <a:pt x="159" y="605"/>
                      </a:lnTo>
                      <a:lnTo>
                        <a:pt x="175" y="597"/>
                      </a:lnTo>
                      <a:lnTo>
                        <a:pt x="181" y="597"/>
                      </a:lnTo>
                      <a:lnTo>
                        <a:pt x="191" y="580"/>
                      </a:lnTo>
                      <a:lnTo>
                        <a:pt x="202" y="575"/>
                      </a:lnTo>
                      <a:lnTo>
                        <a:pt x="214" y="544"/>
                      </a:lnTo>
                      <a:lnTo>
                        <a:pt x="222" y="552"/>
                      </a:lnTo>
                      <a:lnTo>
                        <a:pt x="237" y="533"/>
                      </a:lnTo>
                      <a:lnTo>
                        <a:pt x="239" y="533"/>
                      </a:lnTo>
                      <a:lnTo>
                        <a:pt x="259" y="510"/>
                      </a:lnTo>
                      <a:lnTo>
                        <a:pt x="270" y="508"/>
                      </a:lnTo>
                      <a:lnTo>
                        <a:pt x="286" y="508"/>
                      </a:lnTo>
                      <a:lnTo>
                        <a:pt x="296" y="508"/>
                      </a:lnTo>
                      <a:lnTo>
                        <a:pt x="288" y="480"/>
                      </a:lnTo>
                      <a:lnTo>
                        <a:pt x="284" y="457"/>
                      </a:lnTo>
                      <a:lnTo>
                        <a:pt x="280" y="410"/>
                      </a:lnTo>
                      <a:lnTo>
                        <a:pt x="303" y="407"/>
                      </a:lnTo>
                      <a:lnTo>
                        <a:pt x="315" y="399"/>
                      </a:lnTo>
                      <a:lnTo>
                        <a:pt x="309" y="418"/>
                      </a:lnTo>
                      <a:lnTo>
                        <a:pt x="319" y="432"/>
                      </a:lnTo>
                      <a:lnTo>
                        <a:pt x="329" y="449"/>
                      </a:lnTo>
                      <a:lnTo>
                        <a:pt x="334" y="460"/>
                      </a:lnTo>
                      <a:lnTo>
                        <a:pt x="362" y="457"/>
                      </a:lnTo>
                      <a:lnTo>
                        <a:pt x="385" y="416"/>
                      </a:lnTo>
                      <a:lnTo>
                        <a:pt x="402" y="396"/>
                      </a:lnTo>
                      <a:lnTo>
                        <a:pt x="412" y="382"/>
                      </a:lnTo>
                      <a:lnTo>
                        <a:pt x="424" y="365"/>
                      </a:lnTo>
                      <a:lnTo>
                        <a:pt x="435" y="343"/>
                      </a:lnTo>
                      <a:lnTo>
                        <a:pt x="445" y="351"/>
                      </a:lnTo>
                      <a:lnTo>
                        <a:pt x="445" y="338"/>
                      </a:lnTo>
                      <a:lnTo>
                        <a:pt x="451" y="329"/>
                      </a:lnTo>
                      <a:lnTo>
                        <a:pt x="469" y="335"/>
                      </a:lnTo>
                      <a:lnTo>
                        <a:pt x="498" y="371"/>
                      </a:lnTo>
                      <a:lnTo>
                        <a:pt x="492" y="271"/>
                      </a:lnTo>
                      <a:lnTo>
                        <a:pt x="467" y="315"/>
                      </a:lnTo>
                      <a:lnTo>
                        <a:pt x="447" y="312"/>
                      </a:lnTo>
                      <a:lnTo>
                        <a:pt x="441" y="285"/>
                      </a:lnTo>
                      <a:lnTo>
                        <a:pt x="441" y="271"/>
                      </a:lnTo>
                      <a:lnTo>
                        <a:pt x="435" y="262"/>
                      </a:lnTo>
                      <a:lnTo>
                        <a:pt x="451" y="240"/>
                      </a:lnTo>
                      <a:lnTo>
                        <a:pt x="461" y="223"/>
                      </a:lnTo>
                      <a:lnTo>
                        <a:pt x="470" y="218"/>
                      </a:lnTo>
                      <a:lnTo>
                        <a:pt x="478" y="215"/>
                      </a:lnTo>
                      <a:lnTo>
                        <a:pt x="484" y="201"/>
                      </a:lnTo>
                      <a:lnTo>
                        <a:pt x="492" y="198"/>
                      </a:lnTo>
                      <a:lnTo>
                        <a:pt x="502" y="198"/>
                      </a:lnTo>
                      <a:lnTo>
                        <a:pt x="484" y="173"/>
                      </a:lnTo>
                      <a:lnTo>
                        <a:pt x="467" y="179"/>
                      </a:lnTo>
                      <a:lnTo>
                        <a:pt x="455" y="179"/>
                      </a:lnTo>
                      <a:lnTo>
                        <a:pt x="445" y="170"/>
                      </a:lnTo>
                      <a:lnTo>
                        <a:pt x="445" y="187"/>
                      </a:lnTo>
                      <a:lnTo>
                        <a:pt x="435" y="204"/>
                      </a:lnTo>
                      <a:lnTo>
                        <a:pt x="422" y="232"/>
                      </a:lnTo>
                      <a:lnTo>
                        <a:pt x="408" y="243"/>
                      </a:lnTo>
                      <a:lnTo>
                        <a:pt x="399" y="243"/>
                      </a:lnTo>
                      <a:lnTo>
                        <a:pt x="395" y="262"/>
                      </a:lnTo>
                      <a:lnTo>
                        <a:pt x="395" y="271"/>
                      </a:lnTo>
                      <a:lnTo>
                        <a:pt x="387" y="279"/>
                      </a:lnTo>
                      <a:lnTo>
                        <a:pt x="397" y="312"/>
                      </a:lnTo>
                      <a:lnTo>
                        <a:pt x="402" y="329"/>
                      </a:lnTo>
                      <a:lnTo>
                        <a:pt x="391" y="354"/>
                      </a:lnTo>
                      <a:lnTo>
                        <a:pt x="377" y="371"/>
                      </a:lnTo>
                      <a:lnTo>
                        <a:pt x="373" y="396"/>
                      </a:lnTo>
                      <a:lnTo>
                        <a:pt x="366" y="416"/>
                      </a:lnTo>
                      <a:lnTo>
                        <a:pt x="358" y="416"/>
                      </a:lnTo>
                      <a:lnTo>
                        <a:pt x="346" y="418"/>
                      </a:lnTo>
                      <a:lnTo>
                        <a:pt x="334" y="427"/>
                      </a:lnTo>
                      <a:lnTo>
                        <a:pt x="331" y="424"/>
                      </a:lnTo>
                      <a:lnTo>
                        <a:pt x="331" y="410"/>
                      </a:lnTo>
                      <a:lnTo>
                        <a:pt x="329" y="388"/>
                      </a:lnTo>
                      <a:lnTo>
                        <a:pt x="319" y="388"/>
                      </a:lnTo>
                      <a:lnTo>
                        <a:pt x="313" y="374"/>
                      </a:lnTo>
                      <a:lnTo>
                        <a:pt x="315" y="354"/>
                      </a:lnTo>
                      <a:lnTo>
                        <a:pt x="317" y="343"/>
                      </a:lnTo>
                      <a:lnTo>
                        <a:pt x="315" y="338"/>
                      </a:lnTo>
                      <a:lnTo>
                        <a:pt x="307" y="343"/>
                      </a:lnTo>
                      <a:lnTo>
                        <a:pt x="303" y="343"/>
                      </a:lnTo>
                      <a:lnTo>
                        <a:pt x="297" y="340"/>
                      </a:lnTo>
                      <a:lnTo>
                        <a:pt x="294" y="338"/>
                      </a:lnTo>
                      <a:lnTo>
                        <a:pt x="284" y="349"/>
                      </a:lnTo>
                      <a:lnTo>
                        <a:pt x="274" y="363"/>
                      </a:lnTo>
                      <a:lnTo>
                        <a:pt x="264" y="377"/>
                      </a:lnTo>
                      <a:lnTo>
                        <a:pt x="243" y="374"/>
                      </a:lnTo>
                      <a:lnTo>
                        <a:pt x="229" y="371"/>
                      </a:lnTo>
                      <a:lnTo>
                        <a:pt x="220" y="357"/>
                      </a:lnTo>
                      <a:lnTo>
                        <a:pt x="220" y="349"/>
                      </a:lnTo>
                      <a:lnTo>
                        <a:pt x="226" y="338"/>
                      </a:lnTo>
                      <a:lnTo>
                        <a:pt x="233" y="329"/>
                      </a:lnTo>
                      <a:lnTo>
                        <a:pt x="239" y="318"/>
                      </a:lnTo>
                      <a:lnTo>
                        <a:pt x="226" y="324"/>
                      </a:lnTo>
                      <a:lnTo>
                        <a:pt x="220" y="310"/>
                      </a:lnTo>
                      <a:lnTo>
                        <a:pt x="220" y="301"/>
                      </a:lnTo>
                      <a:lnTo>
                        <a:pt x="239" y="298"/>
                      </a:lnTo>
                      <a:lnTo>
                        <a:pt x="257" y="296"/>
                      </a:lnTo>
                      <a:lnTo>
                        <a:pt x="245" y="287"/>
                      </a:lnTo>
                      <a:lnTo>
                        <a:pt x="227" y="290"/>
                      </a:lnTo>
                      <a:lnTo>
                        <a:pt x="227" y="273"/>
                      </a:lnTo>
                      <a:lnTo>
                        <a:pt x="235" y="262"/>
                      </a:lnTo>
                      <a:lnTo>
                        <a:pt x="253" y="251"/>
                      </a:lnTo>
                      <a:lnTo>
                        <a:pt x="259" y="240"/>
                      </a:lnTo>
                      <a:lnTo>
                        <a:pt x="264" y="234"/>
                      </a:lnTo>
                      <a:lnTo>
                        <a:pt x="278" y="232"/>
                      </a:lnTo>
                      <a:lnTo>
                        <a:pt x="290" y="234"/>
                      </a:lnTo>
                      <a:lnTo>
                        <a:pt x="296" y="240"/>
                      </a:lnTo>
                      <a:lnTo>
                        <a:pt x="305" y="232"/>
                      </a:lnTo>
                      <a:lnTo>
                        <a:pt x="296" y="229"/>
                      </a:lnTo>
                      <a:lnTo>
                        <a:pt x="296" y="206"/>
                      </a:lnTo>
                      <a:lnTo>
                        <a:pt x="321" y="181"/>
                      </a:lnTo>
                      <a:lnTo>
                        <a:pt x="334" y="165"/>
                      </a:lnTo>
                      <a:lnTo>
                        <a:pt x="342" y="162"/>
                      </a:lnTo>
                      <a:lnTo>
                        <a:pt x="340" y="153"/>
                      </a:lnTo>
                      <a:lnTo>
                        <a:pt x="352" y="137"/>
                      </a:lnTo>
                      <a:lnTo>
                        <a:pt x="366" y="112"/>
                      </a:lnTo>
                      <a:lnTo>
                        <a:pt x="381" y="100"/>
                      </a:lnTo>
                      <a:lnTo>
                        <a:pt x="369" y="89"/>
                      </a:lnTo>
                      <a:lnTo>
                        <a:pt x="401" y="64"/>
                      </a:lnTo>
                      <a:lnTo>
                        <a:pt x="414" y="67"/>
                      </a:lnTo>
                      <a:lnTo>
                        <a:pt x="412" y="53"/>
                      </a:lnTo>
                      <a:lnTo>
                        <a:pt x="439" y="50"/>
                      </a:lnTo>
                      <a:lnTo>
                        <a:pt x="490" y="6"/>
                      </a:lnTo>
                      <a:lnTo>
                        <a:pt x="498" y="0"/>
                      </a:lnTo>
                      <a:lnTo>
                        <a:pt x="488" y="33"/>
                      </a:lnTo>
                      <a:lnTo>
                        <a:pt x="500" y="17"/>
                      </a:lnTo>
                      <a:lnTo>
                        <a:pt x="513" y="11"/>
                      </a:lnTo>
                      <a:lnTo>
                        <a:pt x="511" y="25"/>
                      </a:lnTo>
                      <a:lnTo>
                        <a:pt x="550" y="8"/>
                      </a:lnTo>
                      <a:lnTo>
                        <a:pt x="568" y="22"/>
                      </a:lnTo>
                      <a:lnTo>
                        <a:pt x="542" y="36"/>
                      </a:lnTo>
                      <a:lnTo>
                        <a:pt x="552" y="53"/>
                      </a:lnTo>
                      <a:lnTo>
                        <a:pt x="589" y="50"/>
                      </a:lnTo>
                      <a:lnTo>
                        <a:pt x="645" y="75"/>
                      </a:lnTo>
                      <a:lnTo>
                        <a:pt x="642" y="103"/>
                      </a:lnTo>
                      <a:lnTo>
                        <a:pt x="618" y="128"/>
                      </a:lnTo>
                      <a:lnTo>
                        <a:pt x="583" y="142"/>
                      </a:lnTo>
                      <a:lnTo>
                        <a:pt x="577" y="170"/>
                      </a:lnTo>
                      <a:lnTo>
                        <a:pt x="579" y="198"/>
                      </a:lnTo>
                      <a:lnTo>
                        <a:pt x="589" y="204"/>
                      </a:lnTo>
                      <a:lnTo>
                        <a:pt x="591" y="218"/>
                      </a:lnTo>
                      <a:lnTo>
                        <a:pt x="595" y="223"/>
                      </a:lnTo>
                      <a:lnTo>
                        <a:pt x="603" y="229"/>
                      </a:lnTo>
                      <a:lnTo>
                        <a:pt x="605" y="245"/>
                      </a:lnTo>
                      <a:lnTo>
                        <a:pt x="616" y="265"/>
                      </a:lnTo>
                      <a:lnTo>
                        <a:pt x="616" y="273"/>
                      </a:lnTo>
                      <a:lnTo>
                        <a:pt x="628" y="273"/>
                      </a:lnTo>
                      <a:lnTo>
                        <a:pt x="632" y="279"/>
                      </a:lnTo>
                      <a:lnTo>
                        <a:pt x="642" y="285"/>
                      </a:lnTo>
                      <a:lnTo>
                        <a:pt x="647" y="276"/>
                      </a:lnTo>
                      <a:lnTo>
                        <a:pt x="653" y="262"/>
                      </a:lnTo>
                      <a:lnTo>
                        <a:pt x="657" y="254"/>
                      </a:lnTo>
                      <a:lnTo>
                        <a:pt x="667" y="259"/>
                      </a:lnTo>
                      <a:lnTo>
                        <a:pt x="679" y="240"/>
                      </a:lnTo>
                      <a:lnTo>
                        <a:pt x="679" y="226"/>
                      </a:lnTo>
                      <a:lnTo>
                        <a:pt x="682" y="215"/>
                      </a:lnTo>
                      <a:lnTo>
                        <a:pt x="684" y="206"/>
                      </a:lnTo>
                      <a:lnTo>
                        <a:pt x="708" y="198"/>
                      </a:lnTo>
                      <a:lnTo>
                        <a:pt x="727" y="190"/>
                      </a:lnTo>
                      <a:lnTo>
                        <a:pt x="752" y="179"/>
                      </a:lnTo>
                      <a:lnTo>
                        <a:pt x="782" y="187"/>
                      </a:lnTo>
                      <a:lnTo>
                        <a:pt x="811" y="187"/>
                      </a:lnTo>
                      <a:lnTo>
                        <a:pt x="859" y="187"/>
                      </a:lnTo>
                      <a:lnTo>
                        <a:pt x="867" y="120"/>
                      </a:lnTo>
                      <a:lnTo>
                        <a:pt x="894" y="123"/>
                      </a:lnTo>
                      <a:lnTo>
                        <a:pt x="914" y="173"/>
                      </a:lnTo>
                      <a:lnTo>
                        <a:pt x="918" y="131"/>
                      </a:lnTo>
                      <a:lnTo>
                        <a:pt x="1007" y="8"/>
                      </a:lnTo>
                      <a:lnTo>
                        <a:pt x="1042" y="8"/>
                      </a:lnTo>
                      <a:lnTo>
                        <a:pt x="1073" y="33"/>
                      </a:lnTo>
                      <a:lnTo>
                        <a:pt x="1114" y="31"/>
                      </a:lnTo>
                      <a:lnTo>
                        <a:pt x="1168" y="75"/>
                      </a:lnTo>
                      <a:lnTo>
                        <a:pt x="1231" y="100"/>
                      </a:lnTo>
                      <a:lnTo>
                        <a:pt x="1275" y="95"/>
                      </a:lnTo>
                      <a:lnTo>
                        <a:pt x="1334" y="123"/>
                      </a:lnTo>
                      <a:lnTo>
                        <a:pt x="1382" y="123"/>
                      </a:lnTo>
                      <a:lnTo>
                        <a:pt x="1406" y="103"/>
                      </a:lnTo>
                      <a:lnTo>
                        <a:pt x="1460" y="103"/>
                      </a:lnTo>
                      <a:lnTo>
                        <a:pt x="1489" y="126"/>
                      </a:lnTo>
                      <a:lnTo>
                        <a:pt x="1563" y="126"/>
                      </a:lnTo>
                      <a:lnTo>
                        <a:pt x="1625" y="162"/>
                      </a:lnTo>
                      <a:lnTo>
                        <a:pt x="1736" y="156"/>
                      </a:lnTo>
                      <a:lnTo>
                        <a:pt x="1917" y="173"/>
                      </a:lnTo>
                      <a:lnTo>
                        <a:pt x="2004" y="226"/>
                      </a:lnTo>
                      <a:lnTo>
                        <a:pt x="2078" y="259"/>
                      </a:lnTo>
                      <a:lnTo>
                        <a:pt x="2125" y="287"/>
                      </a:lnTo>
                      <a:lnTo>
                        <a:pt x="2111" y="296"/>
                      </a:lnTo>
                      <a:lnTo>
                        <a:pt x="2078" y="273"/>
                      </a:lnTo>
                      <a:lnTo>
                        <a:pt x="2003" y="265"/>
                      </a:lnTo>
                      <a:lnTo>
                        <a:pt x="2024" y="287"/>
                      </a:lnTo>
                      <a:lnTo>
                        <a:pt x="2057" y="298"/>
                      </a:lnTo>
                      <a:lnTo>
                        <a:pt x="2047" y="335"/>
                      </a:lnTo>
                      <a:lnTo>
                        <a:pt x="2012" y="357"/>
                      </a:lnTo>
                      <a:lnTo>
                        <a:pt x="2001" y="393"/>
                      </a:lnTo>
                      <a:lnTo>
                        <a:pt x="2047" y="427"/>
                      </a:lnTo>
                      <a:lnTo>
                        <a:pt x="2080" y="471"/>
                      </a:lnTo>
                      <a:lnTo>
                        <a:pt x="2098" y="536"/>
                      </a:lnTo>
                      <a:lnTo>
                        <a:pt x="2076" y="541"/>
                      </a:lnTo>
                      <a:lnTo>
                        <a:pt x="2030" y="522"/>
                      </a:lnTo>
                      <a:lnTo>
                        <a:pt x="1981" y="474"/>
                      </a:lnTo>
                      <a:lnTo>
                        <a:pt x="1962" y="449"/>
                      </a:lnTo>
                      <a:lnTo>
                        <a:pt x="1950" y="416"/>
                      </a:lnTo>
                      <a:lnTo>
                        <a:pt x="1938" y="365"/>
                      </a:lnTo>
                      <a:lnTo>
                        <a:pt x="1919" y="349"/>
                      </a:lnTo>
                      <a:lnTo>
                        <a:pt x="1901" y="346"/>
                      </a:lnTo>
                      <a:lnTo>
                        <a:pt x="1886" y="351"/>
                      </a:lnTo>
                      <a:lnTo>
                        <a:pt x="1903" y="391"/>
                      </a:lnTo>
                      <a:lnTo>
                        <a:pt x="1857" y="396"/>
                      </a:lnTo>
                      <a:lnTo>
                        <a:pt x="1835" y="377"/>
                      </a:lnTo>
                      <a:lnTo>
                        <a:pt x="1794" y="388"/>
                      </a:lnTo>
                      <a:lnTo>
                        <a:pt x="1763" y="418"/>
                      </a:lnTo>
                      <a:lnTo>
                        <a:pt x="1763" y="435"/>
                      </a:lnTo>
                      <a:lnTo>
                        <a:pt x="1775" y="463"/>
                      </a:lnTo>
                      <a:lnTo>
                        <a:pt x="1824" y="471"/>
                      </a:lnTo>
                      <a:lnTo>
                        <a:pt x="1863" y="505"/>
                      </a:lnTo>
                      <a:lnTo>
                        <a:pt x="1929" y="597"/>
                      </a:lnTo>
                      <a:lnTo>
                        <a:pt x="1956" y="658"/>
                      </a:lnTo>
                      <a:lnTo>
                        <a:pt x="1960" y="722"/>
                      </a:lnTo>
                      <a:lnTo>
                        <a:pt x="1954" y="775"/>
                      </a:lnTo>
                      <a:lnTo>
                        <a:pt x="1938" y="775"/>
                      </a:lnTo>
                      <a:lnTo>
                        <a:pt x="1921" y="756"/>
                      </a:lnTo>
                      <a:lnTo>
                        <a:pt x="1896" y="781"/>
                      </a:lnTo>
                      <a:lnTo>
                        <a:pt x="1870" y="803"/>
                      </a:lnTo>
                      <a:lnTo>
                        <a:pt x="1866" y="840"/>
                      </a:lnTo>
                      <a:lnTo>
                        <a:pt x="1894" y="884"/>
                      </a:lnTo>
                      <a:lnTo>
                        <a:pt x="1876" y="920"/>
                      </a:lnTo>
                      <a:lnTo>
                        <a:pt x="1870" y="982"/>
                      </a:lnTo>
                      <a:lnTo>
                        <a:pt x="1903" y="1021"/>
                      </a:lnTo>
                      <a:lnTo>
                        <a:pt x="1940" y="1032"/>
                      </a:lnTo>
                      <a:lnTo>
                        <a:pt x="1979" y="1074"/>
                      </a:lnTo>
                      <a:lnTo>
                        <a:pt x="2012" y="1130"/>
                      </a:lnTo>
                      <a:lnTo>
                        <a:pt x="2014" y="1213"/>
                      </a:lnTo>
                      <a:lnTo>
                        <a:pt x="2003" y="1252"/>
                      </a:lnTo>
                      <a:lnTo>
                        <a:pt x="1968" y="1286"/>
                      </a:lnTo>
                      <a:lnTo>
                        <a:pt x="1925" y="1303"/>
                      </a:lnTo>
                      <a:lnTo>
                        <a:pt x="1898" y="1328"/>
                      </a:lnTo>
                      <a:lnTo>
                        <a:pt x="1882" y="1314"/>
                      </a:lnTo>
                      <a:lnTo>
                        <a:pt x="1868" y="1328"/>
                      </a:lnTo>
                      <a:lnTo>
                        <a:pt x="1864" y="1389"/>
                      </a:lnTo>
                      <a:lnTo>
                        <a:pt x="1874" y="1425"/>
                      </a:lnTo>
                      <a:lnTo>
                        <a:pt x="1917" y="1467"/>
                      </a:lnTo>
                      <a:lnTo>
                        <a:pt x="1934" y="1509"/>
                      </a:lnTo>
                      <a:lnTo>
                        <a:pt x="1948" y="1531"/>
                      </a:lnTo>
                      <a:lnTo>
                        <a:pt x="1944" y="1576"/>
                      </a:lnTo>
                      <a:lnTo>
                        <a:pt x="1917" y="1612"/>
                      </a:lnTo>
                      <a:lnTo>
                        <a:pt x="1888" y="1612"/>
                      </a:lnTo>
                      <a:lnTo>
                        <a:pt x="1841" y="1559"/>
                      </a:lnTo>
                      <a:lnTo>
                        <a:pt x="1808" y="1540"/>
                      </a:lnTo>
                      <a:lnTo>
                        <a:pt x="1794" y="1529"/>
                      </a:lnTo>
                      <a:lnTo>
                        <a:pt x="1781" y="1556"/>
                      </a:lnTo>
                      <a:lnTo>
                        <a:pt x="1785" y="1596"/>
                      </a:lnTo>
                      <a:lnTo>
                        <a:pt x="1796" y="1626"/>
                      </a:lnTo>
                      <a:lnTo>
                        <a:pt x="1804" y="1674"/>
                      </a:lnTo>
                      <a:lnTo>
                        <a:pt x="1833" y="1690"/>
                      </a:lnTo>
                      <a:lnTo>
                        <a:pt x="1824" y="1715"/>
                      </a:lnTo>
                      <a:lnTo>
                        <a:pt x="1826" y="1752"/>
                      </a:lnTo>
                      <a:lnTo>
                        <a:pt x="1835" y="1788"/>
                      </a:lnTo>
                      <a:lnTo>
                        <a:pt x="1816" y="1785"/>
                      </a:lnTo>
                      <a:lnTo>
                        <a:pt x="1794" y="1743"/>
                      </a:lnTo>
                      <a:lnTo>
                        <a:pt x="1796" y="1699"/>
                      </a:lnTo>
                      <a:lnTo>
                        <a:pt x="1789" y="1685"/>
                      </a:lnTo>
                      <a:lnTo>
                        <a:pt x="1781" y="1635"/>
                      </a:lnTo>
                      <a:lnTo>
                        <a:pt x="1771" y="1621"/>
                      </a:lnTo>
                      <a:lnTo>
                        <a:pt x="1767" y="1551"/>
                      </a:lnTo>
                      <a:lnTo>
                        <a:pt x="1754" y="1509"/>
                      </a:lnTo>
                      <a:lnTo>
                        <a:pt x="1730" y="1470"/>
                      </a:lnTo>
                      <a:lnTo>
                        <a:pt x="1688" y="1448"/>
                      </a:lnTo>
                      <a:lnTo>
                        <a:pt x="1658" y="1411"/>
                      </a:lnTo>
                      <a:lnTo>
                        <a:pt x="1647" y="1384"/>
                      </a:lnTo>
                      <a:lnTo>
                        <a:pt x="1625" y="1353"/>
                      </a:lnTo>
                      <a:lnTo>
                        <a:pt x="1592" y="1283"/>
                      </a:lnTo>
                      <a:lnTo>
                        <a:pt x="1563" y="1289"/>
                      </a:lnTo>
                      <a:lnTo>
                        <a:pt x="1524" y="1322"/>
                      </a:lnTo>
                      <a:lnTo>
                        <a:pt x="1507" y="1350"/>
                      </a:lnTo>
                      <a:lnTo>
                        <a:pt x="1472" y="1403"/>
                      </a:lnTo>
                      <a:lnTo>
                        <a:pt x="1446" y="1459"/>
                      </a:lnTo>
                      <a:lnTo>
                        <a:pt x="1437" y="1478"/>
                      </a:lnTo>
                      <a:lnTo>
                        <a:pt x="1446" y="1543"/>
                      </a:lnTo>
                      <a:lnTo>
                        <a:pt x="1445" y="1607"/>
                      </a:lnTo>
                      <a:lnTo>
                        <a:pt x="1413" y="1651"/>
                      </a:lnTo>
                      <a:lnTo>
                        <a:pt x="1396" y="1654"/>
                      </a:lnTo>
                      <a:lnTo>
                        <a:pt x="1359" y="1562"/>
                      </a:lnTo>
                      <a:lnTo>
                        <a:pt x="1330" y="1498"/>
                      </a:lnTo>
                      <a:lnTo>
                        <a:pt x="1272" y="1375"/>
                      </a:lnTo>
                      <a:lnTo>
                        <a:pt x="1270" y="1328"/>
                      </a:lnTo>
                      <a:lnTo>
                        <a:pt x="1256" y="1305"/>
                      </a:lnTo>
                      <a:lnTo>
                        <a:pt x="1246" y="1336"/>
                      </a:lnTo>
                      <a:lnTo>
                        <a:pt x="1196" y="1266"/>
                      </a:lnTo>
                      <a:lnTo>
                        <a:pt x="1128" y="1213"/>
                      </a:lnTo>
                      <a:lnTo>
                        <a:pt x="1085" y="1225"/>
                      </a:lnTo>
                      <a:lnTo>
                        <a:pt x="1023" y="1219"/>
                      </a:lnTo>
                      <a:lnTo>
                        <a:pt x="993" y="1180"/>
                      </a:lnTo>
                      <a:lnTo>
                        <a:pt x="960" y="1185"/>
                      </a:lnTo>
                      <a:lnTo>
                        <a:pt x="914" y="1169"/>
                      </a:lnTo>
                      <a:lnTo>
                        <a:pt x="817" y="1038"/>
                      </a:lnTo>
                      <a:lnTo>
                        <a:pt x="822" y="1091"/>
                      </a:lnTo>
                      <a:lnTo>
                        <a:pt x="852" y="1166"/>
                      </a:lnTo>
                      <a:lnTo>
                        <a:pt x="885" y="1219"/>
                      </a:lnTo>
                      <a:lnTo>
                        <a:pt x="920" y="1247"/>
                      </a:lnTo>
                      <a:lnTo>
                        <a:pt x="958" y="1225"/>
                      </a:lnTo>
                      <a:lnTo>
                        <a:pt x="990" y="1225"/>
                      </a:lnTo>
                      <a:lnTo>
                        <a:pt x="1030" y="1272"/>
                      </a:lnTo>
                      <a:lnTo>
                        <a:pt x="1054" y="1308"/>
                      </a:lnTo>
                      <a:lnTo>
                        <a:pt x="1050" y="1331"/>
                      </a:lnTo>
                      <a:lnTo>
                        <a:pt x="980" y="1434"/>
                      </a:lnTo>
                      <a:lnTo>
                        <a:pt x="933" y="1473"/>
                      </a:lnTo>
                      <a:lnTo>
                        <a:pt x="836" y="1523"/>
                      </a:lnTo>
                      <a:lnTo>
                        <a:pt x="807" y="1540"/>
                      </a:lnTo>
                      <a:lnTo>
                        <a:pt x="789" y="1523"/>
                      </a:lnTo>
                      <a:lnTo>
                        <a:pt x="784" y="1503"/>
                      </a:lnTo>
                      <a:lnTo>
                        <a:pt x="782" y="1473"/>
                      </a:lnTo>
                      <a:lnTo>
                        <a:pt x="774" y="1442"/>
                      </a:lnTo>
                      <a:lnTo>
                        <a:pt x="760" y="1417"/>
                      </a:lnTo>
                      <a:lnTo>
                        <a:pt x="749" y="1395"/>
                      </a:lnTo>
                      <a:lnTo>
                        <a:pt x="731" y="1364"/>
                      </a:lnTo>
                      <a:lnTo>
                        <a:pt x="721" y="1344"/>
                      </a:lnTo>
                      <a:lnTo>
                        <a:pt x="714" y="1319"/>
                      </a:lnTo>
                      <a:lnTo>
                        <a:pt x="700" y="1297"/>
                      </a:lnTo>
                      <a:lnTo>
                        <a:pt x="679" y="1241"/>
                      </a:lnTo>
                      <a:lnTo>
                        <a:pt x="667" y="1219"/>
                      </a:lnTo>
                      <a:lnTo>
                        <a:pt x="651" y="1188"/>
                      </a:lnTo>
                      <a:lnTo>
                        <a:pt x="626" y="1146"/>
                      </a:lnTo>
                      <a:lnTo>
                        <a:pt x="612" y="1121"/>
                      </a:lnTo>
                      <a:lnTo>
                        <a:pt x="601" y="1105"/>
                      </a:lnTo>
                      <a:lnTo>
                        <a:pt x="587" y="1068"/>
                      </a:lnTo>
                      <a:lnTo>
                        <a:pt x="628" y="1035"/>
                      </a:lnTo>
                      <a:lnTo>
                        <a:pt x="645" y="962"/>
                      </a:lnTo>
                      <a:lnTo>
                        <a:pt x="607" y="943"/>
                      </a:lnTo>
                      <a:lnTo>
                        <a:pt x="554" y="954"/>
                      </a:lnTo>
                      <a:lnTo>
                        <a:pt x="542" y="946"/>
                      </a:lnTo>
                      <a:lnTo>
                        <a:pt x="537" y="946"/>
                      </a:lnTo>
                      <a:lnTo>
                        <a:pt x="529" y="946"/>
                      </a:lnTo>
                      <a:lnTo>
                        <a:pt x="523" y="946"/>
                      </a:lnTo>
                      <a:lnTo>
                        <a:pt x="521" y="932"/>
                      </a:lnTo>
                      <a:lnTo>
                        <a:pt x="517" y="920"/>
                      </a:lnTo>
                      <a:lnTo>
                        <a:pt x="517" y="898"/>
                      </a:lnTo>
                      <a:lnTo>
                        <a:pt x="507" y="887"/>
                      </a:lnTo>
                      <a:lnTo>
                        <a:pt x="505" y="873"/>
                      </a:lnTo>
                      <a:lnTo>
                        <a:pt x="500" y="870"/>
                      </a:lnTo>
                      <a:lnTo>
                        <a:pt x="494" y="859"/>
                      </a:lnTo>
                      <a:lnTo>
                        <a:pt x="492" y="848"/>
                      </a:lnTo>
                      <a:lnTo>
                        <a:pt x="488" y="837"/>
                      </a:lnTo>
                      <a:lnTo>
                        <a:pt x="484" y="831"/>
                      </a:lnTo>
                      <a:lnTo>
                        <a:pt x="472" y="831"/>
                      </a:lnTo>
                      <a:lnTo>
                        <a:pt x="465" y="831"/>
                      </a:lnTo>
                      <a:lnTo>
                        <a:pt x="461" y="831"/>
                      </a:lnTo>
                      <a:lnTo>
                        <a:pt x="459" y="845"/>
                      </a:lnTo>
                      <a:lnTo>
                        <a:pt x="459" y="859"/>
                      </a:lnTo>
                      <a:lnTo>
                        <a:pt x="459" y="876"/>
                      </a:lnTo>
                      <a:lnTo>
                        <a:pt x="459" y="893"/>
                      </a:lnTo>
                      <a:lnTo>
                        <a:pt x="459" y="904"/>
                      </a:lnTo>
                      <a:lnTo>
                        <a:pt x="449" y="909"/>
                      </a:lnTo>
                      <a:lnTo>
                        <a:pt x="441" y="920"/>
                      </a:lnTo>
                      <a:lnTo>
                        <a:pt x="430" y="904"/>
                      </a:lnTo>
                      <a:lnTo>
                        <a:pt x="422" y="881"/>
                      </a:lnTo>
                      <a:lnTo>
                        <a:pt x="424" y="856"/>
                      </a:lnTo>
                      <a:lnTo>
                        <a:pt x="412" y="823"/>
                      </a:lnTo>
                      <a:lnTo>
                        <a:pt x="406" y="801"/>
                      </a:lnTo>
                      <a:lnTo>
                        <a:pt x="393" y="787"/>
                      </a:lnTo>
                      <a:lnTo>
                        <a:pt x="377" y="773"/>
                      </a:lnTo>
                      <a:lnTo>
                        <a:pt x="369" y="753"/>
                      </a:lnTo>
                      <a:lnTo>
                        <a:pt x="364" y="739"/>
                      </a:lnTo>
                      <a:lnTo>
                        <a:pt x="350" y="736"/>
                      </a:lnTo>
                      <a:lnTo>
                        <a:pt x="346" y="728"/>
                      </a:lnTo>
                      <a:lnTo>
                        <a:pt x="336" y="728"/>
                      </a:lnTo>
                      <a:lnTo>
                        <a:pt x="329" y="742"/>
                      </a:lnTo>
                      <a:lnTo>
                        <a:pt x="321" y="753"/>
                      </a:lnTo>
                      <a:lnTo>
                        <a:pt x="338" y="767"/>
                      </a:lnTo>
                      <a:lnTo>
                        <a:pt x="348" y="787"/>
                      </a:lnTo>
                      <a:lnTo>
                        <a:pt x="366" y="812"/>
                      </a:lnTo>
                      <a:lnTo>
                        <a:pt x="373" y="823"/>
                      </a:lnTo>
                      <a:lnTo>
                        <a:pt x="387" y="831"/>
                      </a:lnTo>
                      <a:lnTo>
                        <a:pt x="397" y="848"/>
                      </a:lnTo>
                      <a:lnTo>
                        <a:pt x="385" y="868"/>
                      </a:lnTo>
                      <a:lnTo>
                        <a:pt x="383" y="859"/>
                      </a:lnTo>
                      <a:lnTo>
                        <a:pt x="383" y="848"/>
                      </a:lnTo>
                      <a:lnTo>
                        <a:pt x="377" y="873"/>
                      </a:lnTo>
                      <a:lnTo>
                        <a:pt x="375" y="895"/>
                      </a:lnTo>
                      <a:lnTo>
                        <a:pt x="364" y="901"/>
                      </a:lnTo>
                      <a:lnTo>
                        <a:pt x="367" y="873"/>
                      </a:lnTo>
                      <a:lnTo>
                        <a:pt x="366" y="859"/>
                      </a:lnTo>
                      <a:lnTo>
                        <a:pt x="352" y="851"/>
                      </a:lnTo>
                      <a:lnTo>
                        <a:pt x="346" y="845"/>
                      </a:lnTo>
                      <a:lnTo>
                        <a:pt x="340" y="834"/>
                      </a:lnTo>
                      <a:lnTo>
                        <a:pt x="329" y="828"/>
                      </a:lnTo>
                      <a:lnTo>
                        <a:pt x="321" y="820"/>
                      </a:lnTo>
                      <a:lnTo>
                        <a:pt x="313" y="803"/>
                      </a:lnTo>
                      <a:lnTo>
                        <a:pt x="303" y="795"/>
                      </a:lnTo>
                      <a:lnTo>
                        <a:pt x="297" y="778"/>
                      </a:lnTo>
                      <a:lnTo>
                        <a:pt x="296" y="764"/>
                      </a:lnTo>
                      <a:lnTo>
                        <a:pt x="288" y="759"/>
                      </a:lnTo>
                      <a:lnTo>
                        <a:pt x="280" y="750"/>
                      </a:lnTo>
                      <a:lnTo>
                        <a:pt x="264" y="750"/>
                      </a:lnTo>
                      <a:lnTo>
                        <a:pt x="251" y="753"/>
                      </a:lnTo>
                      <a:lnTo>
                        <a:pt x="235" y="750"/>
                      </a:lnTo>
                      <a:lnTo>
                        <a:pt x="208" y="753"/>
                      </a:lnTo>
                      <a:lnTo>
                        <a:pt x="189" y="756"/>
                      </a:lnTo>
                      <a:lnTo>
                        <a:pt x="183" y="762"/>
                      </a:lnTo>
                      <a:lnTo>
                        <a:pt x="181" y="778"/>
                      </a:lnTo>
                      <a:lnTo>
                        <a:pt x="181" y="798"/>
                      </a:lnTo>
                      <a:lnTo>
                        <a:pt x="169" y="817"/>
                      </a:lnTo>
                      <a:lnTo>
                        <a:pt x="161" y="826"/>
                      </a:lnTo>
                      <a:lnTo>
                        <a:pt x="157" y="831"/>
                      </a:lnTo>
                      <a:lnTo>
                        <a:pt x="152" y="845"/>
                      </a:lnTo>
                      <a:lnTo>
                        <a:pt x="148" y="856"/>
                      </a:lnTo>
                      <a:lnTo>
                        <a:pt x="154" y="865"/>
                      </a:lnTo>
                      <a:lnTo>
                        <a:pt x="154" y="881"/>
                      </a:lnTo>
                      <a:lnTo>
                        <a:pt x="152" y="890"/>
                      </a:lnTo>
                      <a:lnTo>
                        <a:pt x="148" y="901"/>
                      </a:lnTo>
                      <a:lnTo>
                        <a:pt x="138" y="920"/>
                      </a:lnTo>
                      <a:lnTo>
                        <a:pt x="132" y="912"/>
                      </a:lnTo>
                      <a:lnTo>
                        <a:pt x="126" y="918"/>
                      </a:lnTo>
                      <a:lnTo>
                        <a:pt x="119" y="926"/>
                      </a:lnTo>
                      <a:lnTo>
                        <a:pt x="107" y="929"/>
                      </a:lnTo>
                      <a:lnTo>
                        <a:pt x="95" y="943"/>
                      </a:lnTo>
                      <a:lnTo>
                        <a:pt x="84" y="946"/>
                      </a:lnTo>
                      <a:lnTo>
                        <a:pt x="72" y="946"/>
                      </a:lnTo>
                      <a:lnTo>
                        <a:pt x="60" y="946"/>
                      </a:lnTo>
                      <a:lnTo>
                        <a:pt x="35" y="954"/>
                      </a:lnTo>
                      <a:lnTo>
                        <a:pt x="23" y="954"/>
                      </a:lnTo>
                      <a:lnTo>
                        <a:pt x="17" y="934"/>
                      </a:lnTo>
                      <a:lnTo>
                        <a:pt x="12" y="909"/>
                      </a:lnTo>
                      <a:lnTo>
                        <a:pt x="8" y="887"/>
                      </a:lnTo>
                      <a:lnTo>
                        <a:pt x="6" y="865"/>
                      </a:lnTo>
                      <a:lnTo>
                        <a:pt x="6" y="837"/>
                      </a:lnTo>
                      <a:lnTo>
                        <a:pt x="0" y="803"/>
                      </a:lnTo>
                    </a:path>
                  </a:pathLst>
                </a:custGeom>
                <a:solidFill>
                  <a:schemeClr val="bg1"/>
                </a:solidFill>
                <a:ln w="12700" cap="rnd" cmpd="sng">
                  <a:noFill/>
                  <a:prstDash val="solid"/>
                  <a:round/>
                  <a:headEnd type="none" w="med" len="med"/>
                  <a:tailEnd type="none" w="med" len="med"/>
                </a:ln>
              </p:spPr>
              <p:txBody>
                <a:bodyPr/>
                <a:lstStyle/>
                <a:p>
                  <a:endParaRPr lang="en-US"/>
                </a:p>
              </p:txBody>
            </p:sp>
          </p:grpSp>
        </p:grpSp>
        <p:grpSp>
          <p:nvGrpSpPr>
            <p:cNvPr id="1033" name="Group 33"/>
            <p:cNvGrpSpPr>
              <a:grpSpLocks/>
            </p:cNvGrpSpPr>
            <p:nvPr/>
          </p:nvGrpSpPr>
          <p:grpSpPr bwMode="auto">
            <a:xfrm>
              <a:off x="92" y="615"/>
              <a:ext cx="1865" cy="3311"/>
              <a:chOff x="92" y="615"/>
              <a:chExt cx="1865" cy="3311"/>
            </a:xfrm>
          </p:grpSpPr>
          <p:sp>
            <p:nvSpPr>
              <p:cNvPr id="1034" name="Freeform 34"/>
              <p:cNvSpPr>
                <a:spLocks/>
              </p:cNvSpPr>
              <p:nvPr/>
            </p:nvSpPr>
            <p:spPr bwMode="auto">
              <a:xfrm>
                <a:off x="92" y="761"/>
                <a:ext cx="1262" cy="1550"/>
              </a:xfrm>
              <a:custGeom>
                <a:avLst/>
                <a:gdLst>
                  <a:gd name="T0" fmla="*/ 101 w 1262"/>
                  <a:gd name="T1" fmla="*/ 290 h 1550"/>
                  <a:gd name="T2" fmla="*/ 82 w 1262"/>
                  <a:gd name="T3" fmla="*/ 203 h 1550"/>
                  <a:gd name="T4" fmla="*/ 181 w 1262"/>
                  <a:gd name="T5" fmla="*/ 131 h 1550"/>
                  <a:gd name="T6" fmla="*/ 225 w 1262"/>
                  <a:gd name="T7" fmla="*/ 75 h 1550"/>
                  <a:gd name="T8" fmla="*/ 303 w 1262"/>
                  <a:gd name="T9" fmla="*/ 64 h 1550"/>
                  <a:gd name="T10" fmla="*/ 544 w 1262"/>
                  <a:gd name="T11" fmla="*/ 67 h 1550"/>
                  <a:gd name="T12" fmla="*/ 666 w 1262"/>
                  <a:gd name="T13" fmla="*/ 95 h 1550"/>
                  <a:gd name="T14" fmla="*/ 620 w 1262"/>
                  <a:gd name="T15" fmla="*/ 92 h 1550"/>
                  <a:gd name="T16" fmla="*/ 589 w 1262"/>
                  <a:gd name="T17" fmla="*/ 3 h 1550"/>
                  <a:gd name="T18" fmla="*/ 649 w 1262"/>
                  <a:gd name="T19" fmla="*/ 0 h 1550"/>
                  <a:gd name="T20" fmla="*/ 696 w 1262"/>
                  <a:gd name="T21" fmla="*/ 39 h 1550"/>
                  <a:gd name="T22" fmla="*/ 767 w 1262"/>
                  <a:gd name="T23" fmla="*/ 103 h 1550"/>
                  <a:gd name="T24" fmla="*/ 754 w 1262"/>
                  <a:gd name="T25" fmla="*/ 33 h 1550"/>
                  <a:gd name="T26" fmla="*/ 884 w 1262"/>
                  <a:gd name="T27" fmla="*/ 100 h 1550"/>
                  <a:gd name="T28" fmla="*/ 886 w 1262"/>
                  <a:gd name="T29" fmla="*/ 128 h 1550"/>
                  <a:gd name="T30" fmla="*/ 847 w 1262"/>
                  <a:gd name="T31" fmla="*/ 198 h 1550"/>
                  <a:gd name="T32" fmla="*/ 814 w 1262"/>
                  <a:gd name="T33" fmla="*/ 312 h 1550"/>
                  <a:gd name="T34" fmla="*/ 935 w 1262"/>
                  <a:gd name="T35" fmla="*/ 376 h 1550"/>
                  <a:gd name="T36" fmla="*/ 938 w 1262"/>
                  <a:gd name="T37" fmla="*/ 476 h 1550"/>
                  <a:gd name="T38" fmla="*/ 956 w 1262"/>
                  <a:gd name="T39" fmla="*/ 398 h 1550"/>
                  <a:gd name="T40" fmla="*/ 956 w 1262"/>
                  <a:gd name="T41" fmla="*/ 254 h 1550"/>
                  <a:gd name="T42" fmla="*/ 1043 w 1262"/>
                  <a:gd name="T43" fmla="*/ 293 h 1550"/>
                  <a:gd name="T44" fmla="*/ 1098 w 1262"/>
                  <a:gd name="T45" fmla="*/ 251 h 1550"/>
                  <a:gd name="T46" fmla="*/ 1195 w 1262"/>
                  <a:gd name="T47" fmla="*/ 357 h 1550"/>
                  <a:gd name="T48" fmla="*/ 1261 w 1262"/>
                  <a:gd name="T49" fmla="*/ 449 h 1550"/>
                  <a:gd name="T50" fmla="*/ 1209 w 1262"/>
                  <a:gd name="T51" fmla="*/ 485 h 1550"/>
                  <a:gd name="T52" fmla="*/ 1117 w 1262"/>
                  <a:gd name="T53" fmla="*/ 515 h 1550"/>
                  <a:gd name="T54" fmla="*/ 1181 w 1262"/>
                  <a:gd name="T55" fmla="*/ 535 h 1550"/>
                  <a:gd name="T56" fmla="*/ 1209 w 1262"/>
                  <a:gd name="T57" fmla="*/ 618 h 1550"/>
                  <a:gd name="T58" fmla="*/ 1183 w 1262"/>
                  <a:gd name="T59" fmla="*/ 624 h 1550"/>
                  <a:gd name="T60" fmla="*/ 1146 w 1262"/>
                  <a:gd name="T61" fmla="*/ 657 h 1550"/>
                  <a:gd name="T62" fmla="*/ 1088 w 1262"/>
                  <a:gd name="T63" fmla="*/ 730 h 1550"/>
                  <a:gd name="T64" fmla="*/ 1082 w 1262"/>
                  <a:gd name="T65" fmla="*/ 839 h 1550"/>
                  <a:gd name="T66" fmla="*/ 1020 w 1262"/>
                  <a:gd name="T67" fmla="*/ 1003 h 1550"/>
                  <a:gd name="T68" fmla="*/ 1038 w 1262"/>
                  <a:gd name="T69" fmla="*/ 1142 h 1550"/>
                  <a:gd name="T70" fmla="*/ 1003 w 1262"/>
                  <a:gd name="T71" fmla="*/ 1048 h 1550"/>
                  <a:gd name="T72" fmla="*/ 942 w 1262"/>
                  <a:gd name="T73" fmla="*/ 1006 h 1550"/>
                  <a:gd name="T74" fmla="*/ 890 w 1262"/>
                  <a:gd name="T75" fmla="*/ 1034 h 1550"/>
                  <a:gd name="T76" fmla="*/ 804 w 1262"/>
                  <a:gd name="T77" fmla="*/ 1048 h 1550"/>
                  <a:gd name="T78" fmla="*/ 760 w 1262"/>
                  <a:gd name="T79" fmla="*/ 1151 h 1550"/>
                  <a:gd name="T80" fmla="*/ 859 w 1262"/>
                  <a:gd name="T81" fmla="*/ 1290 h 1550"/>
                  <a:gd name="T82" fmla="*/ 874 w 1262"/>
                  <a:gd name="T83" fmla="*/ 1212 h 1550"/>
                  <a:gd name="T84" fmla="*/ 931 w 1262"/>
                  <a:gd name="T85" fmla="*/ 1268 h 1550"/>
                  <a:gd name="T86" fmla="*/ 962 w 1262"/>
                  <a:gd name="T87" fmla="*/ 1346 h 1550"/>
                  <a:gd name="T88" fmla="*/ 987 w 1262"/>
                  <a:gd name="T89" fmla="*/ 1415 h 1550"/>
                  <a:gd name="T90" fmla="*/ 1045 w 1262"/>
                  <a:gd name="T91" fmla="*/ 1521 h 1550"/>
                  <a:gd name="T92" fmla="*/ 1133 w 1262"/>
                  <a:gd name="T93" fmla="*/ 1518 h 1550"/>
                  <a:gd name="T94" fmla="*/ 1080 w 1262"/>
                  <a:gd name="T95" fmla="*/ 1532 h 1550"/>
                  <a:gd name="T96" fmla="*/ 977 w 1262"/>
                  <a:gd name="T97" fmla="*/ 1516 h 1550"/>
                  <a:gd name="T98" fmla="*/ 905 w 1262"/>
                  <a:gd name="T99" fmla="*/ 1421 h 1550"/>
                  <a:gd name="T100" fmla="*/ 853 w 1262"/>
                  <a:gd name="T101" fmla="*/ 1385 h 1550"/>
                  <a:gd name="T102" fmla="*/ 769 w 1262"/>
                  <a:gd name="T103" fmla="*/ 1340 h 1550"/>
                  <a:gd name="T104" fmla="*/ 622 w 1262"/>
                  <a:gd name="T105" fmla="*/ 1190 h 1550"/>
                  <a:gd name="T106" fmla="*/ 501 w 1262"/>
                  <a:gd name="T107" fmla="*/ 970 h 1550"/>
                  <a:gd name="T108" fmla="*/ 542 w 1262"/>
                  <a:gd name="T109" fmla="*/ 1167 h 1550"/>
                  <a:gd name="T110" fmla="*/ 464 w 1262"/>
                  <a:gd name="T111" fmla="*/ 1031 h 1550"/>
                  <a:gd name="T112" fmla="*/ 392 w 1262"/>
                  <a:gd name="T113" fmla="*/ 763 h 1550"/>
                  <a:gd name="T114" fmla="*/ 400 w 1262"/>
                  <a:gd name="T115" fmla="*/ 568 h 1550"/>
                  <a:gd name="T116" fmla="*/ 375 w 1262"/>
                  <a:gd name="T117" fmla="*/ 418 h 1550"/>
                  <a:gd name="T118" fmla="*/ 354 w 1262"/>
                  <a:gd name="T119" fmla="*/ 329 h 1550"/>
                  <a:gd name="T120" fmla="*/ 305 w 1262"/>
                  <a:gd name="T121" fmla="*/ 276 h 1550"/>
                  <a:gd name="T122" fmla="*/ 202 w 1262"/>
                  <a:gd name="T123" fmla="*/ 290 h 1550"/>
                  <a:gd name="T124" fmla="*/ 124 w 1262"/>
                  <a:gd name="T125" fmla="*/ 345 h 15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62" h="1550">
                    <a:moveTo>
                      <a:pt x="0" y="398"/>
                    </a:moveTo>
                    <a:lnTo>
                      <a:pt x="60" y="345"/>
                    </a:lnTo>
                    <a:lnTo>
                      <a:pt x="95" y="323"/>
                    </a:lnTo>
                    <a:lnTo>
                      <a:pt x="101" y="290"/>
                    </a:lnTo>
                    <a:lnTo>
                      <a:pt x="74" y="270"/>
                    </a:lnTo>
                    <a:lnTo>
                      <a:pt x="72" y="231"/>
                    </a:lnTo>
                    <a:lnTo>
                      <a:pt x="84" y="220"/>
                    </a:lnTo>
                    <a:lnTo>
                      <a:pt x="82" y="203"/>
                    </a:lnTo>
                    <a:lnTo>
                      <a:pt x="128" y="198"/>
                    </a:lnTo>
                    <a:lnTo>
                      <a:pt x="140" y="167"/>
                    </a:lnTo>
                    <a:lnTo>
                      <a:pt x="142" y="139"/>
                    </a:lnTo>
                    <a:lnTo>
                      <a:pt x="181" y="131"/>
                    </a:lnTo>
                    <a:lnTo>
                      <a:pt x="185" y="103"/>
                    </a:lnTo>
                    <a:lnTo>
                      <a:pt x="148" y="95"/>
                    </a:lnTo>
                    <a:lnTo>
                      <a:pt x="165" y="75"/>
                    </a:lnTo>
                    <a:lnTo>
                      <a:pt x="225" y="75"/>
                    </a:lnTo>
                    <a:lnTo>
                      <a:pt x="243" y="53"/>
                    </a:lnTo>
                    <a:lnTo>
                      <a:pt x="268" y="50"/>
                    </a:lnTo>
                    <a:lnTo>
                      <a:pt x="284" y="33"/>
                    </a:lnTo>
                    <a:lnTo>
                      <a:pt x="303" y="64"/>
                    </a:lnTo>
                    <a:lnTo>
                      <a:pt x="379" y="59"/>
                    </a:lnTo>
                    <a:lnTo>
                      <a:pt x="414" y="92"/>
                    </a:lnTo>
                    <a:lnTo>
                      <a:pt x="527" y="84"/>
                    </a:lnTo>
                    <a:lnTo>
                      <a:pt x="544" y="67"/>
                    </a:lnTo>
                    <a:lnTo>
                      <a:pt x="587" y="95"/>
                    </a:lnTo>
                    <a:lnTo>
                      <a:pt x="631" y="120"/>
                    </a:lnTo>
                    <a:lnTo>
                      <a:pt x="653" y="109"/>
                    </a:lnTo>
                    <a:lnTo>
                      <a:pt x="666" y="95"/>
                    </a:lnTo>
                    <a:lnTo>
                      <a:pt x="703" y="103"/>
                    </a:lnTo>
                    <a:lnTo>
                      <a:pt x="678" y="84"/>
                    </a:lnTo>
                    <a:lnTo>
                      <a:pt x="655" y="86"/>
                    </a:lnTo>
                    <a:lnTo>
                      <a:pt x="620" y="92"/>
                    </a:lnTo>
                    <a:lnTo>
                      <a:pt x="602" y="64"/>
                    </a:lnTo>
                    <a:lnTo>
                      <a:pt x="583" y="50"/>
                    </a:lnTo>
                    <a:lnTo>
                      <a:pt x="583" y="28"/>
                    </a:lnTo>
                    <a:lnTo>
                      <a:pt x="589" y="3"/>
                    </a:lnTo>
                    <a:lnTo>
                      <a:pt x="604" y="0"/>
                    </a:lnTo>
                    <a:lnTo>
                      <a:pt x="626" y="22"/>
                    </a:lnTo>
                    <a:lnTo>
                      <a:pt x="631" y="11"/>
                    </a:lnTo>
                    <a:lnTo>
                      <a:pt x="649" y="0"/>
                    </a:lnTo>
                    <a:lnTo>
                      <a:pt x="670" y="17"/>
                    </a:lnTo>
                    <a:lnTo>
                      <a:pt x="682" y="3"/>
                    </a:lnTo>
                    <a:lnTo>
                      <a:pt x="694" y="25"/>
                    </a:lnTo>
                    <a:lnTo>
                      <a:pt x="696" y="39"/>
                    </a:lnTo>
                    <a:lnTo>
                      <a:pt x="727" y="59"/>
                    </a:lnTo>
                    <a:lnTo>
                      <a:pt x="715" y="75"/>
                    </a:lnTo>
                    <a:lnTo>
                      <a:pt x="715" y="98"/>
                    </a:lnTo>
                    <a:lnTo>
                      <a:pt x="767" y="103"/>
                    </a:lnTo>
                    <a:lnTo>
                      <a:pt x="781" y="75"/>
                    </a:lnTo>
                    <a:lnTo>
                      <a:pt x="771" y="61"/>
                    </a:lnTo>
                    <a:lnTo>
                      <a:pt x="748" y="64"/>
                    </a:lnTo>
                    <a:lnTo>
                      <a:pt x="754" y="33"/>
                    </a:lnTo>
                    <a:lnTo>
                      <a:pt x="801" y="50"/>
                    </a:lnTo>
                    <a:lnTo>
                      <a:pt x="810" y="72"/>
                    </a:lnTo>
                    <a:lnTo>
                      <a:pt x="849" y="72"/>
                    </a:lnTo>
                    <a:lnTo>
                      <a:pt x="884" y="100"/>
                    </a:lnTo>
                    <a:lnTo>
                      <a:pt x="903" y="95"/>
                    </a:lnTo>
                    <a:lnTo>
                      <a:pt x="925" y="120"/>
                    </a:lnTo>
                    <a:lnTo>
                      <a:pt x="903" y="153"/>
                    </a:lnTo>
                    <a:lnTo>
                      <a:pt x="886" y="128"/>
                    </a:lnTo>
                    <a:lnTo>
                      <a:pt x="874" y="137"/>
                    </a:lnTo>
                    <a:lnTo>
                      <a:pt x="859" y="156"/>
                    </a:lnTo>
                    <a:lnTo>
                      <a:pt x="834" y="173"/>
                    </a:lnTo>
                    <a:lnTo>
                      <a:pt x="847" y="198"/>
                    </a:lnTo>
                    <a:lnTo>
                      <a:pt x="824" y="201"/>
                    </a:lnTo>
                    <a:lnTo>
                      <a:pt x="804" y="234"/>
                    </a:lnTo>
                    <a:lnTo>
                      <a:pt x="785" y="276"/>
                    </a:lnTo>
                    <a:lnTo>
                      <a:pt x="814" y="312"/>
                    </a:lnTo>
                    <a:lnTo>
                      <a:pt x="837" y="354"/>
                    </a:lnTo>
                    <a:lnTo>
                      <a:pt x="878" y="359"/>
                    </a:lnTo>
                    <a:lnTo>
                      <a:pt x="917" y="354"/>
                    </a:lnTo>
                    <a:lnTo>
                      <a:pt x="935" y="376"/>
                    </a:lnTo>
                    <a:lnTo>
                      <a:pt x="927" y="387"/>
                    </a:lnTo>
                    <a:lnTo>
                      <a:pt x="915" y="410"/>
                    </a:lnTo>
                    <a:lnTo>
                      <a:pt x="933" y="449"/>
                    </a:lnTo>
                    <a:lnTo>
                      <a:pt x="938" y="476"/>
                    </a:lnTo>
                    <a:lnTo>
                      <a:pt x="960" y="490"/>
                    </a:lnTo>
                    <a:lnTo>
                      <a:pt x="989" y="465"/>
                    </a:lnTo>
                    <a:lnTo>
                      <a:pt x="981" y="429"/>
                    </a:lnTo>
                    <a:lnTo>
                      <a:pt x="956" y="398"/>
                    </a:lnTo>
                    <a:lnTo>
                      <a:pt x="985" y="362"/>
                    </a:lnTo>
                    <a:lnTo>
                      <a:pt x="960" y="301"/>
                    </a:lnTo>
                    <a:lnTo>
                      <a:pt x="937" y="276"/>
                    </a:lnTo>
                    <a:lnTo>
                      <a:pt x="956" y="254"/>
                    </a:lnTo>
                    <a:lnTo>
                      <a:pt x="952" y="220"/>
                    </a:lnTo>
                    <a:lnTo>
                      <a:pt x="966" y="201"/>
                    </a:lnTo>
                    <a:lnTo>
                      <a:pt x="989" y="220"/>
                    </a:lnTo>
                    <a:lnTo>
                      <a:pt x="1043" y="293"/>
                    </a:lnTo>
                    <a:lnTo>
                      <a:pt x="1076" y="304"/>
                    </a:lnTo>
                    <a:lnTo>
                      <a:pt x="1086" y="284"/>
                    </a:lnTo>
                    <a:lnTo>
                      <a:pt x="1078" y="245"/>
                    </a:lnTo>
                    <a:lnTo>
                      <a:pt x="1098" y="251"/>
                    </a:lnTo>
                    <a:lnTo>
                      <a:pt x="1131" y="295"/>
                    </a:lnTo>
                    <a:lnTo>
                      <a:pt x="1137" y="320"/>
                    </a:lnTo>
                    <a:lnTo>
                      <a:pt x="1156" y="337"/>
                    </a:lnTo>
                    <a:lnTo>
                      <a:pt x="1195" y="357"/>
                    </a:lnTo>
                    <a:lnTo>
                      <a:pt x="1214" y="393"/>
                    </a:lnTo>
                    <a:lnTo>
                      <a:pt x="1244" y="418"/>
                    </a:lnTo>
                    <a:lnTo>
                      <a:pt x="1259" y="426"/>
                    </a:lnTo>
                    <a:lnTo>
                      <a:pt x="1261" y="449"/>
                    </a:lnTo>
                    <a:lnTo>
                      <a:pt x="1238" y="462"/>
                    </a:lnTo>
                    <a:lnTo>
                      <a:pt x="1224" y="446"/>
                    </a:lnTo>
                    <a:lnTo>
                      <a:pt x="1212" y="449"/>
                    </a:lnTo>
                    <a:lnTo>
                      <a:pt x="1209" y="485"/>
                    </a:lnTo>
                    <a:lnTo>
                      <a:pt x="1189" y="493"/>
                    </a:lnTo>
                    <a:lnTo>
                      <a:pt x="1168" y="474"/>
                    </a:lnTo>
                    <a:lnTo>
                      <a:pt x="1123" y="474"/>
                    </a:lnTo>
                    <a:lnTo>
                      <a:pt x="1117" y="515"/>
                    </a:lnTo>
                    <a:lnTo>
                      <a:pt x="1129" y="540"/>
                    </a:lnTo>
                    <a:lnTo>
                      <a:pt x="1146" y="527"/>
                    </a:lnTo>
                    <a:lnTo>
                      <a:pt x="1164" y="521"/>
                    </a:lnTo>
                    <a:lnTo>
                      <a:pt x="1181" y="535"/>
                    </a:lnTo>
                    <a:lnTo>
                      <a:pt x="1158" y="566"/>
                    </a:lnTo>
                    <a:lnTo>
                      <a:pt x="1181" y="593"/>
                    </a:lnTo>
                    <a:lnTo>
                      <a:pt x="1212" y="602"/>
                    </a:lnTo>
                    <a:lnTo>
                      <a:pt x="1209" y="618"/>
                    </a:lnTo>
                    <a:lnTo>
                      <a:pt x="1197" y="621"/>
                    </a:lnTo>
                    <a:lnTo>
                      <a:pt x="1168" y="716"/>
                    </a:lnTo>
                    <a:lnTo>
                      <a:pt x="1170" y="655"/>
                    </a:lnTo>
                    <a:lnTo>
                      <a:pt x="1183" y="624"/>
                    </a:lnTo>
                    <a:lnTo>
                      <a:pt x="1168" y="610"/>
                    </a:lnTo>
                    <a:lnTo>
                      <a:pt x="1150" y="630"/>
                    </a:lnTo>
                    <a:lnTo>
                      <a:pt x="1160" y="646"/>
                    </a:lnTo>
                    <a:lnTo>
                      <a:pt x="1146" y="657"/>
                    </a:lnTo>
                    <a:lnTo>
                      <a:pt x="1133" y="671"/>
                    </a:lnTo>
                    <a:lnTo>
                      <a:pt x="1135" y="713"/>
                    </a:lnTo>
                    <a:lnTo>
                      <a:pt x="1115" y="727"/>
                    </a:lnTo>
                    <a:lnTo>
                      <a:pt x="1088" y="730"/>
                    </a:lnTo>
                    <a:lnTo>
                      <a:pt x="1098" y="752"/>
                    </a:lnTo>
                    <a:lnTo>
                      <a:pt x="1088" y="777"/>
                    </a:lnTo>
                    <a:lnTo>
                      <a:pt x="1098" y="797"/>
                    </a:lnTo>
                    <a:lnTo>
                      <a:pt x="1082" y="839"/>
                    </a:lnTo>
                    <a:lnTo>
                      <a:pt x="1076" y="878"/>
                    </a:lnTo>
                    <a:lnTo>
                      <a:pt x="1053" y="900"/>
                    </a:lnTo>
                    <a:lnTo>
                      <a:pt x="1024" y="961"/>
                    </a:lnTo>
                    <a:lnTo>
                      <a:pt x="1020" y="1003"/>
                    </a:lnTo>
                    <a:lnTo>
                      <a:pt x="1030" y="1036"/>
                    </a:lnTo>
                    <a:lnTo>
                      <a:pt x="1043" y="1078"/>
                    </a:lnTo>
                    <a:lnTo>
                      <a:pt x="1051" y="1123"/>
                    </a:lnTo>
                    <a:lnTo>
                      <a:pt x="1038" y="1142"/>
                    </a:lnTo>
                    <a:lnTo>
                      <a:pt x="1020" y="1128"/>
                    </a:lnTo>
                    <a:lnTo>
                      <a:pt x="1024" y="1106"/>
                    </a:lnTo>
                    <a:lnTo>
                      <a:pt x="1014" y="1056"/>
                    </a:lnTo>
                    <a:lnTo>
                      <a:pt x="1003" y="1048"/>
                    </a:lnTo>
                    <a:lnTo>
                      <a:pt x="995" y="1017"/>
                    </a:lnTo>
                    <a:lnTo>
                      <a:pt x="979" y="1017"/>
                    </a:lnTo>
                    <a:lnTo>
                      <a:pt x="962" y="1000"/>
                    </a:lnTo>
                    <a:lnTo>
                      <a:pt x="942" y="1006"/>
                    </a:lnTo>
                    <a:lnTo>
                      <a:pt x="925" y="995"/>
                    </a:lnTo>
                    <a:lnTo>
                      <a:pt x="903" y="1009"/>
                    </a:lnTo>
                    <a:lnTo>
                      <a:pt x="865" y="997"/>
                    </a:lnTo>
                    <a:lnTo>
                      <a:pt x="890" y="1034"/>
                    </a:lnTo>
                    <a:lnTo>
                      <a:pt x="859" y="1031"/>
                    </a:lnTo>
                    <a:lnTo>
                      <a:pt x="837" y="1003"/>
                    </a:lnTo>
                    <a:lnTo>
                      <a:pt x="799" y="1003"/>
                    </a:lnTo>
                    <a:lnTo>
                      <a:pt x="804" y="1048"/>
                    </a:lnTo>
                    <a:lnTo>
                      <a:pt x="775" y="1034"/>
                    </a:lnTo>
                    <a:lnTo>
                      <a:pt x="760" y="1078"/>
                    </a:lnTo>
                    <a:lnTo>
                      <a:pt x="771" y="1098"/>
                    </a:lnTo>
                    <a:lnTo>
                      <a:pt x="760" y="1151"/>
                    </a:lnTo>
                    <a:lnTo>
                      <a:pt x="773" y="1212"/>
                    </a:lnTo>
                    <a:lnTo>
                      <a:pt x="789" y="1254"/>
                    </a:lnTo>
                    <a:lnTo>
                      <a:pt x="806" y="1293"/>
                    </a:lnTo>
                    <a:lnTo>
                      <a:pt x="859" y="1290"/>
                    </a:lnTo>
                    <a:lnTo>
                      <a:pt x="880" y="1282"/>
                    </a:lnTo>
                    <a:lnTo>
                      <a:pt x="884" y="1254"/>
                    </a:lnTo>
                    <a:lnTo>
                      <a:pt x="872" y="1231"/>
                    </a:lnTo>
                    <a:lnTo>
                      <a:pt x="874" y="1212"/>
                    </a:lnTo>
                    <a:lnTo>
                      <a:pt x="907" y="1217"/>
                    </a:lnTo>
                    <a:lnTo>
                      <a:pt x="940" y="1206"/>
                    </a:lnTo>
                    <a:lnTo>
                      <a:pt x="940" y="1231"/>
                    </a:lnTo>
                    <a:lnTo>
                      <a:pt x="931" y="1268"/>
                    </a:lnTo>
                    <a:lnTo>
                      <a:pt x="915" y="1295"/>
                    </a:lnTo>
                    <a:lnTo>
                      <a:pt x="911" y="1334"/>
                    </a:lnTo>
                    <a:lnTo>
                      <a:pt x="933" y="1351"/>
                    </a:lnTo>
                    <a:lnTo>
                      <a:pt x="962" y="1346"/>
                    </a:lnTo>
                    <a:lnTo>
                      <a:pt x="979" y="1360"/>
                    </a:lnTo>
                    <a:lnTo>
                      <a:pt x="995" y="1354"/>
                    </a:lnTo>
                    <a:lnTo>
                      <a:pt x="1001" y="1379"/>
                    </a:lnTo>
                    <a:lnTo>
                      <a:pt x="987" y="1415"/>
                    </a:lnTo>
                    <a:lnTo>
                      <a:pt x="999" y="1438"/>
                    </a:lnTo>
                    <a:lnTo>
                      <a:pt x="1001" y="1482"/>
                    </a:lnTo>
                    <a:lnTo>
                      <a:pt x="1020" y="1513"/>
                    </a:lnTo>
                    <a:lnTo>
                      <a:pt x="1045" y="1521"/>
                    </a:lnTo>
                    <a:lnTo>
                      <a:pt x="1063" y="1513"/>
                    </a:lnTo>
                    <a:lnTo>
                      <a:pt x="1071" y="1516"/>
                    </a:lnTo>
                    <a:lnTo>
                      <a:pt x="1104" y="1516"/>
                    </a:lnTo>
                    <a:lnTo>
                      <a:pt x="1133" y="1518"/>
                    </a:lnTo>
                    <a:lnTo>
                      <a:pt x="1141" y="1499"/>
                    </a:lnTo>
                    <a:lnTo>
                      <a:pt x="1115" y="1532"/>
                    </a:lnTo>
                    <a:lnTo>
                      <a:pt x="1098" y="1529"/>
                    </a:lnTo>
                    <a:lnTo>
                      <a:pt x="1080" y="1532"/>
                    </a:lnTo>
                    <a:lnTo>
                      <a:pt x="1045" y="1549"/>
                    </a:lnTo>
                    <a:lnTo>
                      <a:pt x="1016" y="1527"/>
                    </a:lnTo>
                    <a:lnTo>
                      <a:pt x="989" y="1513"/>
                    </a:lnTo>
                    <a:lnTo>
                      <a:pt x="977" y="1516"/>
                    </a:lnTo>
                    <a:lnTo>
                      <a:pt x="979" y="1496"/>
                    </a:lnTo>
                    <a:lnTo>
                      <a:pt x="977" y="1465"/>
                    </a:lnTo>
                    <a:lnTo>
                      <a:pt x="954" y="1438"/>
                    </a:lnTo>
                    <a:lnTo>
                      <a:pt x="905" y="1421"/>
                    </a:lnTo>
                    <a:lnTo>
                      <a:pt x="898" y="1410"/>
                    </a:lnTo>
                    <a:lnTo>
                      <a:pt x="884" y="1412"/>
                    </a:lnTo>
                    <a:lnTo>
                      <a:pt x="870" y="1399"/>
                    </a:lnTo>
                    <a:lnTo>
                      <a:pt x="853" y="1385"/>
                    </a:lnTo>
                    <a:lnTo>
                      <a:pt x="830" y="1346"/>
                    </a:lnTo>
                    <a:lnTo>
                      <a:pt x="802" y="1334"/>
                    </a:lnTo>
                    <a:lnTo>
                      <a:pt x="787" y="1360"/>
                    </a:lnTo>
                    <a:lnTo>
                      <a:pt x="769" y="1340"/>
                    </a:lnTo>
                    <a:lnTo>
                      <a:pt x="748" y="1340"/>
                    </a:lnTo>
                    <a:lnTo>
                      <a:pt x="705" y="1326"/>
                    </a:lnTo>
                    <a:lnTo>
                      <a:pt x="628" y="1259"/>
                    </a:lnTo>
                    <a:lnTo>
                      <a:pt x="622" y="1190"/>
                    </a:lnTo>
                    <a:lnTo>
                      <a:pt x="614" y="1162"/>
                    </a:lnTo>
                    <a:lnTo>
                      <a:pt x="600" y="1142"/>
                    </a:lnTo>
                    <a:lnTo>
                      <a:pt x="583" y="1103"/>
                    </a:lnTo>
                    <a:lnTo>
                      <a:pt x="501" y="970"/>
                    </a:lnTo>
                    <a:lnTo>
                      <a:pt x="501" y="1020"/>
                    </a:lnTo>
                    <a:lnTo>
                      <a:pt x="552" y="1109"/>
                    </a:lnTo>
                    <a:lnTo>
                      <a:pt x="573" y="1184"/>
                    </a:lnTo>
                    <a:lnTo>
                      <a:pt x="542" y="1167"/>
                    </a:lnTo>
                    <a:lnTo>
                      <a:pt x="536" y="1123"/>
                    </a:lnTo>
                    <a:lnTo>
                      <a:pt x="495" y="1095"/>
                    </a:lnTo>
                    <a:lnTo>
                      <a:pt x="519" y="1078"/>
                    </a:lnTo>
                    <a:lnTo>
                      <a:pt x="464" y="1031"/>
                    </a:lnTo>
                    <a:lnTo>
                      <a:pt x="486" y="1003"/>
                    </a:lnTo>
                    <a:lnTo>
                      <a:pt x="466" y="947"/>
                    </a:lnTo>
                    <a:lnTo>
                      <a:pt x="400" y="830"/>
                    </a:lnTo>
                    <a:lnTo>
                      <a:pt x="392" y="763"/>
                    </a:lnTo>
                    <a:lnTo>
                      <a:pt x="396" y="713"/>
                    </a:lnTo>
                    <a:lnTo>
                      <a:pt x="414" y="657"/>
                    </a:lnTo>
                    <a:lnTo>
                      <a:pt x="414" y="602"/>
                    </a:lnTo>
                    <a:lnTo>
                      <a:pt x="400" y="568"/>
                    </a:lnTo>
                    <a:lnTo>
                      <a:pt x="437" y="557"/>
                    </a:lnTo>
                    <a:lnTo>
                      <a:pt x="392" y="490"/>
                    </a:lnTo>
                    <a:lnTo>
                      <a:pt x="394" y="460"/>
                    </a:lnTo>
                    <a:lnTo>
                      <a:pt x="375" y="418"/>
                    </a:lnTo>
                    <a:lnTo>
                      <a:pt x="383" y="393"/>
                    </a:lnTo>
                    <a:lnTo>
                      <a:pt x="369" y="379"/>
                    </a:lnTo>
                    <a:lnTo>
                      <a:pt x="367" y="351"/>
                    </a:lnTo>
                    <a:lnTo>
                      <a:pt x="354" y="329"/>
                    </a:lnTo>
                    <a:lnTo>
                      <a:pt x="369" y="309"/>
                    </a:lnTo>
                    <a:lnTo>
                      <a:pt x="348" y="295"/>
                    </a:lnTo>
                    <a:lnTo>
                      <a:pt x="330" y="315"/>
                    </a:lnTo>
                    <a:lnTo>
                      <a:pt x="305" y="276"/>
                    </a:lnTo>
                    <a:lnTo>
                      <a:pt x="278" y="265"/>
                    </a:lnTo>
                    <a:lnTo>
                      <a:pt x="239" y="265"/>
                    </a:lnTo>
                    <a:lnTo>
                      <a:pt x="214" y="301"/>
                    </a:lnTo>
                    <a:lnTo>
                      <a:pt x="202" y="290"/>
                    </a:lnTo>
                    <a:lnTo>
                      <a:pt x="223" y="242"/>
                    </a:lnTo>
                    <a:lnTo>
                      <a:pt x="204" y="251"/>
                    </a:lnTo>
                    <a:lnTo>
                      <a:pt x="165" y="301"/>
                    </a:lnTo>
                    <a:lnTo>
                      <a:pt x="124" y="345"/>
                    </a:lnTo>
                    <a:lnTo>
                      <a:pt x="87" y="357"/>
                    </a:lnTo>
                    <a:lnTo>
                      <a:pt x="25" y="401"/>
                    </a:lnTo>
                    <a:lnTo>
                      <a:pt x="0" y="398"/>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35" name="Freeform 35"/>
              <p:cNvSpPr>
                <a:spLocks/>
              </p:cNvSpPr>
              <p:nvPr/>
            </p:nvSpPr>
            <p:spPr bwMode="auto">
              <a:xfrm>
                <a:off x="994" y="615"/>
                <a:ext cx="429" cy="408"/>
              </a:xfrm>
              <a:custGeom>
                <a:avLst/>
                <a:gdLst>
                  <a:gd name="T0" fmla="*/ 0 w 429"/>
                  <a:gd name="T1" fmla="*/ 84 h 408"/>
                  <a:gd name="T2" fmla="*/ 10 w 429"/>
                  <a:gd name="T3" fmla="*/ 53 h 408"/>
                  <a:gd name="T4" fmla="*/ 10 w 429"/>
                  <a:gd name="T5" fmla="*/ 31 h 408"/>
                  <a:gd name="T6" fmla="*/ 25 w 429"/>
                  <a:gd name="T7" fmla="*/ 0 h 408"/>
                  <a:gd name="T8" fmla="*/ 103 w 429"/>
                  <a:gd name="T9" fmla="*/ 20 h 408"/>
                  <a:gd name="T10" fmla="*/ 236 w 429"/>
                  <a:gd name="T11" fmla="*/ 56 h 408"/>
                  <a:gd name="T12" fmla="*/ 289 w 429"/>
                  <a:gd name="T13" fmla="*/ 86 h 408"/>
                  <a:gd name="T14" fmla="*/ 358 w 429"/>
                  <a:gd name="T15" fmla="*/ 114 h 408"/>
                  <a:gd name="T16" fmla="*/ 393 w 429"/>
                  <a:gd name="T17" fmla="*/ 167 h 408"/>
                  <a:gd name="T18" fmla="*/ 428 w 429"/>
                  <a:gd name="T19" fmla="*/ 192 h 408"/>
                  <a:gd name="T20" fmla="*/ 414 w 429"/>
                  <a:gd name="T21" fmla="*/ 212 h 408"/>
                  <a:gd name="T22" fmla="*/ 414 w 429"/>
                  <a:gd name="T23" fmla="*/ 237 h 408"/>
                  <a:gd name="T24" fmla="*/ 401 w 429"/>
                  <a:gd name="T25" fmla="*/ 243 h 408"/>
                  <a:gd name="T26" fmla="*/ 389 w 429"/>
                  <a:gd name="T27" fmla="*/ 265 h 408"/>
                  <a:gd name="T28" fmla="*/ 401 w 429"/>
                  <a:gd name="T29" fmla="*/ 287 h 408"/>
                  <a:gd name="T30" fmla="*/ 399 w 429"/>
                  <a:gd name="T31" fmla="*/ 304 h 408"/>
                  <a:gd name="T32" fmla="*/ 385 w 429"/>
                  <a:gd name="T33" fmla="*/ 326 h 408"/>
                  <a:gd name="T34" fmla="*/ 387 w 429"/>
                  <a:gd name="T35" fmla="*/ 348 h 408"/>
                  <a:gd name="T36" fmla="*/ 411 w 429"/>
                  <a:gd name="T37" fmla="*/ 371 h 408"/>
                  <a:gd name="T38" fmla="*/ 413 w 429"/>
                  <a:gd name="T39" fmla="*/ 393 h 408"/>
                  <a:gd name="T40" fmla="*/ 407 w 429"/>
                  <a:gd name="T41" fmla="*/ 404 h 408"/>
                  <a:gd name="T42" fmla="*/ 383 w 429"/>
                  <a:gd name="T43" fmla="*/ 407 h 408"/>
                  <a:gd name="T44" fmla="*/ 366 w 429"/>
                  <a:gd name="T45" fmla="*/ 396 h 408"/>
                  <a:gd name="T46" fmla="*/ 347 w 429"/>
                  <a:gd name="T47" fmla="*/ 368 h 408"/>
                  <a:gd name="T48" fmla="*/ 339 w 429"/>
                  <a:gd name="T49" fmla="*/ 368 h 408"/>
                  <a:gd name="T50" fmla="*/ 329 w 429"/>
                  <a:gd name="T51" fmla="*/ 357 h 408"/>
                  <a:gd name="T52" fmla="*/ 320 w 429"/>
                  <a:gd name="T53" fmla="*/ 323 h 408"/>
                  <a:gd name="T54" fmla="*/ 308 w 429"/>
                  <a:gd name="T55" fmla="*/ 312 h 408"/>
                  <a:gd name="T56" fmla="*/ 283 w 429"/>
                  <a:gd name="T57" fmla="*/ 295 h 408"/>
                  <a:gd name="T58" fmla="*/ 261 w 429"/>
                  <a:gd name="T59" fmla="*/ 284 h 408"/>
                  <a:gd name="T60" fmla="*/ 230 w 429"/>
                  <a:gd name="T61" fmla="*/ 254 h 408"/>
                  <a:gd name="T62" fmla="*/ 217 w 429"/>
                  <a:gd name="T63" fmla="*/ 231 h 408"/>
                  <a:gd name="T64" fmla="*/ 219 w 429"/>
                  <a:gd name="T65" fmla="*/ 215 h 408"/>
                  <a:gd name="T66" fmla="*/ 232 w 429"/>
                  <a:gd name="T67" fmla="*/ 201 h 408"/>
                  <a:gd name="T68" fmla="*/ 221 w 429"/>
                  <a:gd name="T69" fmla="*/ 184 h 408"/>
                  <a:gd name="T70" fmla="*/ 209 w 429"/>
                  <a:gd name="T71" fmla="*/ 192 h 408"/>
                  <a:gd name="T72" fmla="*/ 190 w 429"/>
                  <a:gd name="T73" fmla="*/ 167 h 408"/>
                  <a:gd name="T74" fmla="*/ 186 w 429"/>
                  <a:gd name="T75" fmla="*/ 181 h 408"/>
                  <a:gd name="T76" fmla="*/ 168 w 429"/>
                  <a:gd name="T77" fmla="*/ 181 h 408"/>
                  <a:gd name="T78" fmla="*/ 165 w 429"/>
                  <a:gd name="T79" fmla="*/ 170 h 408"/>
                  <a:gd name="T80" fmla="*/ 165 w 429"/>
                  <a:gd name="T81" fmla="*/ 151 h 408"/>
                  <a:gd name="T82" fmla="*/ 157 w 429"/>
                  <a:gd name="T83" fmla="*/ 139 h 408"/>
                  <a:gd name="T84" fmla="*/ 145 w 429"/>
                  <a:gd name="T85" fmla="*/ 142 h 408"/>
                  <a:gd name="T86" fmla="*/ 130 w 429"/>
                  <a:gd name="T87" fmla="*/ 112 h 408"/>
                  <a:gd name="T88" fmla="*/ 118 w 429"/>
                  <a:gd name="T89" fmla="*/ 109 h 408"/>
                  <a:gd name="T90" fmla="*/ 101 w 429"/>
                  <a:gd name="T91" fmla="*/ 95 h 408"/>
                  <a:gd name="T92" fmla="*/ 64 w 429"/>
                  <a:gd name="T93" fmla="*/ 98 h 408"/>
                  <a:gd name="T94" fmla="*/ 27 w 429"/>
                  <a:gd name="T95" fmla="*/ 95 h 408"/>
                  <a:gd name="T96" fmla="*/ 0 w 429"/>
                  <a:gd name="T97" fmla="*/ 84 h 4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29" h="408">
                    <a:moveTo>
                      <a:pt x="0" y="84"/>
                    </a:moveTo>
                    <a:lnTo>
                      <a:pt x="10" y="53"/>
                    </a:lnTo>
                    <a:lnTo>
                      <a:pt x="10" y="31"/>
                    </a:lnTo>
                    <a:lnTo>
                      <a:pt x="25" y="0"/>
                    </a:lnTo>
                    <a:lnTo>
                      <a:pt x="103" y="20"/>
                    </a:lnTo>
                    <a:lnTo>
                      <a:pt x="236" y="56"/>
                    </a:lnTo>
                    <a:lnTo>
                      <a:pt x="289" y="86"/>
                    </a:lnTo>
                    <a:lnTo>
                      <a:pt x="358" y="114"/>
                    </a:lnTo>
                    <a:lnTo>
                      <a:pt x="393" y="167"/>
                    </a:lnTo>
                    <a:lnTo>
                      <a:pt x="428" y="192"/>
                    </a:lnTo>
                    <a:lnTo>
                      <a:pt x="414" y="212"/>
                    </a:lnTo>
                    <a:lnTo>
                      <a:pt x="414" y="237"/>
                    </a:lnTo>
                    <a:lnTo>
                      <a:pt x="401" y="243"/>
                    </a:lnTo>
                    <a:lnTo>
                      <a:pt x="389" y="265"/>
                    </a:lnTo>
                    <a:lnTo>
                      <a:pt x="401" y="287"/>
                    </a:lnTo>
                    <a:lnTo>
                      <a:pt x="399" y="304"/>
                    </a:lnTo>
                    <a:lnTo>
                      <a:pt x="385" y="326"/>
                    </a:lnTo>
                    <a:lnTo>
                      <a:pt x="387" y="348"/>
                    </a:lnTo>
                    <a:lnTo>
                      <a:pt x="411" y="371"/>
                    </a:lnTo>
                    <a:lnTo>
                      <a:pt x="413" y="393"/>
                    </a:lnTo>
                    <a:lnTo>
                      <a:pt x="407" y="404"/>
                    </a:lnTo>
                    <a:lnTo>
                      <a:pt x="383" y="407"/>
                    </a:lnTo>
                    <a:lnTo>
                      <a:pt x="366" y="396"/>
                    </a:lnTo>
                    <a:lnTo>
                      <a:pt x="347" y="368"/>
                    </a:lnTo>
                    <a:lnTo>
                      <a:pt x="339" y="368"/>
                    </a:lnTo>
                    <a:lnTo>
                      <a:pt x="329" y="357"/>
                    </a:lnTo>
                    <a:lnTo>
                      <a:pt x="320" y="323"/>
                    </a:lnTo>
                    <a:lnTo>
                      <a:pt x="308" y="312"/>
                    </a:lnTo>
                    <a:lnTo>
                      <a:pt x="283" y="295"/>
                    </a:lnTo>
                    <a:lnTo>
                      <a:pt x="261" y="284"/>
                    </a:lnTo>
                    <a:lnTo>
                      <a:pt x="230" y="254"/>
                    </a:lnTo>
                    <a:lnTo>
                      <a:pt x="217" y="231"/>
                    </a:lnTo>
                    <a:lnTo>
                      <a:pt x="219" y="215"/>
                    </a:lnTo>
                    <a:lnTo>
                      <a:pt x="232" y="201"/>
                    </a:lnTo>
                    <a:lnTo>
                      <a:pt x="221" y="184"/>
                    </a:lnTo>
                    <a:lnTo>
                      <a:pt x="209" y="192"/>
                    </a:lnTo>
                    <a:lnTo>
                      <a:pt x="190" y="167"/>
                    </a:lnTo>
                    <a:lnTo>
                      <a:pt x="186" y="181"/>
                    </a:lnTo>
                    <a:lnTo>
                      <a:pt x="168" y="181"/>
                    </a:lnTo>
                    <a:lnTo>
                      <a:pt x="165" y="170"/>
                    </a:lnTo>
                    <a:lnTo>
                      <a:pt x="165" y="151"/>
                    </a:lnTo>
                    <a:lnTo>
                      <a:pt x="157" y="139"/>
                    </a:lnTo>
                    <a:lnTo>
                      <a:pt x="145" y="142"/>
                    </a:lnTo>
                    <a:lnTo>
                      <a:pt x="130" y="112"/>
                    </a:lnTo>
                    <a:lnTo>
                      <a:pt x="118" y="109"/>
                    </a:lnTo>
                    <a:lnTo>
                      <a:pt x="101" y="95"/>
                    </a:lnTo>
                    <a:lnTo>
                      <a:pt x="64" y="98"/>
                    </a:lnTo>
                    <a:lnTo>
                      <a:pt x="27" y="95"/>
                    </a:lnTo>
                    <a:lnTo>
                      <a:pt x="0" y="84"/>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36" name="Freeform 36"/>
              <p:cNvSpPr>
                <a:spLocks/>
              </p:cNvSpPr>
              <p:nvPr/>
            </p:nvSpPr>
            <p:spPr bwMode="auto">
              <a:xfrm>
                <a:off x="908" y="758"/>
                <a:ext cx="274" cy="210"/>
              </a:xfrm>
              <a:custGeom>
                <a:avLst/>
                <a:gdLst>
                  <a:gd name="T0" fmla="*/ 10 w 274"/>
                  <a:gd name="T1" fmla="*/ 0 h 210"/>
                  <a:gd name="T2" fmla="*/ 0 w 274"/>
                  <a:gd name="T3" fmla="*/ 17 h 210"/>
                  <a:gd name="T4" fmla="*/ 0 w 274"/>
                  <a:gd name="T5" fmla="*/ 36 h 210"/>
                  <a:gd name="T6" fmla="*/ 19 w 274"/>
                  <a:gd name="T7" fmla="*/ 56 h 210"/>
                  <a:gd name="T8" fmla="*/ 31 w 274"/>
                  <a:gd name="T9" fmla="*/ 50 h 210"/>
                  <a:gd name="T10" fmla="*/ 35 w 274"/>
                  <a:gd name="T11" fmla="*/ 59 h 210"/>
                  <a:gd name="T12" fmla="*/ 46 w 274"/>
                  <a:gd name="T13" fmla="*/ 61 h 210"/>
                  <a:gd name="T14" fmla="*/ 54 w 274"/>
                  <a:gd name="T15" fmla="*/ 47 h 210"/>
                  <a:gd name="T16" fmla="*/ 81 w 274"/>
                  <a:gd name="T17" fmla="*/ 50 h 210"/>
                  <a:gd name="T18" fmla="*/ 85 w 274"/>
                  <a:gd name="T19" fmla="*/ 64 h 210"/>
                  <a:gd name="T20" fmla="*/ 94 w 274"/>
                  <a:gd name="T21" fmla="*/ 70 h 210"/>
                  <a:gd name="T22" fmla="*/ 117 w 274"/>
                  <a:gd name="T23" fmla="*/ 67 h 210"/>
                  <a:gd name="T24" fmla="*/ 125 w 274"/>
                  <a:gd name="T25" fmla="*/ 75 h 210"/>
                  <a:gd name="T26" fmla="*/ 137 w 274"/>
                  <a:gd name="T27" fmla="*/ 84 h 210"/>
                  <a:gd name="T28" fmla="*/ 146 w 274"/>
                  <a:gd name="T29" fmla="*/ 100 h 210"/>
                  <a:gd name="T30" fmla="*/ 146 w 274"/>
                  <a:gd name="T31" fmla="*/ 123 h 210"/>
                  <a:gd name="T32" fmla="*/ 138 w 274"/>
                  <a:gd name="T33" fmla="*/ 128 h 210"/>
                  <a:gd name="T34" fmla="*/ 142 w 274"/>
                  <a:gd name="T35" fmla="*/ 137 h 210"/>
                  <a:gd name="T36" fmla="*/ 131 w 274"/>
                  <a:gd name="T37" fmla="*/ 150 h 210"/>
                  <a:gd name="T38" fmla="*/ 131 w 274"/>
                  <a:gd name="T39" fmla="*/ 170 h 210"/>
                  <a:gd name="T40" fmla="*/ 148 w 274"/>
                  <a:gd name="T41" fmla="*/ 173 h 210"/>
                  <a:gd name="T42" fmla="*/ 158 w 274"/>
                  <a:gd name="T43" fmla="*/ 167 h 210"/>
                  <a:gd name="T44" fmla="*/ 161 w 274"/>
                  <a:gd name="T45" fmla="*/ 159 h 210"/>
                  <a:gd name="T46" fmla="*/ 167 w 274"/>
                  <a:gd name="T47" fmla="*/ 167 h 210"/>
                  <a:gd name="T48" fmla="*/ 177 w 274"/>
                  <a:gd name="T49" fmla="*/ 162 h 210"/>
                  <a:gd name="T50" fmla="*/ 198 w 274"/>
                  <a:gd name="T51" fmla="*/ 173 h 210"/>
                  <a:gd name="T52" fmla="*/ 211 w 274"/>
                  <a:gd name="T53" fmla="*/ 192 h 210"/>
                  <a:gd name="T54" fmla="*/ 215 w 274"/>
                  <a:gd name="T55" fmla="*/ 192 h 210"/>
                  <a:gd name="T56" fmla="*/ 217 w 274"/>
                  <a:gd name="T57" fmla="*/ 203 h 210"/>
                  <a:gd name="T58" fmla="*/ 231 w 274"/>
                  <a:gd name="T59" fmla="*/ 209 h 210"/>
                  <a:gd name="T60" fmla="*/ 246 w 274"/>
                  <a:gd name="T61" fmla="*/ 209 h 210"/>
                  <a:gd name="T62" fmla="*/ 236 w 274"/>
                  <a:gd name="T63" fmla="*/ 198 h 210"/>
                  <a:gd name="T64" fmla="*/ 240 w 274"/>
                  <a:gd name="T65" fmla="*/ 187 h 210"/>
                  <a:gd name="T66" fmla="*/ 252 w 274"/>
                  <a:gd name="T67" fmla="*/ 198 h 210"/>
                  <a:gd name="T68" fmla="*/ 265 w 274"/>
                  <a:gd name="T69" fmla="*/ 201 h 210"/>
                  <a:gd name="T70" fmla="*/ 267 w 274"/>
                  <a:gd name="T71" fmla="*/ 184 h 210"/>
                  <a:gd name="T72" fmla="*/ 254 w 274"/>
                  <a:gd name="T73" fmla="*/ 170 h 210"/>
                  <a:gd name="T74" fmla="*/ 244 w 274"/>
                  <a:gd name="T75" fmla="*/ 170 h 210"/>
                  <a:gd name="T76" fmla="*/ 231 w 274"/>
                  <a:gd name="T77" fmla="*/ 156 h 210"/>
                  <a:gd name="T78" fmla="*/ 244 w 274"/>
                  <a:gd name="T79" fmla="*/ 156 h 210"/>
                  <a:gd name="T80" fmla="*/ 254 w 274"/>
                  <a:gd name="T81" fmla="*/ 164 h 210"/>
                  <a:gd name="T82" fmla="*/ 273 w 274"/>
                  <a:gd name="T83" fmla="*/ 164 h 210"/>
                  <a:gd name="T84" fmla="*/ 269 w 274"/>
                  <a:gd name="T85" fmla="*/ 148 h 210"/>
                  <a:gd name="T86" fmla="*/ 252 w 274"/>
                  <a:gd name="T87" fmla="*/ 131 h 210"/>
                  <a:gd name="T88" fmla="*/ 240 w 274"/>
                  <a:gd name="T89" fmla="*/ 128 h 210"/>
                  <a:gd name="T90" fmla="*/ 223 w 274"/>
                  <a:gd name="T91" fmla="*/ 109 h 210"/>
                  <a:gd name="T92" fmla="*/ 202 w 274"/>
                  <a:gd name="T93" fmla="*/ 103 h 210"/>
                  <a:gd name="T94" fmla="*/ 185 w 274"/>
                  <a:gd name="T95" fmla="*/ 95 h 210"/>
                  <a:gd name="T96" fmla="*/ 171 w 274"/>
                  <a:gd name="T97" fmla="*/ 70 h 210"/>
                  <a:gd name="T98" fmla="*/ 161 w 274"/>
                  <a:gd name="T99" fmla="*/ 39 h 210"/>
                  <a:gd name="T100" fmla="*/ 148 w 274"/>
                  <a:gd name="T101" fmla="*/ 39 h 210"/>
                  <a:gd name="T102" fmla="*/ 144 w 274"/>
                  <a:gd name="T103" fmla="*/ 31 h 210"/>
                  <a:gd name="T104" fmla="*/ 137 w 274"/>
                  <a:gd name="T105" fmla="*/ 33 h 210"/>
                  <a:gd name="T106" fmla="*/ 123 w 274"/>
                  <a:gd name="T107" fmla="*/ 20 h 210"/>
                  <a:gd name="T108" fmla="*/ 100 w 274"/>
                  <a:gd name="T109" fmla="*/ 14 h 210"/>
                  <a:gd name="T110" fmla="*/ 90 w 274"/>
                  <a:gd name="T111" fmla="*/ 22 h 210"/>
                  <a:gd name="T112" fmla="*/ 69 w 274"/>
                  <a:gd name="T113" fmla="*/ 14 h 210"/>
                  <a:gd name="T114" fmla="*/ 56 w 274"/>
                  <a:gd name="T115" fmla="*/ 14 h 210"/>
                  <a:gd name="T116" fmla="*/ 50 w 274"/>
                  <a:gd name="T117" fmla="*/ 3 h 210"/>
                  <a:gd name="T118" fmla="*/ 44 w 274"/>
                  <a:gd name="T119" fmla="*/ 0 h 210"/>
                  <a:gd name="T120" fmla="*/ 35 w 274"/>
                  <a:gd name="T121" fmla="*/ 3 h 210"/>
                  <a:gd name="T122" fmla="*/ 10 w 274"/>
                  <a:gd name="T123" fmla="*/ 0 h 2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210">
                    <a:moveTo>
                      <a:pt x="10" y="0"/>
                    </a:moveTo>
                    <a:lnTo>
                      <a:pt x="0" y="17"/>
                    </a:lnTo>
                    <a:lnTo>
                      <a:pt x="0" y="36"/>
                    </a:lnTo>
                    <a:lnTo>
                      <a:pt x="19" y="56"/>
                    </a:lnTo>
                    <a:lnTo>
                      <a:pt x="31" y="50"/>
                    </a:lnTo>
                    <a:lnTo>
                      <a:pt x="35" y="59"/>
                    </a:lnTo>
                    <a:lnTo>
                      <a:pt x="46" y="61"/>
                    </a:lnTo>
                    <a:lnTo>
                      <a:pt x="54" y="47"/>
                    </a:lnTo>
                    <a:lnTo>
                      <a:pt x="81" y="50"/>
                    </a:lnTo>
                    <a:lnTo>
                      <a:pt x="85" y="64"/>
                    </a:lnTo>
                    <a:lnTo>
                      <a:pt x="94" y="70"/>
                    </a:lnTo>
                    <a:lnTo>
                      <a:pt x="117" y="67"/>
                    </a:lnTo>
                    <a:lnTo>
                      <a:pt x="125" y="75"/>
                    </a:lnTo>
                    <a:lnTo>
                      <a:pt x="137" y="84"/>
                    </a:lnTo>
                    <a:lnTo>
                      <a:pt x="146" y="100"/>
                    </a:lnTo>
                    <a:lnTo>
                      <a:pt x="146" y="123"/>
                    </a:lnTo>
                    <a:lnTo>
                      <a:pt x="138" y="128"/>
                    </a:lnTo>
                    <a:lnTo>
                      <a:pt x="142" y="137"/>
                    </a:lnTo>
                    <a:lnTo>
                      <a:pt x="131" y="150"/>
                    </a:lnTo>
                    <a:lnTo>
                      <a:pt x="131" y="170"/>
                    </a:lnTo>
                    <a:lnTo>
                      <a:pt x="148" y="173"/>
                    </a:lnTo>
                    <a:lnTo>
                      <a:pt x="158" y="167"/>
                    </a:lnTo>
                    <a:lnTo>
                      <a:pt x="161" y="159"/>
                    </a:lnTo>
                    <a:lnTo>
                      <a:pt x="167" y="167"/>
                    </a:lnTo>
                    <a:lnTo>
                      <a:pt x="177" y="162"/>
                    </a:lnTo>
                    <a:lnTo>
                      <a:pt x="198" y="173"/>
                    </a:lnTo>
                    <a:lnTo>
                      <a:pt x="211" y="192"/>
                    </a:lnTo>
                    <a:lnTo>
                      <a:pt x="215" y="192"/>
                    </a:lnTo>
                    <a:lnTo>
                      <a:pt x="217" y="203"/>
                    </a:lnTo>
                    <a:lnTo>
                      <a:pt x="231" y="209"/>
                    </a:lnTo>
                    <a:lnTo>
                      <a:pt x="246" y="209"/>
                    </a:lnTo>
                    <a:lnTo>
                      <a:pt x="236" y="198"/>
                    </a:lnTo>
                    <a:lnTo>
                      <a:pt x="240" y="187"/>
                    </a:lnTo>
                    <a:lnTo>
                      <a:pt x="252" y="198"/>
                    </a:lnTo>
                    <a:lnTo>
                      <a:pt x="265" y="201"/>
                    </a:lnTo>
                    <a:lnTo>
                      <a:pt x="267" y="184"/>
                    </a:lnTo>
                    <a:lnTo>
                      <a:pt x="254" y="170"/>
                    </a:lnTo>
                    <a:lnTo>
                      <a:pt x="244" y="170"/>
                    </a:lnTo>
                    <a:lnTo>
                      <a:pt x="231" y="156"/>
                    </a:lnTo>
                    <a:lnTo>
                      <a:pt x="244" y="156"/>
                    </a:lnTo>
                    <a:lnTo>
                      <a:pt x="254" y="164"/>
                    </a:lnTo>
                    <a:lnTo>
                      <a:pt x="273" y="164"/>
                    </a:lnTo>
                    <a:lnTo>
                      <a:pt x="269" y="148"/>
                    </a:lnTo>
                    <a:lnTo>
                      <a:pt x="252" y="131"/>
                    </a:lnTo>
                    <a:lnTo>
                      <a:pt x="240" y="128"/>
                    </a:lnTo>
                    <a:lnTo>
                      <a:pt x="223" y="109"/>
                    </a:lnTo>
                    <a:lnTo>
                      <a:pt x="202" y="103"/>
                    </a:lnTo>
                    <a:lnTo>
                      <a:pt x="185" y="95"/>
                    </a:lnTo>
                    <a:lnTo>
                      <a:pt x="171" y="70"/>
                    </a:lnTo>
                    <a:lnTo>
                      <a:pt x="161" y="39"/>
                    </a:lnTo>
                    <a:lnTo>
                      <a:pt x="148" y="39"/>
                    </a:lnTo>
                    <a:lnTo>
                      <a:pt x="144" y="31"/>
                    </a:lnTo>
                    <a:lnTo>
                      <a:pt x="137" y="33"/>
                    </a:lnTo>
                    <a:lnTo>
                      <a:pt x="123" y="20"/>
                    </a:lnTo>
                    <a:lnTo>
                      <a:pt x="100" y="14"/>
                    </a:lnTo>
                    <a:lnTo>
                      <a:pt x="90" y="22"/>
                    </a:lnTo>
                    <a:lnTo>
                      <a:pt x="69" y="14"/>
                    </a:lnTo>
                    <a:lnTo>
                      <a:pt x="56" y="14"/>
                    </a:lnTo>
                    <a:lnTo>
                      <a:pt x="50" y="3"/>
                    </a:lnTo>
                    <a:lnTo>
                      <a:pt x="44" y="0"/>
                    </a:lnTo>
                    <a:lnTo>
                      <a:pt x="35" y="3"/>
                    </a:lnTo>
                    <a:lnTo>
                      <a:pt x="10" y="0"/>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37" name="Freeform 37"/>
              <p:cNvSpPr>
                <a:spLocks/>
              </p:cNvSpPr>
              <p:nvPr/>
            </p:nvSpPr>
            <p:spPr bwMode="auto">
              <a:xfrm>
                <a:off x="1064" y="1925"/>
                <a:ext cx="195" cy="98"/>
              </a:xfrm>
              <a:custGeom>
                <a:avLst/>
                <a:gdLst>
                  <a:gd name="T0" fmla="*/ 0 w 195"/>
                  <a:gd name="T1" fmla="*/ 49 h 98"/>
                  <a:gd name="T2" fmla="*/ 17 w 195"/>
                  <a:gd name="T3" fmla="*/ 20 h 98"/>
                  <a:gd name="T4" fmla="*/ 25 w 195"/>
                  <a:gd name="T5" fmla="*/ 20 h 98"/>
                  <a:gd name="T6" fmla="*/ 38 w 195"/>
                  <a:gd name="T7" fmla="*/ 6 h 98"/>
                  <a:gd name="T8" fmla="*/ 54 w 195"/>
                  <a:gd name="T9" fmla="*/ 6 h 98"/>
                  <a:gd name="T10" fmla="*/ 58 w 195"/>
                  <a:gd name="T11" fmla="*/ 3 h 98"/>
                  <a:gd name="T12" fmla="*/ 63 w 195"/>
                  <a:gd name="T13" fmla="*/ 0 h 98"/>
                  <a:gd name="T14" fmla="*/ 83 w 195"/>
                  <a:gd name="T15" fmla="*/ 17 h 98"/>
                  <a:gd name="T16" fmla="*/ 88 w 195"/>
                  <a:gd name="T17" fmla="*/ 29 h 98"/>
                  <a:gd name="T18" fmla="*/ 92 w 195"/>
                  <a:gd name="T19" fmla="*/ 23 h 98"/>
                  <a:gd name="T20" fmla="*/ 108 w 195"/>
                  <a:gd name="T21" fmla="*/ 34 h 98"/>
                  <a:gd name="T22" fmla="*/ 117 w 195"/>
                  <a:gd name="T23" fmla="*/ 34 h 98"/>
                  <a:gd name="T24" fmla="*/ 125 w 195"/>
                  <a:gd name="T25" fmla="*/ 43 h 98"/>
                  <a:gd name="T26" fmla="*/ 138 w 195"/>
                  <a:gd name="T27" fmla="*/ 49 h 98"/>
                  <a:gd name="T28" fmla="*/ 138 w 195"/>
                  <a:gd name="T29" fmla="*/ 63 h 98"/>
                  <a:gd name="T30" fmla="*/ 163 w 195"/>
                  <a:gd name="T31" fmla="*/ 63 h 98"/>
                  <a:gd name="T32" fmla="*/ 169 w 195"/>
                  <a:gd name="T33" fmla="*/ 77 h 98"/>
                  <a:gd name="T34" fmla="*/ 184 w 195"/>
                  <a:gd name="T35" fmla="*/ 77 h 98"/>
                  <a:gd name="T36" fmla="*/ 194 w 195"/>
                  <a:gd name="T37" fmla="*/ 94 h 98"/>
                  <a:gd name="T38" fmla="*/ 188 w 195"/>
                  <a:gd name="T39" fmla="*/ 97 h 98"/>
                  <a:gd name="T40" fmla="*/ 184 w 195"/>
                  <a:gd name="T41" fmla="*/ 91 h 98"/>
                  <a:gd name="T42" fmla="*/ 182 w 195"/>
                  <a:gd name="T43" fmla="*/ 88 h 98"/>
                  <a:gd name="T44" fmla="*/ 169 w 195"/>
                  <a:gd name="T45" fmla="*/ 91 h 98"/>
                  <a:gd name="T46" fmla="*/ 165 w 195"/>
                  <a:gd name="T47" fmla="*/ 94 h 98"/>
                  <a:gd name="T48" fmla="*/ 154 w 195"/>
                  <a:gd name="T49" fmla="*/ 97 h 98"/>
                  <a:gd name="T50" fmla="*/ 136 w 195"/>
                  <a:gd name="T51" fmla="*/ 97 h 98"/>
                  <a:gd name="T52" fmla="*/ 125 w 195"/>
                  <a:gd name="T53" fmla="*/ 97 h 98"/>
                  <a:gd name="T54" fmla="*/ 125 w 195"/>
                  <a:gd name="T55" fmla="*/ 88 h 98"/>
                  <a:gd name="T56" fmla="*/ 108 w 195"/>
                  <a:gd name="T57" fmla="*/ 66 h 98"/>
                  <a:gd name="T58" fmla="*/ 108 w 195"/>
                  <a:gd name="T59" fmla="*/ 51 h 98"/>
                  <a:gd name="T60" fmla="*/ 88 w 195"/>
                  <a:gd name="T61" fmla="*/ 51 h 98"/>
                  <a:gd name="T62" fmla="*/ 81 w 195"/>
                  <a:gd name="T63" fmla="*/ 43 h 98"/>
                  <a:gd name="T64" fmla="*/ 75 w 195"/>
                  <a:gd name="T65" fmla="*/ 51 h 98"/>
                  <a:gd name="T66" fmla="*/ 69 w 195"/>
                  <a:gd name="T67" fmla="*/ 40 h 98"/>
                  <a:gd name="T68" fmla="*/ 63 w 195"/>
                  <a:gd name="T69" fmla="*/ 40 h 98"/>
                  <a:gd name="T70" fmla="*/ 63 w 195"/>
                  <a:gd name="T71" fmla="*/ 26 h 98"/>
                  <a:gd name="T72" fmla="*/ 58 w 195"/>
                  <a:gd name="T73" fmla="*/ 20 h 98"/>
                  <a:gd name="T74" fmla="*/ 40 w 195"/>
                  <a:gd name="T75" fmla="*/ 23 h 98"/>
                  <a:gd name="T76" fmla="*/ 29 w 195"/>
                  <a:gd name="T77" fmla="*/ 40 h 98"/>
                  <a:gd name="T78" fmla="*/ 15 w 195"/>
                  <a:gd name="T79" fmla="*/ 43 h 98"/>
                  <a:gd name="T80" fmla="*/ 0 w 195"/>
                  <a:gd name="T81" fmla="*/ 49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5" h="98">
                    <a:moveTo>
                      <a:pt x="0" y="49"/>
                    </a:moveTo>
                    <a:lnTo>
                      <a:pt x="17" y="20"/>
                    </a:lnTo>
                    <a:lnTo>
                      <a:pt x="25" y="20"/>
                    </a:lnTo>
                    <a:lnTo>
                      <a:pt x="38" y="6"/>
                    </a:lnTo>
                    <a:lnTo>
                      <a:pt x="54" y="6"/>
                    </a:lnTo>
                    <a:lnTo>
                      <a:pt x="58" y="3"/>
                    </a:lnTo>
                    <a:lnTo>
                      <a:pt x="63" y="0"/>
                    </a:lnTo>
                    <a:lnTo>
                      <a:pt x="83" y="17"/>
                    </a:lnTo>
                    <a:lnTo>
                      <a:pt x="88" y="29"/>
                    </a:lnTo>
                    <a:lnTo>
                      <a:pt x="92" y="23"/>
                    </a:lnTo>
                    <a:lnTo>
                      <a:pt x="108" y="34"/>
                    </a:lnTo>
                    <a:lnTo>
                      <a:pt x="117" y="34"/>
                    </a:lnTo>
                    <a:lnTo>
                      <a:pt x="125" y="43"/>
                    </a:lnTo>
                    <a:lnTo>
                      <a:pt x="138" y="49"/>
                    </a:lnTo>
                    <a:lnTo>
                      <a:pt x="138" y="63"/>
                    </a:lnTo>
                    <a:lnTo>
                      <a:pt x="163" y="63"/>
                    </a:lnTo>
                    <a:lnTo>
                      <a:pt x="169" y="77"/>
                    </a:lnTo>
                    <a:lnTo>
                      <a:pt x="184" y="77"/>
                    </a:lnTo>
                    <a:lnTo>
                      <a:pt x="194" y="94"/>
                    </a:lnTo>
                    <a:lnTo>
                      <a:pt x="188" y="97"/>
                    </a:lnTo>
                    <a:lnTo>
                      <a:pt x="184" y="91"/>
                    </a:lnTo>
                    <a:lnTo>
                      <a:pt x="182" y="88"/>
                    </a:lnTo>
                    <a:lnTo>
                      <a:pt x="169" y="91"/>
                    </a:lnTo>
                    <a:lnTo>
                      <a:pt x="165" y="94"/>
                    </a:lnTo>
                    <a:lnTo>
                      <a:pt x="154" y="97"/>
                    </a:lnTo>
                    <a:lnTo>
                      <a:pt x="136" y="97"/>
                    </a:lnTo>
                    <a:lnTo>
                      <a:pt x="125" y="97"/>
                    </a:lnTo>
                    <a:lnTo>
                      <a:pt x="125" y="88"/>
                    </a:lnTo>
                    <a:lnTo>
                      <a:pt x="108" y="66"/>
                    </a:lnTo>
                    <a:lnTo>
                      <a:pt x="108" y="51"/>
                    </a:lnTo>
                    <a:lnTo>
                      <a:pt x="88" y="51"/>
                    </a:lnTo>
                    <a:lnTo>
                      <a:pt x="81" y="43"/>
                    </a:lnTo>
                    <a:lnTo>
                      <a:pt x="75" y="51"/>
                    </a:lnTo>
                    <a:lnTo>
                      <a:pt x="69" y="40"/>
                    </a:lnTo>
                    <a:lnTo>
                      <a:pt x="63" y="40"/>
                    </a:lnTo>
                    <a:lnTo>
                      <a:pt x="63" y="26"/>
                    </a:lnTo>
                    <a:lnTo>
                      <a:pt x="58" y="20"/>
                    </a:lnTo>
                    <a:lnTo>
                      <a:pt x="40" y="23"/>
                    </a:lnTo>
                    <a:lnTo>
                      <a:pt x="29" y="40"/>
                    </a:lnTo>
                    <a:lnTo>
                      <a:pt x="15" y="43"/>
                    </a:lnTo>
                    <a:lnTo>
                      <a:pt x="0" y="49"/>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38" name="Freeform 38"/>
              <p:cNvSpPr>
                <a:spLocks/>
              </p:cNvSpPr>
              <p:nvPr/>
            </p:nvSpPr>
            <p:spPr bwMode="auto">
              <a:xfrm>
                <a:off x="1234" y="1995"/>
                <a:ext cx="129" cy="83"/>
              </a:xfrm>
              <a:custGeom>
                <a:avLst/>
                <a:gdLst>
                  <a:gd name="T0" fmla="*/ 0 w 129"/>
                  <a:gd name="T1" fmla="*/ 62 h 83"/>
                  <a:gd name="T2" fmla="*/ 12 w 129"/>
                  <a:gd name="T3" fmla="*/ 65 h 83"/>
                  <a:gd name="T4" fmla="*/ 40 w 129"/>
                  <a:gd name="T5" fmla="*/ 62 h 83"/>
                  <a:gd name="T6" fmla="*/ 52 w 129"/>
                  <a:gd name="T7" fmla="*/ 79 h 83"/>
                  <a:gd name="T8" fmla="*/ 68 w 129"/>
                  <a:gd name="T9" fmla="*/ 82 h 83"/>
                  <a:gd name="T10" fmla="*/ 76 w 129"/>
                  <a:gd name="T11" fmla="*/ 62 h 83"/>
                  <a:gd name="T12" fmla="*/ 72 w 129"/>
                  <a:gd name="T13" fmla="*/ 57 h 83"/>
                  <a:gd name="T14" fmla="*/ 80 w 129"/>
                  <a:gd name="T15" fmla="*/ 48 h 83"/>
                  <a:gd name="T16" fmla="*/ 96 w 129"/>
                  <a:gd name="T17" fmla="*/ 62 h 83"/>
                  <a:gd name="T18" fmla="*/ 108 w 129"/>
                  <a:gd name="T19" fmla="*/ 62 h 83"/>
                  <a:gd name="T20" fmla="*/ 108 w 129"/>
                  <a:gd name="T21" fmla="*/ 54 h 83"/>
                  <a:gd name="T22" fmla="*/ 116 w 129"/>
                  <a:gd name="T23" fmla="*/ 54 h 83"/>
                  <a:gd name="T24" fmla="*/ 128 w 129"/>
                  <a:gd name="T25" fmla="*/ 40 h 83"/>
                  <a:gd name="T26" fmla="*/ 120 w 129"/>
                  <a:gd name="T27" fmla="*/ 37 h 83"/>
                  <a:gd name="T28" fmla="*/ 120 w 129"/>
                  <a:gd name="T29" fmla="*/ 23 h 83"/>
                  <a:gd name="T30" fmla="*/ 120 w 129"/>
                  <a:gd name="T31" fmla="*/ 11 h 83"/>
                  <a:gd name="T32" fmla="*/ 102 w 129"/>
                  <a:gd name="T33" fmla="*/ 8 h 83"/>
                  <a:gd name="T34" fmla="*/ 88 w 129"/>
                  <a:gd name="T35" fmla="*/ 11 h 83"/>
                  <a:gd name="T36" fmla="*/ 76 w 129"/>
                  <a:gd name="T37" fmla="*/ 11 h 83"/>
                  <a:gd name="T38" fmla="*/ 58 w 129"/>
                  <a:gd name="T39" fmla="*/ 8 h 83"/>
                  <a:gd name="T40" fmla="*/ 44 w 129"/>
                  <a:gd name="T41" fmla="*/ 0 h 83"/>
                  <a:gd name="T42" fmla="*/ 40 w 129"/>
                  <a:gd name="T43" fmla="*/ 8 h 83"/>
                  <a:gd name="T44" fmla="*/ 38 w 129"/>
                  <a:gd name="T45" fmla="*/ 25 h 83"/>
                  <a:gd name="T46" fmla="*/ 24 w 129"/>
                  <a:gd name="T47" fmla="*/ 25 h 83"/>
                  <a:gd name="T48" fmla="*/ 20 w 129"/>
                  <a:gd name="T49" fmla="*/ 40 h 83"/>
                  <a:gd name="T50" fmla="*/ 12 w 129"/>
                  <a:gd name="T51" fmla="*/ 45 h 83"/>
                  <a:gd name="T52" fmla="*/ 0 w 129"/>
                  <a:gd name="T53" fmla="*/ 62 h 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9" h="83">
                    <a:moveTo>
                      <a:pt x="0" y="62"/>
                    </a:moveTo>
                    <a:lnTo>
                      <a:pt x="12" y="65"/>
                    </a:lnTo>
                    <a:lnTo>
                      <a:pt x="40" y="62"/>
                    </a:lnTo>
                    <a:lnTo>
                      <a:pt x="52" y="79"/>
                    </a:lnTo>
                    <a:lnTo>
                      <a:pt x="68" y="82"/>
                    </a:lnTo>
                    <a:lnTo>
                      <a:pt x="76" y="62"/>
                    </a:lnTo>
                    <a:lnTo>
                      <a:pt x="72" y="57"/>
                    </a:lnTo>
                    <a:lnTo>
                      <a:pt x="80" y="48"/>
                    </a:lnTo>
                    <a:lnTo>
                      <a:pt x="96" y="62"/>
                    </a:lnTo>
                    <a:lnTo>
                      <a:pt x="108" y="62"/>
                    </a:lnTo>
                    <a:lnTo>
                      <a:pt x="108" y="54"/>
                    </a:lnTo>
                    <a:lnTo>
                      <a:pt x="116" y="54"/>
                    </a:lnTo>
                    <a:lnTo>
                      <a:pt x="128" y="40"/>
                    </a:lnTo>
                    <a:lnTo>
                      <a:pt x="120" y="37"/>
                    </a:lnTo>
                    <a:lnTo>
                      <a:pt x="120" y="23"/>
                    </a:lnTo>
                    <a:lnTo>
                      <a:pt x="120" y="11"/>
                    </a:lnTo>
                    <a:lnTo>
                      <a:pt x="102" y="8"/>
                    </a:lnTo>
                    <a:lnTo>
                      <a:pt x="88" y="11"/>
                    </a:lnTo>
                    <a:lnTo>
                      <a:pt x="76" y="11"/>
                    </a:lnTo>
                    <a:lnTo>
                      <a:pt x="58" y="8"/>
                    </a:lnTo>
                    <a:lnTo>
                      <a:pt x="44" y="0"/>
                    </a:lnTo>
                    <a:lnTo>
                      <a:pt x="40" y="8"/>
                    </a:lnTo>
                    <a:lnTo>
                      <a:pt x="38" y="25"/>
                    </a:lnTo>
                    <a:lnTo>
                      <a:pt x="24" y="25"/>
                    </a:lnTo>
                    <a:lnTo>
                      <a:pt x="20" y="40"/>
                    </a:lnTo>
                    <a:lnTo>
                      <a:pt x="12" y="45"/>
                    </a:lnTo>
                    <a:lnTo>
                      <a:pt x="0" y="62"/>
                    </a:lnTo>
                  </a:path>
                </a:pathLst>
              </a:custGeom>
              <a:solidFill>
                <a:schemeClr val="bg1"/>
              </a:solidFill>
              <a:ln w="12700" cap="rnd" cmpd="sng">
                <a:noFill/>
                <a:prstDash val="solid"/>
                <a:round/>
                <a:headEnd type="none" w="med" len="med"/>
                <a:tailEnd type="none" w="med" len="med"/>
              </a:ln>
            </p:spPr>
            <p:txBody>
              <a:bodyPr/>
              <a:lstStyle/>
              <a:p>
                <a:endParaRPr lang="en-US"/>
              </a:p>
            </p:txBody>
          </p:sp>
          <p:sp>
            <p:nvSpPr>
              <p:cNvPr id="1039" name="Freeform 39"/>
              <p:cNvSpPr>
                <a:spLocks/>
              </p:cNvSpPr>
              <p:nvPr/>
            </p:nvSpPr>
            <p:spPr bwMode="auto">
              <a:xfrm>
                <a:off x="1155" y="2228"/>
                <a:ext cx="802" cy="1698"/>
              </a:xfrm>
              <a:custGeom>
                <a:avLst/>
                <a:gdLst>
                  <a:gd name="T0" fmla="*/ 92 w 802"/>
                  <a:gd name="T1" fmla="*/ 28 h 1698"/>
                  <a:gd name="T2" fmla="*/ 152 w 802"/>
                  <a:gd name="T3" fmla="*/ 3 h 1698"/>
                  <a:gd name="T4" fmla="*/ 127 w 802"/>
                  <a:gd name="T5" fmla="*/ 59 h 1698"/>
                  <a:gd name="T6" fmla="*/ 152 w 802"/>
                  <a:gd name="T7" fmla="*/ 56 h 1698"/>
                  <a:gd name="T8" fmla="*/ 177 w 802"/>
                  <a:gd name="T9" fmla="*/ 53 h 1698"/>
                  <a:gd name="T10" fmla="*/ 212 w 802"/>
                  <a:gd name="T11" fmla="*/ 73 h 1698"/>
                  <a:gd name="T12" fmla="*/ 322 w 802"/>
                  <a:gd name="T13" fmla="*/ 103 h 1698"/>
                  <a:gd name="T14" fmla="*/ 372 w 802"/>
                  <a:gd name="T15" fmla="*/ 134 h 1698"/>
                  <a:gd name="T16" fmla="*/ 437 w 802"/>
                  <a:gd name="T17" fmla="*/ 151 h 1698"/>
                  <a:gd name="T18" fmla="*/ 530 w 802"/>
                  <a:gd name="T19" fmla="*/ 234 h 1698"/>
                  <a:gd name="T20" fmla="*/ 581 w 802"/>
                  <a:gd name="T21" fmla="*/ 338 h 1698"/>
                  <a:gd name="T22" fmla="*/ 780 w 802"/>
                  <a:gd name="T23" fmla="*/ 424 h 1698"/>
                  <a:gd name="T24" fmla="*/ 782 w 802"/>
                  <a:gd name="T25" fmla="*/ 567 h 1698"/>
                  <a:gd name="T26" fmla="*/ 731 w 802"/>
                  <a:gd name="T27" fmla="*/ 642 h 1698"/>
                  <a:gd name="T28" fmla="*/ 723 w 802"/>
                  <a:gd name="T29" fmla="*/ 751 h 1698"/>
                  <a:gd name="T30" fmla="*/ 694 w 802"/>
                  <a:gd name="T31" fmla="*/ 798 h 1698"/>
                  <a:gd name="T32" fmla="*/ 647 w 802"/>
                  <a:gd name="T33" fmla="*/ 879 h 1698"/>
                  <a:gd name="T34" fmla="*/ 579 w 802"/>
                  <a:gd name="T35" fmla="*/ 907 h 1698"/>
                  <a:gd name="T36" fmla="*/ 544 w 802"/>
                  <a:gd name="T37" fmla="*/ 991 h 1698"/>
                  <a:gd name="T38" fmla="*/ 536 w 802"/>
                  <a:gd name="T39" fmla="*/ 1061 h 1698"/>
                  <a:gd name="T40" fmla="*/ 481 w 802"/>
                  <a:gd name="T41" fmla="*/ 1125 h 1698"/>
                  <a:gd name="T42" fmla="*/ 448 w 802"/>
                  <a:gd name="T43" fmla="*/ 1175 h 1698"/>
                  <a:gd name="T44" fmla="*/ 427 w 802"/>
                  <a:gd name="T45" fmla="*/ 1200 h 1698"/>
                  <a:gd name="T46" fmla="*/ 415 w 802"/>
                  <a:gd name="T47" fmla="*/ 1267 h 1698"/>
                  <a:gd name="T48" fmla="*/ 361 w 802"/>
                  <a:gd name="T49" fmla="*/ 1295 h 1698"/>
                  <a:gd name="T50" fmla="*/ 318 w 802"/>
                  <a:gd name="T51" fmla="*/ 1323 h 1698"/>
                  <a:gd name="T52" fmla="*/ 316 w 802"/>
                  <a:gd name="T53" fmla="*/ 1387 h 1698"/>
                  <a:gd name="T54" fmla="*/ 275 w 802"/>
                  <a:gd name="T55" fmla="*/ 1437 h 1698"/>
                  <a:gd name="T56" fmla="*/ 300 w 802"/>
                  <a:gd name="T57" fmla="*/ 1482 h 1698"/>
                  <a:gd name="T58" fmla="*/ 259 w 802"/>
                  <a:gd name="T59" fmla="*/ 1524 h 1698"/>
                  <a:gd name="T60" fmla="*/ 238 w 802"/>
                  <a:gd name="T61" fmla="*/ 1597 h 1698"/>
                  <a:gd name="T62" fmla="*/ 292 w 802"/>
                  <a:gd name="T63" fmla="*/ 1697 h 1698"/>
                  <a:gd name="T64" fmla="*/ 228 w 802"/>
                  <a:gd name="T65" fmla="*/ 1647 h 1698"/>
                  <a:gd name="T66" fmla="*/ 187 w 802"/>
                  <a:gd name="T67" fmla="*/ 1557 h 1698"/>
                  <a:gd name="T68" fmla="*/ 183 w 802"/>
                  <a:gd name="T69" fmla="*/ 1323 h 1698"/>
                  <a:gd name="T70" fmla="*/ 177 w 802"/>
                  <a:gd name="T71" fmla="*/ 1223 h 1698"/>
                  <a:gd name="T72" fmla="*/ 181 w 802"/>
                  <a:gd name="T73" fmla="*/ 1114 h 1698"/>
                  <a:gd name="T74" fmla="*/ 189 w 802"/>
                  <a:gd name="T75" fmla="*/ 1027 h 1698"/>
                  <a:gd name="T76" fmla="*/ 185 w 802"/>
                  <a:gd name="T77" fmla="*/ 888 h 1698"/>
                  <a:gd name="T78" fmla="*/ 191 w 802"/>
                  <a:gd name="T79" fmla="*/ 773 h 1698"/>
                  <a:gd name="T80" fmla="*/ 144 w 802"/>
                  <a:gd name="T81" fmla="*/ 695 h 1698"/>
                  <a:gd name="T82" fmla="*/ 72 w 802"/>
                  <a:gd name="T83" fmla="*/ 634 h 1698"/>
                  <a:gd name="T84" fmla="*/ 47 w 802"/>
                  <a:gd name="T85" fmla="*/ 539 h 1698"/>
                  <a:gd name="T86" fmla="*/ 14 w 802"/>
                  <a:gd name="T87" fmla="*/ 486 h 1698"/>
                  <a:gd name="T88" fmla="*/ 16 w 802"/>
                  <a:gd name="T89" fmla="*/ 396 h 1698"/>
                  <a:gd name="T90" fmla="*/ 8 w 802"/>
                  <a:gd name="T91" fmla="*/ 310 h 1698"/>
                  <a:gd name="T92" fmla="*/ 58 w 802"/>
                  <a:gd name="T93" fmla="*/ 140 h 16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02" h="1698">
                    <a:moveTo>
                      <a:pt x="62" y="75"/>
                    </a:moveTo>
                    <a:lnTo>
                      <a:pt x="72" y="56"/>
                    </a:lnTo>
                    <a:lnTo>
                      <a:pt x="92" y="28"/>
                    </a:lnTo>
                    <a:lnTo>
                      <a:pt x="121" y="11"/>
                    </a:lnTo>
                    <a:lnTo>
                      <a:pt x="136" y="0"/>
                    </a:lnTo>
                    <a:lnTo>
                      <a:pt x="152" y="3"/>
                    </a:lnTo>
                    <a:lnTo>
                      <a:pt x="148" y="17"/>
                    </a:lnTo>
                    <a:lnTo>
                      <a:pt x="131" y="31"/>
                    </a:lnTo>
                    <a:lnTo>
                      <a:pt x="127" y="59"/>
                    </a:lnTo>
                    <a:lnTo>
                      <a:pt x="131" y="81"/>
                    </a:lnTo>
                    <a:lnTo>
                      <a:pt x="146" y="81"/>
                    </a:lnTo>
                    <a:lnTo>
                      <a:pt x="152" y="56"/>
                    </a:lnTo>
                    <a:lnTo>
                      <a:pt x="156" y="31"/>
                    </a:lnTo>
                    <a:lnTo>
                      <a:pt x="166" y="39"/>
                    </a:lnTo>
                    <a:lnTo>
                      <a:pt x="177" y="53"/>
                    </a:lnTo>
                    <a:lnTo>
                      <a:pt x="197" y="47"/>
                    </a:lnTo>
                    <a:lnTo>
                      <a:pt x="209" y="59"/>
                    </a:lnTo>
                    <a:lnTo>
                      <a:pt x="212" y="73"/>
                    </a:lnTo>
                    <a:lnTo>
                      <a:pt x="242" y="67"/>
                    </a:lnTo>
                    <a:lnTo>
                      <a:pt x="300" y="59"/>
                    </a:lnTo>
                    <a:lnTo>
                      <a:pt x="322" y="103"/>
                    </a:lnTo>
                    <a:lnTo>
                      <a:pt x="359" y="126"/>
                    </a:lnTo>
                    <a:lnTo>
                      <a:pt x="357" y="145"/>
                    </a:lnTo>
                    <a:lnTo>
                      <a:pt x="372" y="134"/>
                    </a:lnTo>
                    <a:lnTo>
                      <a:pt x="390" y="134"/>
                    </a:lnTo>
                    <a:lnTo>
                      <a:pt x="411" y="154"/>
                    </a:lnTo>
                    <a:lnTo>
                      <a:pt x="437" y="151"/>
                    </a:lnTo>
                    <a:lnTo>
                      <a:pt x="458" y="154"/>
                    </a:lnTo>
                    <a:lnTo>
                      <a:pt x="493" y="190"/>
                    </a:lnTo>
                    <a:lnTo>
                      <a:pt x="530" y="234"/>
                    </a:lnTo>
                    <a:lnTo>
                      <a:pt x="546" y="285"/>
                    </a:lnTo>
                    <a:lnTo>
                      <a:pt x="536" y="324"/>
                    </a:lnTo>
                    <a:lnTo>
                      <a:pt x="581" y="338"/>
                    </a:lnTo>
                    <a:lnTo>
                      <a:pt x="655" y="357"/>
                    </a:lnTo>
                    <a:lnTo>
                      <a:pt x="731" y="380"/>
                    </a:lnTo>
                    <a:lnTo>
                      <a:pt x="780" y="424"/>
                    </a:lnTo>
                    <a:lnTo>
                      <a:pt x="801" y="466"/>
                    </a:lnTo>
                    <a:lnTo>
                      <a:pt x="801" y="519"/>
                    </a:lnTo>
                    <a:lnTo>
                      <a:pt x="782" y="567"/>
                    </a:lnTo>
                    <a:lnTo>
                      <a:pt x="760" y="592"/>
                    </a:lnTo>
                    <a:lnTo>
                      <a:pt x="746" y="608"/>
                    </a:lnTo>
                    <a:lnTo>
                      <a:pt x="731" y="642"/>
                    </a:lnTo>
                    <a:lnTo>
                      <a:pt x="729" y="673"/>
                    </a:lnTo>
                    <a:lnTo>
                      <a:pt x="731" y="712"/>
                    </a:lnTo>
                    <a:lnTo>
                      <a:pt x="723" y="751"/>
                    </a:lnTo>
                    <a:lnTo>
                      <a:pt x="711" y="759"/>
                    </a:lnTo>
                    <a:lnTo>
                      <a:pt x="707" y="782"/>
                    </a:lnTo>
                    <a:lnTo>
                      <a:pt x="694" y="798"/>
                    </a:lnTo>
                    <a:lnTo>
                      <a:pt x="692" y="818"/>
                    </a:lnTo>
                    <a:lnTo>
                      <a:pt x="674" y="840"/>
                    </a:lnTo>
                    <a:lnTo>
                      <a:pt x="647" y="879"/>
                    </a:lnTo>
                    <a:lnTo>
                      <a:pt x="624" y="890"/>
                    </a:lnTo>
                    <a:lnTo>
                      <a:pt x="608" y="888"/>
                    </a:lnTo>
                    <a:lnTo>
                      <a:pt x="579" y="907"/>
                    </a:lnTo>
                    <a:lnTo>
                      <a:pt x="550" y="952"/>
                    </a:lnTo>
                    <a:lnTo>
                      <a:pt x="544" y="969"/>
                    </a:lnTo>
                    <a:lnTo>
                      <a:pt x="544" y="991"/>
                    </a:lnTo>
                    <a:lnTo>
                      <a:pt x="550" y="1016"/>
                    </a:lnTo>
                    <a:lnTo>
                      <a:pt x="536" y="1041"/>
                    </a:lnTo>
                    <a:lnTo>
                      <a:pt x="536" y="1061"/>
                    </a:lnTo>
                    <a:lnTo>
                      <a:pt x="513" y="1083"/>
                    </a:lnTo>
                    <a:lnTo>
                      <a:pt x="495" y="1100"/>
                    </a:lnTo>
                    <a:lnTo>
                      <a:pt x="481" y="1125"/>
                    </a:lnTo>
                    <a:lnTo>
                      <a:pt x="476" y="1150"/>
                    </a:lnTo>
                    <a:lnTo>
                      <a:pt x="456" y="1181"/>
                    </a:lnTo>
                    <a:lnTo>
                      <a:pt x="448" y="1175"/>
                    </a:lnTo>
                    <a:lnTo>
                      <a:pt x="433" y="1175"/>
                    </a:lnTo>
                    <a:lnTo>
                      <a:pt x="413" y="1186"/>
                    </a:lnTo>
                    <a:lnTo>
                      <a:pt x="427" y="1200"/>
                    </a:lnTo>
                    <a:lnTo>
                      <a:pt x="427" y="1228"/>
                    </a:lnTo>
                    <a:lnTo>
                      <a:pt x="425" y="1250"/>
                    </a:lnTo>
                    <a:lnTo>
                      <a:pt x="415" y="1267"/>
                    </a:lnTo>
                    <a:lnTo>
                      <a:pt x="390" y="1270"/>
                    </a:lnTo>
                    <a:lnTo>
                      <a:pt x="370" y="1278"/>
                    </a:lnTo>
                    <a:lnTo>
                      <a:pt x="361" y="1295"/>
                    </a:lnTo>
                    <a:lnTo>
                      <a:pt x="361" y="1323"/>
                    </a:lnTo>
                    <a:lnTo>
                      <a:pt x="337" y="1326"/>
                    </a:lnTo>
                    <a:lnTo>
                      <a:pt x="318" y="1323"/>
                    </a:lnTo>
                    <a:lnTo>
                      <a:pt x="312" y="1334"/>
                    </a:lnTo>
                    <a:lnTo>
                      <a:pt x="322" y="1345"/>
                    </a:lnTo>
                    <a:lnTo>
                      <a:pt x="316" y="1387"/>
                    </a:lnTo>
                    <a:lnTo>
                      <a:pt x="308" y="1423"/>
                    </a:lnTo>
                    <a:lnTo>
                      <a:pt x="283" y="1423"/>
                    </a:lnTo>
                    <a:lnTo>
                      <a:pt x="275" y="1437"/>
                    </a:lnTo>
                    <a:lnTo>
                      <a:pt x="277" y="1465"/>
                    </a:lnTo>
                    <a:lnTo>
                      <a:pt x="290" y="1465"/>
                    </a:lnTo>
                    <a:lnTo>
                      <a:pt x="300" y="1482"/>
                    </a:lnTo>
                    <a:lnTo>
                      <a:pt x="294" y="1510"/>
                    </a:lnTo>
                    <a:lnTo>
                      <a:pt x="281" y="1513"/>
                    </a:lnTo>
                    <a:lnTo>
                      <a:pt x="259" y="1524"/>
                    </a:lnTo>
                    <a:lnTo>
                      <a:pt x="253" y="1546"/>
                    </a:lnTo>
                    <a:lnTo>
                      <a:pt x="251" y="1580"/>
                    </a:lnTo>
                    <a:lnTo>
                      <a:pt x="238" y="1597"/>
                    </a:lnTo>
                    <a:lnTo>
                      <a:pt x="286" y="1652"/>
                    </a:lnTo>
                    <a:lnTo>
                      <a:pt x="300" y="1680"/>
                    </a:lnTo>
                    <a:lnTo>
                      <a:pt x="292" y="1697"/>
                    </a:lnTo>
                    <a:lnTo>
                      <a:pt x="271" y="1686"/>
                    </a:lnTo>
                    <a:lnTo>
                      <a:pt x="253" y="1664"/>
                    </a:lnTo>
                    <a:lnTo>
                      <a:pt x="228" y="1647"/>
                    </a:lnTo>
                    <a:lnTo>
                      <a:pt x="205" y="1619"/>
                    </a:lnTo>
                    <a:lnTo>
                      <a:pt x="189" y="1585"/>
                    </a:lnTo>
                    <a:lnTo>
                      <a:pt x="187" y="1557"/>
                    </a:lnTo>
                    <a:lnTo>
                      <a:pt x="191" y="1535"/>
                    </a:lnTo>
                    <a:lnTo>
                      <a:pt x="189" y="1354"/>
                    </a:lnTo>
                    <a:lnTo>
                      <a:pt x="183" y="1323"/>
                    </a:lnTo>
                    <a:lnTo>
                      <a:pt x="166" y="1289"/>
                    </a:lnTo>
                    <a:lnTo>
                      <a:pt x="166" y="1259"/>
                    </a:lnTo>
                    <a:lnTo>
                      <a:pt x="177" y="1223"/>
                    </a:lnTo>
                    <a:lnTo>
                      <a:pt x="187" y="1178"/>
                    </a:lnTo>
                    <a:lnTo>
                      <a:pt x="183" y="1133"/>
                    </a:lnTo>
                    <a:lnTo>
                      <a:pt x="181" y="1114"/>
                    </a:lnTo>
                    <a:lnTo>
                      <a:pt x="179" y="1089"/>
                    </a:lnTo>
                    <a:lnTo>
                      <a:pt x="185" y="1077"/>
                    </a:lnTo>
                    <a:lnTo>
                      <a:pt x="189" y="1027"/>
                    </a:lnTo>
                    <a:lnTo>
                      <a:pt x="185" y="1002"/>
                    </a:lnTo>
                    <a:lnTo>
                      <a:pt x="193" y="941"/>
                    </a:lnTo>
                    <a:lnTo>
                      <a:pt x="185" y="888"/>
                    </a:lnTo>
                    <a:lnTo>
                      <a:pt x="191" y="860"/>
                    </a:lnTo>
                    <a:lnTo>
                      <a:pt x="201" y="807"/>
                    </a:lnTo>
                    <a:lnTo>
                      <a:pt x="191" y="773"/>
                    </a:lnTo>
                    <a:lnTo>
                      <a:pt x="172" y="748"/>
                    </a:lnTo>
                    <a:lnTo>
                      <a:pt x="166" y="720"/>
                    </a:lnTo>
                    <a:lnTo>
                      <a:pt x="144" y="695"/>
                    </a:lnTo>
                    <a:lnTo>
                      <a:pt x="121" y="678"/>
                    </a:lnTo>
                    <a:lnTo>
                      <a:pt x="88" y="670"/>
                    </a:lnTo>
                    <a:lnTo>
                      <a:pt x="72" y="634"/>
                    </a:lnTo>
                    <a:lnTo>
                      <a:pt x="51" y="597"/>
                    </a:lnTo>
                    <a:lnTo>
                      <a:pt x="49" y="567"/>
                    </a:lnTo>
                    <a:lnTo>
                      <a:pt x="47" y="539"/>
                    </a:lnTo>
                    <a:lnTo>
                      <a:pt x="41" y="519"/>
                    </a:lnTo>
                    <a:lnTo>
                      <a:pt x="29" y="497"/>
                    </a:lnTo>
                    <a:lnTo>
                      <a:pt x="14" y="486"/>
                    </a:lnTo>
                    <a:lnTo>
                      <a:pt x="2" y="463"/>
                    </a:lnTo>
                    <a:lnTo>
                      <a:pt x="16" y="444"/>
                    </a:lnTo>
                    <a:lnTo>
                      <a:pt x="16" y="396"/>
                    </a:lnTo>
                    <a:lnTo>
                      <a:pt x="8" y="371"/>
                    </a:lnTo>
                    <a:lnTo>
                      <a:pt x="0" y="346"/>
                    </a:lnTo>
                    <a:lnTo>
                      <a:pt x="8" y="310"/>
                    </a:lnTo>
                    <a:lnTo>
                      <a:pt x="39" y="220"/>
                    </a:lnTo>
                    <a:lnTo>
                      <a:pt x="41" y="181"/>
                    </a:lnTo>
                    <a:lnTo>
                      <a:pt x="58" y="140"/>
                    </a:lnTo>
                    <a:lnTo>
                      <a:pt x="58" y="117"/>
                    </a:lnTo>
                    <a:lnTo>
                      <a:pt x="62" y="75"/>
                    </a:lnTo>
                  </a:path>
                </a:pathLst>
              </a:custGeom>
              <a:solidFill>
                <a:schemeClr val="bg1"/>
              </a:solidFill>
              <a:ln w="12700" cap="rnd" cmpd="sng">
                <a:noFill/>
                <a:prstDash val="solid"/>
                <a:round/>
                <a:headEnd type="none" w="med" len="med"/>
                <a:tailEnd type="none" w="med" len="med"/>
              </a:ln>
            </p:spPr>
            <p:txBody>
              <a:bodyPr/>
              <a:lstStyle/>
              <a:p>
                <a:endParaRPr lang="en-US"/>
              </a:p>
            </p:txBody>
          </p:sp>
        </p:grpSp>
      </p:grpSp>
      <p:sp>
        <p:nvSpPr>
          <p:cNvPr id="6184" name="Rectangle 40"/>
          <p:cNvSpPr>
            <a:spLocks noGrp="1" noChangeArrowheads="1"/>
          </p:cNvSpPr>
          <p:nvPr>
            <p:ph type="title"/>
          </p:nvPr>
        </p:nvSpPr>
        <p:spPr bwMode="auto">
          <a:xfrm>
            <a:off x="685800" y="609600"/>
            <a:ext cx="77724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dirty="0" smtClean="0"/>
              <a:t>Click to edit Master title style</a:t>
            </a:r>
          </a:p>
        </p:txBody>
      </p:sp>
      <p:sp>
        <p:nvSpPr>
          <p:cNvPr id="6185" name="Rectangle 41"/>
          <p:cNvSpPr>
            <a:spLocks noGrp="1" noChangeArrowheads="1"/>
          </p:cNvSpPr>
          <p:nvPr>
            <p:ph type="body" idx="1"/>
          </p:nvPr>
        </p:nvSpPr>
        <p:spPr bwMode="auto">
          <a:xfrm>
            <a:off x="685800" y="19812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186" name="Rectangle 42"/>
          <p:cNvSpPr>
            <a:spLocks noChangeArrowheads="1"/>
          </p:cNvSpPr>
          <p:nvPr/>
        </p:nvSpPr>
        <p:spPr bwMode="auto">
          <a:xfrm>
            <a:off x="92075" y="6484938"/>
            <a:ext cx="3621088" cy="304800"/>
          </a:xfrm>
          <a:prstGeom prst="rect">
            <a:avLst/>
          </a:prstGeom>
          <a:noFill/>
          <a:ln w="12700">
            <a:noFill/>
            <a:miter lim="800000"/>
            <a:headEnd/>
            <a:tailEnd/>
          </a:ln>
          <a:effectLst/>
        </p:spPr>
        <p:txBody>
          <a:bodyPr wrap="none" lIns="90488" tIns="44450" rIns="90488" bIns="44450" anchor="ctr">
            <a:spAutoFit/>
          </a:bodyPr>
          <a:lstStyle/>
          <a:p>
            <a:pPr>
              <a:defRPr/>
            </a:pPr>
            <a:r>
              <a:rPr lang="en-US" sz="1400" b="1" dirty="0">
                <a:solidFill>
                  <a:schemeClr val="tx1"/>
                </a:solidFill>
                <a:effectLst>
                  <a:outerShdw blurRad="38100" dist="38100" dir="2700000" algn="tl">
                    <a:srgbClr val="000000"/>
                  </a:outerShdw>
                </a:effectLst>
                <a:latin typeface="Arial" charset="0"/>
                <a:cs typeface="Arial" charset="0"/>
              </a:rPr>
              <a:t>WI </a:t>
            </a:r>
            <a:r>
              <a:rPr lang="en-US" sz="1400" b="1" dirty="0" err="1">
                <a:solidFill>
                  <a:schemeClr val="tx1"/>
                </a:solidFill>
                <a:effectLst>
                  <a:outerShdw blurRad="38100" dist="38100" dir="2700000" algn="tl">
                    <a:srgbClr val="000000"/>
                  </a:outerShdw>
                </a:effectLst>
                <a:latin typeface="Arial" charset="0"/>
                <a:cs typeface="Arial" charset="0"/>
              </a:rPr>
              <a:t>Wx&amp;Clim</a:t>
            </a:r>
            <a:r>
              <a:rPr lang="en-US" sz="1400" b="1" dirty="0">
                <a:solidFill>
                  <a:schemeClr val="tx1"/>
                </a:solidFill>
                <a:effectLst>
                  <a:outerShdw blurRad="38100" dist="38100" dir="2700000" algn="tl">
                    <a:srgbClr val="000000"/>
                  </a:outerShdw>
                </a:effectLst>
                <a:latin typeface="Arial" charset="0"/>
                <a:cs typeface="Arial" charset="0"/>
              </a:rPr>
              <a:t>:  Oregon AHS– 12 Jun 2016</a:t>
            </a:r>
          </a:p>
        </p:txBody>
      </p:sp>
      <p:sp>
        <p:nvSpPr>
          <p:cNvPr id="6187" name="Rectangle 43"/>
          <p:cNvSpPr>
            <a:spLocks noChangeArrowheads="1"/>
          </p:cNvSpPr>
          <p:nvPr/>
        </p:nvSpPr>
        <p:spPr bwMode="auto">
          <a:xfrm>
            <a:off x="8655050" y="6486525"/>
            <a:ext cx="396875" cy="301625"/>
          </a:xfrm>
          <a:prstGeom prst="rect">
            <a:avLst/>
          </a:prstGeom>
          <a:noFill/>
          <a:ln w="12700">
            <a:noFill/>
            <a:miter lim="800000"/>
            <a:headEnd/>
            <a:tailEnd/>
          </a:ln>
          <a:effectLst/>
        </p:spPr>
        <p:txBody>
          <a:bodyPr wrap="none" lIns="90488" tIns="44450" rIns="90488" bIns="44450" anchor="ctr">
            <a:spAutoFit/>
          </a:bodyPr>
          <a:lstStyle/>
          <a:p>
            <a:pPr algn="r"/>
            <a:fld id="{2A1B0B43-3497-4B51-9EB0-C7E50A9325D6}" type="slidenum">
              <a:rPr lang="en-US" altLang="en-US" sz="1400" b="1">
                <a:solidFill>
                  <a:schemeClr val="tx1"/>
                </a:solidFill>
                <a:effectLst>
                  <a:outerShdw blurRad="38100" dist="38100" dir="2700000" algn="tl">
                    <a:srgbClr val="000000"/>
                  </a:outerShdw>
                </a:effectLst>
                <a:latin typeface="Arial" pitchFamily="34" charset="0"/>
              </a:rPr>
              <a:pPr algn="r"/>
              <a:t>‹#›</a:t>
            </a:fld>
            <a:endParaRPr lang="en-US" altLang="en-US" sz="1400" b="1">
              <a:solidFill>
                <a:schemeClr val="tx1"/>
              </a:solidFill>
              <a:effectLst>
                <a:outerShdw blurRad="38100" dist="38100" dir="2700000" algn="tl">
                  <a:srgbClr val="000000"/>
                </a:outerShdw>
              </a:effectLst>
              <a:latin typeface="Arial" pitchFamily="34" charset="0"/>
            </a:endParaRPr>
          </a:p>
        </p:txBody>
      </p:sp>
      <p:sp>
        <p:nvSpPr>
          <p:cNvPr id="1031" name="Rectangle 44"/>
          <p:cNvSpPr>
            <a:spLocks noChangeArrowheads="1"/>
          </p:cNvSpPr>
          <p:nvPr/>
        </p:nvSpPr>
        <p:spPr bwMode="auto">
          <a:xfrm>
            <a:off x="4479925" y="310832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folHlink"/>
                </a:solidFill>
                <a:latin typeface="Times New Roman" panose="02020603050405020304" pitchFamily="18" charset="0"/>
                <a:cs typeface="Arial" panose="020B0604020202020204" pitchFamily="34" charset="0"/>
              </a:defRPr>
            </a:lvl1pPr>
            <a:lvl2pPr marL="742950" indent="-285750" eaLnBrk="0" hangingPunct="0">
              <a:defRPr sz="2400">
                <a:solidFill>
                  <a:schemeClr val="folHlink"/>
                </a:solidFill>
                <a:latin typeface="Times New Roman" panose="02020603050405020304" pitchFamily="18" charset="0"/>
                <a:cs typeface="Arial" panose="020B0604020202020204" pitchFamily="34" charset="0"/>
              </a:defRPr>
            </a:lvl2pPr>
            <a:lvl3pPr marL="1143000" indent="-228600" eaLnBrk="0" hangingPunct="0">
              <a:defRPr sz="2400">
                <a:solidFill>
                  <a:schemeClr val="folHlink"/>
                </a:solidFill>
                <a:latin typeface="Times New Roman" panose="02020603050405020304" pitchFamily="18" charset="0"/>
                <a:cs typeface="Arial" panose="020B0604020202020204" pitchFamily="34" charset="0"/>
              </a:defRPr>
            </a:lvl3pPr>
            <a:lvl4pPr marL="1600200" indent="-228600" eaLnBrk="0" hangingPunct="0">
              <a:defRPr sz="2400">
                <a:solidFill>
                  <a:schemeClr val="folHlink"/>
                </a:solidFill>
                <a:latin typeface="Times New Roman" panose="02020603050405020304" pitchFamily="18" charset="0"/>
                <a:cs typeface="Arial" panose="020B0604020202020204" pitchFamily="34" charset="0"/>
              </a:defRPr>
            </a:lvl4pPr>
            <a:lvl5pPr marL="2057400" indent="-228600" eaLnBrk="0" hangingPunct="0">
              <a:defRPr sz="2400">
                <a:solidFill>
                  <a:schemeClr val="folHlink"/>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folHlink"/>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folHlink"/>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folHlink"/>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folHlink"/>
                </a:solidFill>
                <a:latin typeface="Times New Roman" panose="02020603050405020304" pitchFamily="18" charset="0"/>
                <a:cs typeface="Arial" panose="020B0604020202020204" pitchFamily="34" charset="0"/>
              </a:defRPr>
            </a:lvl9pPr>
          </a:lstStyle>
          <a:p>
            <a:pPr>
              <a:defRPr/>
            </a:pPr>
            <a:endParaRPr lang="en-US" altLang="en-US" smtClean="0"/>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p:random/>
  </p:transition>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65000"/>
        <a:buFont typeface="Monotype Sorts"/>
        <a:buChar char="F"/>
        <a:defRPr sz="2800" b="1">
          <a:solidFill>
            <a:schemeClr val="tx1"/>
          </a:solidFill>
          <a:effectLst>
            <a:outerShdw blurRad="38100" dist="38100" dir="2700000" algn="tl">
              <a:srgbClr val="000000"/>
            </a:outerShdw>
          </a:effectLst>
          <a:latin typeface="Arial Narrow" pitchFamily="34" charset="0"/>
        </a:defRPr>
      </a:lvl3pPr>
      <a:lvl4pPr marL="1600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Arial Narrow" pitchFamily="34" charset="0"/>
        </a:defRPr>
      </a:lvl4pPr>
      <a:lvl5pPr marL="2057400" indent="-228600" algn="l" rtl="0" eaLnBrk="0" fontAlgn="base" hangingPunct="0">
        <a:spcBef>
          <a:spcPct val="20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Arial Narrow" pitchFamily="34" charset="0"/>
        </a:defRPr>
      </a:lvl5pPr>
      <a:lvl6pPr marL="2514600" indent="-228600" algn="l" rtl="0" eaLnBrk="0" fontAlgn="base" hangingPunct="0">
        <a:spcBef>
          <a:spcPct val="20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Arial Narrow" pitchFamily="34" charset="0"/>
        </a:defRPr>
      </a:lvl6pPr>
      <a:lvl7pPr marL="2971800" indent="-228600" algn="l" rtl="0" eaLnBrk="0" fontAlgn="base" hangingPunct="0">
        <a:spcBef>
          <a:spcPct val="20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Arial Narrow" pitchFamily="34" charset="0"/>
        </a:defRPr>
      </a:lvl7pPr>
      <a:lvl8pPr marL="3429000" indent="-228600" algn="l" rtl="0" eaLnBrk="0" fontAlgn="base" hangingPunct="0">
        <a:spcBef>
          <a:spcPct val="20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Arial Narrow" pitchFamily="34" charset="0"/>
        </a:defRPr>
      </a:lvl8pPr>
      <a:lvl9pPr marL="3886200" indent="-228600" algn="l" rtl="0" eaLnBrk="0" fontAlgn="base" hangingPunct="0">
        <a:spcBef>
          <a:spcPct val="20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10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1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11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comments" Target="../comments/comment4.xml"/><Relationship Id="rId5" Type="http://schemas.openxmlformats.org/officeDocument/2006/relationships/image" Target="../media/image123.png"/><Relationship Id="rId4" Type="http://schemas.openxmlformats.org/officeDocument/2006/relationships/image" Target="../media/image122.png"/></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comments" Target="../comments/comment5.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100.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1.xml"/><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png"/></Relationships>
</file>

<file path=ppt/slides/_rels/slide1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457200"/>
            <a:ext cx="7772400" cy="1470025"/>
          </a:xfrm>
        </p:spPr>
        <p:txBody>
          <a:bodyPr/>
          <a:lstStyle/>
          <a:p>
            <a:pPr>
              <a:defRPr/>
            </a:pPr>
            <a:r>
              <a:rPr lang="en-US" sz="3600" dirty="0" smtClean="0">
                <a:effectLst/>
              </a:rPr>
              <a:t>Exploring </a:t>
            </a:r>
            <a:r>
              <a:rPr lang="en-US" sz="3600" dirty="0"/>
              <a:t>Wisconsin’s </a:t>
            </a:r>
            <a:r>
              <a:rPr lang="en-US" sz="3600" dirty="0" smtClean="0"/>
              <a:t/>
            </a:r>
            <a:br>
              <a:rPr lang="en-US" sz="3600" dirty="0" smtClean="0"/>
            </a:br>
            <a:r>
              <a:rPr lang="en-US" sz="3600" dirty="0" smtClean="0"/>
              <a:t>Weather &amp; Climate</a:t>
            </a:r>
            <a:br>
              <a:rPr lang="en-US" sz="3600" dirty="0" smtClean="0"/>
            </a:br>
            <a:endParaRPr lang="en-US" sz="3200" dirty="0" smtClean="0"/>
          </a:p>
        </p:txBody>
      </p:sp>
      <p:sp>
        <p:nvSpPr>
          <p:cNvPr id="2051" name="Rectangle 3"/>
          <p:cNvSpPr>
            <a:spLocks noGrp="1" noChangeArrowheads="1"/>
          </p:cNvSpPr>
          <p:nvPr>
            <p:ph type="subTitle" idx="1"/>
          </p:nvPr>
        </p:nvSpPr>
        <p:spPr>
          <a:xfrm>
            <a:off x="2514600" y="2133600"/>
            <a:ext cx="6400800" cy="2514600"/>
          </a:xfrm>
        </p:spPr>
        <p:txBody>
          <a:bodyPr/>
          <a:lstStyle/>
          <a:p>
            <a:pPr>
              <a:lnSpc>
                <a:spcPct val="80000"/>
              </a:lnSpc>
              <a:buFont typeface="Monotype Sorts" pitchFamily="2" charset="2"/>
              <a:buNone/>
              <a:defRPr/>
            </a:pPr>
            <a:r>
              <a:rPr lang="en-US" sz="2400" dirty="0" smtClean="0"/>
              <a:t>Edward J. Hopkins, PhD</a:t>
            </a:r>
          </a:p>
          <a:p>
            <a:pPr>
              <a:lnSpc>
                <a:spcPct val="80000"/>
              </a:lnSpc>
              <a:buFont typeface="Monotype Sorts" pitchFamily="2" charset="2"/>
              <a:buNone/>
              <a:defRPr/>
            </a:pPr>
            <a:r>
              <a:rPr lang="en-US" sz="2000" i="1" dirty="0" smtClean="0"/>
              <a:t>Assistant Wisconsin State Climatologist</a:t>
            </a:r>
          </a:p>
          <a:p>
            <a:pPr>
              <a:lnSpc>
                <a:spcPct val="80000"/>
              </a:lnSpc>
              <a:buFont typeface="Monotype Sorts" pitchFamily="2" charset="2"/>
              <a:buNone/>
              <a:defRPr/>
            </a:pPr>
            <a:r>
              <a:rPr lang="en-US" sz="2400" i="1" dirty="0" smtClean="0"/>
              <a:t>Dept. of Atmospheric &amp; Oceanic Sciences</a:t>
            </a:r>
          </a:p>
          <a:p>
            <a:pPr>
              <a:lnSpc>
                <a:spcPct val="80000"/>
              </a:lnSpc>
              <a:buFont typeface="Monotype Sorts" pitchFamily="2" charset="2"/>
              <a:buNone/>
              <a:defRPr/>
            </a:pPr>
            <a:r>
              <a:rPr lang="en-US" sz="2400" i="1" dirty="0" smtClean="0"/>
              <a:t>University of Wisconsin-Madison</a:t>
            </a:r>
            <a:r>
              <a:rPr lang="en-US" sz="2400" dirty="0" smtClean="0"/>
              <a:t> </a:t>
            </a:r>
          </a:p>
          <a:p>
            <a:pPr>
              <a:lnSpc>
                <a:spcPct val="80000"/>
              </a:lnSpc>
              <a:buFont typeface="Monotype Sorts" pitchFamily="2" charset="2"/>
              <a:buNone/>
              <a:defRPr/>
            </a:pPr>
            <a:endParaRPr lang="en-US" sz="2400" dirty="0" smtClean="0"/>
          </a:p>
          <a:p>
            <a:pPr>
              <a:lnSpc>
                <a:spcPct val="80000"/>
              </a:lnSpc>
              <a:buFont typeface="Monotype Sorts" pitchFamily="2" charset="2"/>
              <a:buNone/>
              <a:defRPr/>
            </a:pPr>
            <a:r>
              <a:rPr lang="en-US" sz="2400" dirty="0" smtClean="0"/>
              <a:t>12 June 2016</a:t>
            </a:r>
            <a:br>
              <a:rPr lang="en-US" sz="2400" dirty="0" smtClean="0"/>
            </a:br>
            <a:endParaRPr lang="en-US" sz="2400" dirty="0" smtClean="0"/>
          </a:p>
          <a:p>
            <a:pPr>
              <a:lnSpc>
                <a:spcPct val="80000"/>
              </a:lnSpc>
              <a:defRPr/>
            </a:pPr>
            <a:r>
              <a:rPr lang="en-US" sz="2400" dirty="0" smtClean="0"/>
              <a:t>Oregon Area Historical Society– </a:t>
            </a:r>
            <a:br>
              <a:rPr lang="en-US" sz="2400" dirty="0" smtClean="0"/>
            </a:br>
            <a:r>
              <a:rPr lang="en-US" sz="1800" b="0" dirty="0"/>
              <a:t/>
            </a:r>
            <a:br>
              <a:rPr lang="en-US" sz="1800" b="0" dirty="0"/>
            </a:br>
            <a:r>
              <a:rPr lang="en-US" sz="1800" b="0" dirty="0" smtClean="0"/>
              <a:t>Oregon, </a:t>
            </a:r>
            <a:r>
              <a:rPr lang="en-US" sz="1800" b="0" dirty="0"/>
              <a:t>WI</a:t>
            </a:r>
            <a:endParaRPr lang="en-US" sz="2000" dirty="0" smtClean="0"/>
          </a:p>
        </p:txBody>
      </p:sp>
      <p:pic>
        <p:nvPicPr>
          <p:cNvPr id="4100" name="Picture 4"/>
          <p:cNvPicPr>
            <a:picLocks noChangeArrowheads="1"/>
          </p:cNvPicPr>
          <p:nvPr/>
        </p:nvPicPr>
        <p:blipFill>
          <a:blip r:embed="rId3" cstate="print"/>
          <a:srcRect/>
          <a:stretch>
            <a:fillRect/>
          </a:stretch>
        </p:blipFill>
        <p:spPr bwMode="auto">
          <a:xfrm>
            <a:off x="381000" y="4038600"/>
            <a:ext cx="2209800" cy="2209800"/>
          </a:xfrm>
          <a:prstGeom prst="rect">
            <a:avLst/>
          </a:prstGeom>
          <a:noFill/>
          <a:ln w="12700">
            <a:noFill/>
            <a:miter lim="800000"/>
            <a:headEnd/>
            <a:tailEnd/>
          </a:ln>
        </p:spPr>
      </p:pic>
      <p:pic>
        <p:nvPicPr>
          <p:cNvPr id="4101" name="Picture 4"/>
          <p:cNvPicPr>
            <a:picLocks noChangeAspect="1" noChangeArrowheads="1"/>
          </p:cNvPicPr>
          <p:nvPr/>
        </p:nvPicPr>
        <p:blipFill>
          <a:blip r:embed="rId4" cstate="print"/>
          <a:srcRect/>
          <a:stretch>
            <a:fillRect/>
          </a:stretch>
        </p:blipFill>
        <p:spPr bwMode="auto">
          <a:xfrm>
            <a:off x="685800" y="1676400"/>
            <a:ext cx="1504950" cy="1638300"/>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defRPr/>
            </a:pPr>
            <a:r>
              <a:rPr lang="en-US" altLang="en-US" sz="3600" smtClean="0"/>
              <a:t>DID YOU KNOW THAT ...</a:t>
            </a:r>
            <a:r>
              <a:rPr lang="en-US" altLang="en-US" sz="3600" b="0" smtClean="0"/>
              <a:t> </a:t>
            </a:r>
          </a:p>
        </p:txBody>
      </p:sp>
      <p:sp>
        <p:nvSpPr>
          <p:cNvPr id="15363" name="Rectangle 3"/>
          <p:cNvSpPr>
            <a:spLocks noGrp="1" noChangeArrowheads="1"/>
          </p:cNvSpPr>
          <p:nvPr>
            <p:ph type="body" idx="1"/>
          </p:nvPr>
        </p:nvSpPr>
        <p:spPr>
          <a:xfrm>
            <a:off x="228600" y="1352550"/>
            <a:ext cx="8839200" cy="4114800"/>
          </a:xfrm>
        </p:spPr>
        <p:txBody>
          <a:bodyPr/>
          <a:lstStyle/>
          <a:p>
            <a:pPr>
              <a:defRPr/>
            </a:pPr>
            <a:r>
              <a:rPr lang="en-US" altLang="en-US" sz="2800" b="0" smtClean="0">
                <a:latin typeface="Arial Rounded MT Bold" pitchFamily="34" charset="0"/>
              </a:rPr>
              <a:t>John Muir </a:t>
            </a:r>
            <a:r>
              <a:rPr lang="en-US" altLang="en-US" sz="2400" smtClean="0"/>
              <a:t>(1838-1914)</a:t>
            </a:r>
            <a:r>
              <a:rPr lang="en-US" altLang="en-US" sz="2800" b="0" smtClean="0">
                <a:latin typeface="Arial Rounded MT Bold" pitchFamily="34" charset="0"/>
              </a:rPr>
              <a:t> assisted Prof. J. Sterling with weather observations at the Univ.of Wisconsin in Madison during the1860s?</a:t>
            </a:r>
          </a:p>
        </p:txBody>
      </p:sp>
      <p:pic>
        <p:nvPicPr>
          <p:cNvPr id="14340" name="Picture 4" descr="C:\My Documents\Lectures\muir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71800"/>
            <a:ext cx="23304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My Documents\Lectures\muircloc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744788"/>
            <a:ext cx="2532063"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686652"/>
      </p:ext>
    </p:extLst>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a:defRPr/>
            </a:pPr>
            <a:r>
              <a:rPr lang="en-US" dirty="0" smtClean="0"/>
              <a:t>Common Fallacies</a:t>
            </a:r>
          </a:p>
        </p:txBody>
      </p:sp>
      <p:sp>
        <p:nvSpPr>
          <p:cNvPr id="414723" name="Rectangle 3"/>
          <p:cNvSpPr>
            <a:spLocks noGrp="1" noChangeArrowheads="1"/>
          </p:cNvSpPr>
          <p:nvPr>
            <p:ph type="body" sz="half" idx="4294967295"/>
          </p:nvPr>
        </p:nvSpPr>
        <p:spPr>
          <a:xfrm>
            <a:off x="685800" y="1981200"/>
            <a:ext cx="6629400" cy="4114800"/>
          </a:xfrm>
        </p:spPr>
        <p:txBody>
          <a:bodyPr/>
          <a:lstStyle/>
          <a:p>
            <a:pPr>
              <a:defRPr/>
            </a:pPr>
            <a:r>
              <a:rPr lang="en-US" sz="2800" dirty="0" smtClean="0"/>
              <a:t>Climate is constant!</a:t>
            </a:r>
          </a:p>
          <a:p>
            <a:pPr>
              <a:defRPr/>
            </a:pPr>
            <a:r>
              <a:rPr lang="en-US" sz="2800" dirty="0" smtClean="0"/>
              <a:t>Current atmospheric warming is unprecedented and unique!</a:t>
            </a:r>
          </a:p>
          <a:p>
            <a:pPr>
              <a:buFont typeface="Monotype Sorts"/>
              <a:buNone/>
              <a:defRPr/>
            </a:pPr>
            <a:endParaRPr lang="en-US" sz="2800" baseline="-25000" dirty="0" smtClean="0"/>
          </a:p>
          <a:p>
            <a:pPr>
              <a:buFont typeface="Monotype Sorts"/>
              <a:buNone/>
              <a:defRPr/>
            </a:pPr>
            <a:endParaRPr lang="en-US" sz="2800" baseline="-25000" dirty="0" smtClean="0"/>
          </a:p>
          <a:p>
            <a:pPr>
              <a:defRPr/>
            </a:pPr>
            <a:endParaRPr lang="en-US" sz="2800" dirty="0" smtClean="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 calcmode="lin" valueType="num">
                                      <p:cBhvr additive="base">
                                        <p:cTn id="7" dur="500" fill="hold"/>
                                        <p:tgtEl>
                                          <p:spTgt spid="414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4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4723">
                                            <p:txEl>
                                              <p:pRg st="1" end="1"/>
                                            </p:txEl>
                                          </p:spTgt>
                                        </p:tgtEl>
                                        <p:attrNameLst>
                                          <p:attrName>style.visibility</p:attrName>
                                        </p:attrNameLst>
                                      </p:cBhvr>
                                      <p:to>
                                        <p:strVal val="visible"/>
                                      </p:to>
                                    </p:set>
                                    <p:anim calcmode="lin" valueType="num">
                                      <p:cBhvr additive="base">
                                        <p:cTn id="13" dur="500" fill="hold"/>
                                        <p:tgtEl>
                                          <p:spTgt spid="414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47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685800" y="228600"/>
            <a:ext cx="7772400" cy="1143000"/>
          </a:xfrm>
        </p:spPr>
        <p:txBody>
          <a:bodyPr/>
          <a:lstStyle/>
          <a:p>
            <a:pPr>
              <a:defRPr/>
            </a:pPr>
            <a:r>
              <a:rPr lang="en-US" sz="3600" dirty="0" smtClean="0"/>
              <a:t>Views of State Climatology Office</a:t>
            </a:r>
          </a:p>
        </p:txBody>
      </p:sp>
      <p:pic>
        <p:nvPicPr>
          <p:cNvPr id="166915" name="Picture 3" descr="Aug_2005_MSN 002"/>
          <p:cNvPicPr>
            <a:picLocks noChangeAspect="1" noChangeArrowheads="1"/>
          </p:cNvPicPr>
          <p:nvPr/>
        </p:nvPicPr>
        <p:blipFill>
          <a:blip r:embed="rId3" cstate="print"/>
          <a:srcRect/>
          <a:stretch>
            <a:fillRect/>
          </a:stretch>
        </p:blipFill>
        <p:spPr bwMode="auto">
          <a:xfrm>
            <a:off x="4724400" y="3895725"/>
            <a:ext cx="3949700" cy="2962275"/>
          </a:xfrm>
          <a:prstGeom prst="rect">
            <a:avLst/>
          </a:prstGeom>
          <a:noFill/>
          <a:ln w="9525">
            <a:noFill/>
            <a:miter lim="800000"/>
            <a:headEnd/>
            <a:tailEnd/>
          </a:ln>
        </p:spPr>
      </p:pic>
      <p:pic>
        <p:nvPicPr>
          <p:cNvPr id="166916" name="Picture 4" descr="Aug_2005_MSN 001"/>
          <p:cNvPicPr>
            <a:picLocks noChangeAspect="1" noChangeArrowheads="1"/>
          </p:cNvPicPr>
          <p:nvPr/>
        </p:nvPicPr>
        <p:blipFill>
          <a:blip r:embed="rId4" cstate="print"/>
          <a:srcRect/>
          <a:stretch>
            <a:fillRect/>
          </a:stretch>
        </p:blipFill>
        <p:spPr bwMode="auto">
          <a:xfrm>
            <a:off x="381000" y="1219200"/>
            <a:ext cx="3949700" cy="2962275"/>
          </a:xfrm>
          <a:prstGeom prst="rect">
            <a:avLst/>
          </a:prstGeom>
          <a:noFill/>
          <a:ln w="9525">
            <a:noFill/>
            <a:miter lim="800000"/>
            <a:headEnd/>
            <a:tailEnd/>
          </a:ln>
        </p:spPr>
      </p:pic>
      <p:pic>
        <p:nvPicPr>
          <p:cNvPr id="166917" name="Picture 5" descr="wis-coop2"/>
          <p:cNvPicPr>
            <a:picLocks noChangeAspect="1" noChangeArrowheads="1"/>
          </p:cNvPicPr>
          <p:nvPr/>
        </p:nvPicPr>
        <p:blipFill>
          <a:blip r:embed="rId5" cstate="print"/>
          <a:srcRect/>
          <a:stretch>
            <a:fillRect/>
          </a:stretch>
        </p:blipFill>
        <p:spPr bwMode="auto">
          <a:xfrm>
            <a:off x="5410200" y="1219200"/>
            <a:ext cx="2403475" cy="2574925"/>
          </a:xfrm>
          <a:prstGeom prst="rect">
            <a:avLst/>
          </a:prstGeom>
          <a:noFill/>
          <a:ln w="9525">
            <a:noFill/>
            <a:miter lim="800000"/>
            <a:headEnd/>
            <a:tailEnd/>
          </a:ln>
        </p:spPr>
      </p:pic>
      <p:pic>
        <p:nvPicPr>
          <p:cNvPr id="166918" name="Picture 6"/>
          <p:cNvPicPr>
            <a:picLocks noChangeAspect="1" noChangeArrowheads="1"/>
          </p:cNvPicPr>
          <p:nvPr/>
        </p:nvPicPr>
        <p:blipFill>
          <a:blip r:embed="rId6" cstate="print"/>
          <a:srcRect/>
          <a:stretch>
            <a:fillRect/>
          </a:stretch>
        </p:blipFill>
        <p:spPr bwMode="auto">
          <a:xfrm>
            <a:off x="990600" y="4648200"/>
            <a:ext cx="1504950" cy="1638300"/>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050"/>
          <p:cNvSpPr>
            <a:spLocks noGrp="1" noChangeArrowheads="1"/>
          </p:cNvSpPr>
          <p:nvPr>
            <p:ph type="title" idx="4294967295"/>
          </p:nvPr>
        </p:nvSpPr>
        <p:spPr>
          <a:xfrm>
            <a:off x="1371600" y="152400"/>
            <a:ext cx="7772400" cy="1143000"/>
          </a:xfrm>
        </p:spPr>
        <p:txBody>
          <a:bodyPr/>
          <a:lstStyle/>
          <a:p>
            <a:pPr>
              <a:defRPr/>
            </a:pPr>
            <a:r>
              <a:rPr lang="en-US" dirty="0"/>
              <a:t>Changing Climate </a:t>
            </a:r>
            <a:br>
              <a:rPr lang="en-US" dirty="0"/>
            </a:br>
            <a:r>
              <a:rPr lang="en-US" sz="2400" dirty="0"/>
              <a:t>In Instrumental Data Period</a:t>
            </a:r>
            <a:endParaRPr lang="en-US" dirty="0"/>
          </a:p>
        </p:txBody>
      </p:sp>
      <p:pic>
        <p:nvPicPr>
          <p:cNvPr id="168963" name="Picture 4"/>
          <p:cNvPicPr>
            <a:picLocks noChangeAspect="1" noChangeArrowheads="1"/>
          </p:cNvPicPr>
          <p:nvPr/>
        </p:nvPicPr>
        <p:blipFill>
          <a:blip r:embed="rId3" cstate="print"/>
          <a:srcRect/>
          <a:stretch>
            <a:fillRect/>
          </a:stretch>
        </p:blipFill>
        <p:spPr bwMode="auto">
          <a:xfrm>
            <a:off x="52388" y="1128713"/>
            <a:ext cx="3333750" cy="5210175"/>
          </a:xfrm>
          <a:prstGeom prst="rect">
            <a:avLst/>
          </a:prstGeom>
          <a:noFill/>
          <a:ln w="12700" algn="ctr">
            <a:noFill/>
            <a:miter lim="800000"/>
            <a:headEnd/>
            <a:tailEnd/>
          </a:ln>
        </p:spPr>
      </p:pic>
      <p:sp>
        <p:nvSpPr>
          <p:cNvPr id="168964" name="TextBox 1"/>
          <p:cNvSpPr txBox="1">
            <a:spLocks noChangeArrowheads="1"/>
          </p:cNvSpPr>
          <p:nvPr/>
        </p:nvSpPr>
        <p:spPr bwMode="auto">
          <a:xfrm>
            <a:off x="2209800" y="6338888"/>
            <a:ext cx="1176338" cy="519112"/>
          </a:xfrm>
          <a:prstGeom prst="rect">
            <a:avLst/>
          </a:prstGeom>
          <a:noFill/>
          <a:ln w="9525">
            <a:noFill/>
            <a:miter lim="800000"/>
            <a:headEnd/>
            <a:tailEnd/>
          </a:ln>
        </p:spPr>
        <p:txBody>
          <a:bodyPr wrap="none">
            <a:spAutoFit/>
          </a:bodyPr>
          <a:lstStyle/>
          <a:p>
            <a:r>
              <a:rPr lang="en-US" altLang="en-US" sz="2800" b="1" i="1">
                <a:solidFill>
                  <a:schemeClr val="tx2"/>
                </a:solidFill>
                <a:latin typeface="Arial" pitchFamily="34" charset="0"/>
              </a:rPr>
              <a:t>1930s</a:t>
            </a:r>
            <a:endParaRPr lang="en-GB" altLang="en-US" sz="2800" b="1" i="1">
              <a:solidFill>
                <a:schemeClr val="tx2"/>
              </a:solidFill>
              <a:latin typeface="Arial" pitchFamily="34" charset="0"/>
            </a:endParaRPr>
          </a:p>
        </p:txBody>
      </p:sp>
      <p:sp>
        <p:nvSpPr>
          <p:cNvPr id="168965" name="TextBox 1"/>
          <p:cNvSpPr txBox="1">
            <a:spLocks noChangeArrowheads="1"/>
          </p:cNvSpPr>
          <p:nvPr/>
        </p:nvSpPr>
        <p:spPr bwMode="auto">
          <a:xfrm>
            <a:off x="5888038" y="6303963"/>
            <a:ext cx="1176337" cy="519112"/>
          </a:xfrm>
          <a:prstGeom prst="rect">
            <a:avLst/>
          </a:prstGeom>
          <a:noFill/>
          <a:ln w="9525">
            <a:noFill/>
            <a:miter lim="800000"/>
            <a:headEnd/>
            <a:tailEnd/>
          </a:ln>
        </p:spPr>
        <p:txBody>
          <a:bodyPr wrap="none">
            <a:spAutoFit/>
          </a:bodyPr>
          <a:lstStyle/>
          <a:p>
            <a:r>
              <a:rPr lang="en-US" altLang="en-US" sz="2800" b="1" i="1">
                <a:solidFill>
                  <a:schemeClr val="tx2"/>
                </a:solidFill>
                <a:latin typeface="Arial" pitchFamily="34" charset="0"/>
              </a:rPr>
              <a:t>1990s</a:t>
            </a:r>
            <a:endParaRPr lang="en-GB" altLang="en-US" sz="2800" b="1" i="1">
              <a:solidFill>
                <a:schemeClr val="tx2"/>
              </a:solidFill>
              <a:latin typeface="Arial" pitchFamily="34" charset="0"/>
            </a:endParaRPr>
          </a:p>
        </p:txBody>
      </p:sp>
      <p:pic>
        <p:nvPicPr>
          <p:cNvPr id="168966" name="Picture 7" descr="D:\figures\JPEG\Ch01\01.03.jpg"/>
          <p:cNvPicPr>
            <a:picLocks noChangeAspect="1" noChangeArrowheads="1"/>
          </p:cNvPicPr>
          <p:nvPr/>
        </p:nvPicPr>
        <p:blipFill>
          <a:blip r:embed="rId4" cstate="print"/>
          <a:srcRect/>
          <a:stretch>
            <a:fillRect/>
          </a:stretch>
        </p:blipFill>
        <p:spPr bwMode="auto">
          <a:xfrm>
            <a:off x="3429000" y="1539875"/>
            <a:ext cx="5851525" cy="43878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85800" y="381000"/>
            <a:ext cx="7772400" cy="1143000"/>
          </a:xfrm>
        </p:spPr>
        <p:txBody>
          <a:bodyPr/>
          <a:lstStyle/>
          <a:p>
            <a:pPr>
              <a:defRPr/>
            </a:pPr>
            <a:r>
              <a:rPr lang="en-US" dirty="0"/>
              <a:t>19</a:t>
            </a:r>
            <a:r>
              <a:rPr lang="en-US" baseline="30000" dirty="0"/>
              <a:t>th</a:t>
            </a:r>
            <a:r>
              <a:rPr lang="en-US" dirty="0"/>
              <a:t> Century Weather Data</a:t>
            </a:r>
          </a:p>
        </p:txBody>
      </p:sp>
      <p:pic>
        <p:nvPicPr>
          <p:cNvPr id="171011" name="Picture 3" descr="NOV_2006_MSN 001"/>
          <p:cNvPicPr>
            <a:picLocks noGrp="1" noChangeAspect="1" noChangeArrowheads="1"/>
          </p:cNvPicPr>
          <p:nvPr>
            <p:ph sz="half" idx="4294967295"/>
          </p:nvPr>
        </p:nvPicPr>
        <p:blipFill>
          <a:blip r:embed="rId3" cstate="print"/>
          <a:srcRect/>
          <a:stretch>
            <a:fillRect/>
          </a:stretch>
        </p:blipFill>
        <p:spPr>
          <a:xfrm>
            <a:off x="1143000" y="1371600"/>
            <a:ext cx="6572250" cy="4929188"/>
          </a:xfrm>
          <a:noFill/>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39763" y="228600"/>
            <a:ext cx="7772400" cy="1143000"/>
          </a:xfrm>
        </p:spPr>
        <p:txBody>
          <a:bodyPr/>
          <a:lstStyle/>
          <a:p>
            <a:pPr>
              <a:defRPr/>
            </a:pPr>
            <a:r>
              <a:rPr lang="en-US" sz="2400" dirty="0" smtClean="0"/>
              <a:t>Some of long-term Weather Stations in Wisconsin</a:t>
            </a:r>
          </a:p>
        </p:txBody>
      </p:sp>
      <p:pic>
        <p:nvPicPr>
          <p:cNvPr id="173059" name="Picture 3" descr="wis-coop2"/>
          <p:cNvPicPr>
            <a:picLocks noChangeAspect="1" noChangeArrowheads="1"/>
          </p:cNvPicPr>
          <p:nvPr/>
        </p:nvPicPr>
        <p:blipFill>
          <a:blip r:embed="rId3" cstate="print"/>
          <a:srcRect/>
          <a:stretch>
            <a:fillRect/>
          </a:stretch>
        </p:blipFill>
        <p:spPr bwMode="auto">
          <a:xfrm>
            <a:off x="2362200" y="1219200"/>
            <a:ext cx="4533900" cy="48577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C:\Users\Ed\Documents\CLIMO\WI-CLIMO\WI-STATIONS\WI-FORTS\WI-FTS-MAPS\NWWXSTAMAP-1831.gif"/>
          <p:cNvPicPr>
            <a:picLocks noChangeAspect="1" noChangeArrowheads="1"/>
          </p:cNvPicPr>
          <p:nvPr/>
        </p:nvPicPr>
        <p:blipFill>
          <a:blip r:embed="rId2" cstate="print"/>
          <a:srcRect/>
          <a:stretch>
            <a:fillRect/>
          </a:stretch>
        </p:blipFill>
        <p:spPr bwMode="auto">
          <a:xfrm>
            <a:off x="3124200" y="685800"/>
            <a:ext cx="5800725" cy="5695950"/>
          </a:xfrm>
          <a:prstGeom prst="rect">
            <a:avLst/>
          </a:prstGeom>
          <a:noFill/>
          <a:ln w="9525">
            <a:noFill/>
            <a:miter lim="800000"/>
            <a:headEnd/>
            <a:tailEnd/>
          </a:ln>
        </p:spPr>
      </p:pic>
      <p:sp>
        <p:nvSpPr>
          <p:cNvPr id="26627" name="Title 1"/>
          <p:cNvSpPr>
            <a:spLocks noGrp="1"/>
          </p:cNvSpPr>
          <p:nvPr>
            <p:ph type="title" idx="4294967295"/>
          </p:nvPr>
        </p:nvSpPr>
        <p:spPr>
          <a:xfrm>
            <a:off x="158750" y="1143000"/>
            <a:ext cx="2971800" cy="1143000"/>
          </a:xfrm>
        </p:spPr>
        <p:txBody>
          <a:bodyPr/>
          <a:lstStyle/>
          <a:p>
            <a:pPr>
              <a:defRPr/>
            </a:pPr>
            <a:r>
              <a:rPr lang="en-US" dirty="0" smtClean="0"/>
              <a:t>Weather Stations in the Old Northwest</a:t>
            </a:r>
            <a:br>
              <a:rPr lang="en-US" dirty="0" smtClean="0"/>
            </a:br>
            <a:r>
              <a:rPr lang="en-US" dirty="0" smtClean="0"/>
              <a:t>(in 1831)</a:t>
            </a:r>
            <a:endParaRPr lang="en-GB" dirty="0" smtClean="0"/>
          </a:p>
        </p:txBody>
      </p:sp>
      <p:sp>
        <p:nvSpPr>
          <p:cNvPr id="175108" name="TextBox 3"/>
          <p:cNvSpPr txBox="1">
            <a:spLocks noChangeArrowheads="1"/>
          </p:cNvSpPr>
          <p:nvPr/>
        </p:nvSpPr>
        <p:spPr bwMode="auto">
          <a:xfrm>
            <a:off x="4949825" y="2819400"/>
            <a:ext cx="1597025" cy="338138"/>
          </a:xfrm>
          <a:prstGeom prst="rect">
            <a:avLst/>
          </a:prstGeom>
          <a:noFill/>
          <a:ln w="9525">
            <a:noFill/>
            <a:miter lim="800000"/>
            <a:headEnd/>
            <a:tailEnd/>
          </a:ln>
        </p:spPr>
        <p:txBody>
          <a:bodyPr wrap="none">
            <a:spAutoFit/>
          </a:bodyPr>
          <a:lstStyle/>
          <a:p>
            <a:pPr eaLnBrk="1" hangingPunct="1"/>
            <a:r>
              <a:rPr lang="en-US" altLang="en-US" sz="1600" b="1" i="1">
                <a:solidFill>
                  <a:srgbClr val="FF0000"/>
                </a:solidFill>
                <a:latin typeface="Arial" pitchFamily="34" charset="0"/>
              </a:rPr>
              <a:t>Ft. Winnebago</a:t>
            </a:r>
            <a:endParaRPr lang="en-GB" altLang="en-US" sz="1600" b="1" i="1">
              <a:solidFill>
                <a:srgbClr val="FF0000"/>
              </a:solidFill>
              <a:latin typeface="Arial" pitchFamily="34" charset="0"/>
            </a:endParaRPr>
          </a:p>
        </p:txBody>
      </p:sp>
      <p:sp>
        <p:nvSpPr>
          <p:cNvPr id="5" name="5-Point Star 4"/>
          <p:cNvSpPr>
            <a:spLocks noChangeAspect="1"/>
          </p:cNvSpPr>
          <p:nvPr/>
        </p:nvSpPr>
        <p:spPr bwMode="auto">
          <a:xfrm>
            <a:off x="5405438" y="2544763"/>
            <a:ext cx="274637" cy="274637"/>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GB" dirty="0">
              <a:latin typeface="Arial" charset="0"/>
              <a:cs typeface="Arial" charset="0"/>
            </a:endParaRPr>
          </a:p>
        </p:txBody>
      </p:sp>
      <p:sp>
        <p:nvSpPr>
          <p:cNvPr id="175110" name="TextBox 7"/>
          <p:cNvSpPr txBox="1">
            <a:spLocks noChangeArrowheads="1"/>
          </p:cNvSpPr>
          <p:nvPr/>
        </p:nvSpPr>
        <p:spPr bwMode="auto">
          <a:xfrm>
            <a:off x="5099050" y="1981200"/>
            <a:ext cx="1246188" cy="338138"/>
          </a:xfrm>
          <a:prstGeom prst="rect">
            <a:avLst/>
          </a:prstGeom>
          <a:noFill/>
          <a:ln w="9525">
            <a:noFill/>
            <a:miter lim="800000"/>
            <a:headEnd/>
            <a:tailEnd/>
          </a:ln>
        </p:spPr>
        <p:txBody>
          <a:bodyPr wrap="none">
            <a:spAutoFit/>
          </a:bodyPr>
          <a:lstStyle/>
          <a:p>
            <a:pPr eaLnBrk="1" hangingPunct="1"/>
            <a:r>
              <a:rPr lang="en-US" altLang="en-US" sz="1600" b="1" i="1">
                <a:solidFill>
                  <a:srgbClr val="FF0000"/>
                </a:solidFill>
                <a:latin typeface="Arial" pitchFamily="34" charset="0"/>
              </a:rPr>
              <a:t>Ft. Howard</a:t>
            </a:r>
            <a:endParaRPr lang="en-GB" altLang="en-US" sz="1600" b="1" i="1">
              <a:solidFill>
                <a:srgbClr val="FF0000"/>
              </a:solidFill>
              <a:latin typeface="Arial" pitchFamily="34" charset="0"/>
            </a:endParaRPr>
          </a:p>
        </p:txBody>
      </p:sp>
      <p:sp>
        <p:nvSpPr>
          <p:cNvPr id="175111" name="TextBox 10"/>
          <p:cNvSpPr txBox="1">
            <a:spLocks noChangeArrowheads="1"/>
          </p:cNvSpPr>
          <p:nvPr/>
        </p:nvSpPr>
        <p:spPr bwMode="auto">
          <a:xfrm>
            <a:off x="3505200" y="2544763"/>
            <a:ext cx="1295400" cy="585787"/>
          </a:xfrm>
          <a:prstGeom prst="rect">
            <a:avLst/>
          </a:prstGeom>
          <a:noFill/>
          <a:ln w="9525">
            <a:noFill/>
            <a:miter lim="800000"/>
            <a:headEnd/>
            <a:tailEnd/>
          </a:ln>
        </p:spPr>
        <p:txBody>
          <a:bodyPr>
            <a:spAutoFit/>
          </a:bodyPr>
          <a:lstStyle/>
          <a:p>
            <a:pPr eaLnBrk="1" hangingPunct="1"/>
            <a:r>
              <a:rPr lang="en-US" altLang="en-US" sz="1600" b="1" i="1">
                <a:solidFill>
                  <a:srgbClr val="FF0000"/>
                </a:solidFill>
                <a:latin typeface="Arial" pitchFamily="34" charset="0"/>
              </a:rPr>
              <a:t>Ft. Crawford</a:t>
            </a:r>
            <a:endParaRPr lang="en-GB" altLang="en-US" sz="1600" b="1" i="1">
              <a:solidFill>
                <a:srgbClr val="FF0000"/>
              </a:solidFill>
              <a:latin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685800" y="0"/>
            <a:ext cx="7772400" cy="1143000"/>
          </a:xfrm>
        </p:spPr>
        <p:txBody>
          <a:bodyPr/>
          <a:lstStyle/>
          <a:p>
            <a:pPr>
              <a:defRPr/>
            </a:pPr>
            <a:r>
              <a:rPr lang="en-US" b="0" dirty="0" smtClean="0"/>
              <a:t>19</a:t>
            </a:r>
            <a:r>
              <a:rPr lang="en-US" b="0" baseline="30000" dirty="0" smtClean="0"/>
              <a:t>th</a:t>
            </a:r>
            <a:r>
              <a:rPr lang="en-US" b="0" dirty="0" smtClean="0"/>
              <a:t> Century Wisconsin</a:t>
            </a:r>
            <a:br>
              <a:rPr lang="en-US" b="0" dirty="0" smtClean="0"/>
            </a:br>
            <a:r>
              <a:rPr lang="en-US" sz="2800" b="0" dirty="0" smtClean="0"/>
              <a:t>Ft. Winnebago near Portage </a:t>
            </a:r>
          </a:p>
        </p:txBody>
      </p:sp>
      <p:pic>
        <p:nvPicPr>
          <p:cNvPr id="176131" name="Picture 3" descr="C:\My Documents\wxdown\WIWXBK\winnbago.jpg"/>
          <p:cNvPicPr>
            <a:picLocks noChangeAspect="1" noChangeArrowheads="1"/>
          </p:cNvPicPr>
          <p:nvPr/>
        </p:nvPicPr>
        <p:blipFill>
          <a:blip r:embed="rId2" cstate="print"/>
          <a:srcRect/>
          <a:stretch>
            <a:fillRect/>
          </a:stretch>
        </p:blipFill>
        <p:spPr bwMode="auto">
          <a:xfrm>
            <a:off x="381000" y="1220788"/>
            <a:ext cx="8458200" cy="5637212"/>
          </a:xfrm>
          <a:prstGeom prst="rect">
            <a:avLst/>
          </a:prstGeom>
          <a:noFill/>
          <a:ln w="9525">
            <a:noFill/>
            <a:miter lim="800000"/>
            <a:headEnd/>
            <a:tailEnd/>
          </a:ln>
        </p:spPr>
      </p:pic>
      <p:sp>
        <p:nvSpPr>
          <p:cNvPr id="2" name="TextBox 1"/>
          <p:cNvSpPr txBox="1">
            <a:spLocks noChangeArrowheads="1"/>
          </p:cNvSpPr>
          <p:nvPr/>
        </p:nvSpPr>
        <p:spPr bwMode="auto">
          <a:xfrm>
            <a:off x="990600" y="3657600"/>
            <a:ext cx="6189663" cy="2678113"/>
          </a:xfrm>
          <a:prstGeom prst="rect">
            <a:avLst/>
          </a:prstGeom>
          <a:solidFill>
            <a:srgbClr val="FF0000">
              <a:alpha val="50195"/>
            </a:srgbClr>
          </a:solidFill>
          <a:ln w="9525">
            <a:noFill/>
            <a:miter lim="800000"/>
            <a:headEnd/>
            <a:tailEnd/>
          </a:ln>
        </p:spPr>
        <p:txBody>
          <a:bodyPr>
            <a:spAutoFit/>
          </a:bodyPr>
          <a:lstStyle/>
          <a:p>
            <a:pPr eaLnBrk="1" hangingPunct="1"/>
            <a:r>
              <a:rPr lang="en-US" altLang="en-US" sz="2800" b="1" i="1">
                <a:solidFill>
                  <a:schemeClr val="tx2"/>
                </a:solidFill>
                <a:latin typeface="Arial" pitchFamily="34" charset="0"/>
              </a:rPr>
              <a:t>“…it is manifest that this station is highly salubrious.”</a:t>
            </a:r>
            <a:br>
              <a:rPr lang="en-US" altLang="en-US" sz="2800" b="1" i="1">
                <a:solidFill>
                  <a:schemeClr val="tx2"/>
                </a:solidFill>
                <a:latin typeface="Arial" pitchFamily="34" charset="0"/>
              </a:rPr>
            </a:br>
            <a:r>
              <a:rPr lang="en-US" altLang="en-US" sz="2800" b="1" i="1">
                <a:solidFill>
                  <a:schemeClr val="tx2"/>
                </a:solidFill>
                <a:latin typeface="Arial" pitchFamily="34" charset="0"/>
              </a:rPr>
              <a:t>Dr. Samuel Forry, 1842 in </a:t>
            </a:r>
            <a:br>
              <a:rPr lang="en-US" altLang="en-US" sz="2800" b="1" i="1">
                <a:solidFill>
                  <a:schemeClr val="tx2"/>
                </a:solidFill>
                <a:latin typeface="Arial" pitchFamily="34" charset="0"/>
              </a:rPr>
            </a:br>
            <a:r>
              <a:rPr lang="en-US" altLang="en-US" sz="2800" b="1" i="1">
                <a:solidFill>
                  <a:schemeClr val="tx2"/>
                </a:solidFill>
                <a:latin typeface="Arial" pitchFamily="34" charset="0"/>
              </a:rPr>
              <a:t>“The Climate of the United States and its Endemic  Influences”</a:t>
            </a:r>
            <a:br>
              <a:rPr lang="en-US" altLang="en-US" sz="2800" b="1" i="1">
                <a:solidFill>
                  <a:schemeClr val="tx2"/>
                </a:solidFill>
                <a:latin typeface="Arial" pitchFamily="34" charset="0"/>
              </a:rPr>
            </a:br>
            <a:endParaRPr lang="en-GB" altLang="en-US" sz="2800" b="1" i="1">
              <a:solidFill>
                <a:schemeClr val="tx2"/>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381000"/>
            <a:ext cx="8229600" cy="1143000"/>
          </a:xfrm>
        </p:spPr>
        <p:txBody>
          <a:bodyPr/>
          <a:lstStyle/>
          <a:p>
            <a:pPr>
              <a:defRPr/>
            </a:pPr>
            <a:r>
              <a:rPr lang="en-US" sz="3200" dirty="0" smtClean="0"/>
              <a:t>Early Wisconsin “campers”</a:t>
            </a:r>
            <a:br>
              <a:rPr lang="en-US" sz="3200" dirty="0" smtClean="0"/>
            </a:br>
            <a:r>
              <a:rPr lang="en-US" sz="2400" b="0" i="1" dirty="0" smtClean="0"/>
              <a:t>Rock shelter at Natural Bridge State Park</a:t>
            </a:r>
            <a:r>
              <a:rPr lang="en-US" sz="3200" b="0" i="1" dirty="0" smtClean="0"/>
              <a:t> </a:t>
            </a:r>
            <a:endParaRPr lang="en-US" b="0" i="1" dirty="0" smtClean="0"/>
          </a:p>
        </p:txBody>
      </p:sp>
      <p:pic>
        <p:nvPicPr>
          <p:cNvPr id="177155" name="Picture 3" descr="C:\Documents and Settings\ed\My Documents\TALKS\natbridge-97.jpg"/>
          <p:cNvPicPr>
            <a:picLocks noChangeAspect="1" noChangeArrowheads="1"/>
          </p:cNvPicPr>
          <p:nvPr/>
        </p:nvPicPr>
        <p:blipFill>
          <a:blip r:embed="rId3" cstate="print"/>
          <a:srcRect t="1920"/>
          <a:stretch>
            <a:fillRect/>
          </a:stretch>
        </p:blipFill>
        <p:spPr bwMode="auto">
          <a:xfrm>
            <a:off x="990600" y="1828800"/>
            <a:ext cx="7148513" cy="4672013"/>
          </a:xfrm>
          <a:prstGeom prst="rect">
            <a:avLst/>
          </a:prstGeom>
          <a:noFill/>
          <a:ln w="9525">
            <a:noFill/>
            <a:miter lim="800000"/>
            <a:headEnd/>
            <a:tailEnd/>
          </a:ln>
        </p:spPr>
      </p:pic>
      <p:sp>
        <p:nvSpPr>
          <p:cNvPr id="177156" name="Text Box 4"/>
          <p:cNvSpPr txBox="1">
            <a:spLocks noChangeArrowheads="1"/>
          </p:cNvSpPr>
          <p:nvPr/>
        </p:nvSpPr>
        <p:spPr bwMode="auto">
          <a:xfrm>
            <a:off x="2362200" y="1371600"/>
            <a:ext cx="4876800" cy="457200"/>
          </a:xfrm>
          <a:prstGeom prst="rect">
            <a:avLst/>
          </a:prstGeom>
          <a:noFill/>
          <a:ln w="9525">
            <a:noFill/>
            <a:miter lim="800000"/>
            <a:headEnd/>
            <a:tailEnd/>
          </a:ln>
          <a:effectLst/>
        </p:spPr>
        <p:txBody>
          <a:bodyPr>
            <a:spAutoFit/>
          </a:bodyPr>
          <a:lstStyle/>
          <a:p>
            <a:pPr algn="ctr" eaLnBrk="1" hangingPunct="1"/>
            <a:r>
              <a:rPr lang="en-US" altLang="en-US" b="1" i="1">
                <a:solidFill>
                  <a:schemeClr val="tx1"/>
                </a:solidFill>
              </a:rPr>
              <a:t>ca 9000-8000 BC</a:t>
            </a:r>
          </a:p>
        </p:txBody>
      </p:sp>
    </p:spTree>
  </p:cSld>
  <p:clrMapOvr>
    <a:masterClrMapping/>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7772400" cy="1143000"/>
          </a:xfrm>
        </p:spPr>
        <p:txBody>
          <a:bodyPr/>
          <a:lstStyle/>
          <a:p>
            <a:pPr>
              <a:defRPr/>
            </a:pPr>
            <a:r>
              <a:rPr lang="en-US" dirty="0" smtClean="0"/>
              <a:t>Where do we stand this year?</a:t>
            </a:r>
            <a:endParaRPr lang="en-US" dirty="0"/>
          </a:p>
        </p:txBody>
      </p:sp>
    </p:spTree>
  </p:cSld>
  <p:clrMapOvr>
    <a:masterClrMapping/>
  </p:clrMapOvr>
  <p:transition>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p:txBody>
          <a:bodyPr/>
          <a:lstStyle/>
          <a:p>
            <a:pPr>
              <a:defRPr/>
            </a:pPr>
            <a:endParaRPr lang="en-US" dirty="0" smtClean="0"/>
          </a:p>
        </p:txBody>
      </p:sp>
      <p:pic>
        <p:nvPicPr>
          <p:cNvPr id="180227" name="Picture 3" descr="Madison - Dane County Regional Airport"/>
          <p:cNvPicPr>
            <a:picLocks noChangeAspect="1" noChangeArrowheads="1"/>
          </p:cNvPicPr>
          <p:nvPr/>
        </p:nvPicPr>
        <p:blipFill>
          <a:blip r:embed="rId3" cstate="print"/>
          <a:srcRect/>
          <a:stretch>
            <a:fillRect/>
          </a:stretch>
        </p:blipFill>
        <p:spPr bwMode="auto">
          <a:xfrm>
            <a:off x="7800975" y="990600"/>
            <a:ext cx="1343025" cy="1428750"/>
          </a:xfrm>
          <a:prstGeom prst="rect">
            <a:avLst/>
          </a:prstGeom>
          <a:noFill/>
          <a:ln w="9525">
            <a:noFill/>
            <a:miter lim="800000"/>
            <a:headEnd/>
            <a:tailEnd/>
          </a:ln>
        </p:spPr>
      </p:pic>
      <p:pic>
        <p:nvPicPr>
          <p:cNvPr id="180228" name="Picture 5"/>
          <p:cNvPicPr>
            <a:picLocks noChangeAspect="1" noChangeArrowheads="1"/>
          </p:cNvPicPr>
          <p:nvPr/>
        </p:nvPicPr>
        <p:blipFill>
          <a:blip r:embed="rId4" cstate="print"/>
          <a:srcRect/>
          <a:stretch>
            <a:fillRect/>
          </a:stretch>
        </p:blipFill>
        <p:spPr bwMode="auto">
          <a:xfrm>
            <a:off x="360363" y="720725"/>
            <a:ext cx="7551737" cy="58054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51"/>
            <a:ext cx="8305800" cy="1143000"/>
          </a:xfrm>
        </p:spPr>
        <p:txBody>
          <a:bodyPr/>
          <a:lstStyle/>
          <a:p>
            <a:r>
              <a:rPr lang="en-US" dirty="0" smtClean="0"/>
              <a:t>John Muir taught here (1861-62)!</a:t>
            </a:r>
            <a:endParaRPr lang="en-US" dirty="0"/>
          </a:p>
        </p:txBody>
      </p:sp>
      <p:pic>
        <p:nvPicPr>
          <p:cNvPr id="4" name="Content Placeholder 3"/>
          <p:cNvPicPr>
            <a:picLocks noGrp="1" noChangeAspect="1"/>
          </p:cNvPicPr>
          <p:nvPr>
            <p:ph idx="1"/>
          </p:nvPr>
        </p:nvPicPr>
        <p:blipFill>
          <a:blip r:embed="rId3"/>
          <a:stretch>
            <a:fillRect/>
          </a:stretch>
        </p:blipFill>
        <p:spPr>
          <a:xfrm>
            <a:off x="1447800" y="1219200"/>
            <a:ext cx="5715000" cy="4377690"/>
          </a:xfrm>
          <a:prstGeom prst="rect">
            <a:avLst/>
          </a:prstGeom>
        </p:spPr>
      </p:pic>
      <p:sp>
        <p:nvSpPr>
          <p:cNvPr id="5" name="TextBox 4"/>
          <p:cNvSpPr txBox="1"/>
          <p:nvPr/>
        </p:nvSpPr>
        <p:spPr>
          <a:xfrm>
            <a:off x="5464254" y="5966639"/>
            <a:ext cx="2819041" cy="830997"/>
          </a:xfrm>
          <a:prstGeom prst="rect">
            <a:avLst/>
          </a:prstGeom>
          <a:noFill/>
        </p:spPr>
        <p:txBody>
          <a:bodyPr wrap="none" rtlCol="0">
            <a:spAutoFit/>
          </a:bodyPr>
          <a:lstStyle/>
          <a:p>
            <a:pPr algn="ctr"/>
            <a:r>
              <a:rPr lang="en-US" i="1" dirty="0" smtClean="0">
                <a:solidFill>
                  <a:schemeClr val="tx2">
                    <a:lumMod val="60000"/>
                    <a:lumOff val="40000"/>
                  </a:schemeClr>
                </a:solidFill>
                <a:latin typeface="Arial" panose="020B0604020202020204" pitchFamily="34" charset="0"/>
              </a:rPr>
              <a:t>From Oregon Area </a:t>
            </a:r>
            <a:br>
              <a:rPr lang="en-US" i="1" dirty="0" smtClean="0">
                <a:solidFill>
                  <a:schemeClr val="tx2">
                    <a:lumMod val="60000"/>
                    <a:lumOff val="40000"/>
                  </a:schemeClr>
                </a:solidFill>
                <a:latin typeface="Arial" panose="020B0604020202020204" pitchFamily="34" charset="0"/>
              </a:rPr>
            </a:br>
            <a:r>
              <a:rPr lang="en-US" i="1" dirty="0" smtClean="0">
                <a:solidFill>
                  <a:schemeClr val="tx2">
                    <a:lumMod val="60000"/>
                    <a:lumOff val="40000"/>
                  </a:schemeClr>
                </a:solidFill>
                <a:latin typeface="Arial" panose="020B0604020202020204" pitchFamily="34" charset="0"/>
              </a:rPr>
              <a:t>Historical Society</a:t>
            </a:r>
            <a:endParaRPr lang="en-US" i="1" dirty="0">
              <a:solidFill>
                <a:schemeClr val="tx2">
                  <a:lumMod val="60000"/>
                  <a:lumOff val="40000"/>
                </a:schemeClr>
              </a:solidFill>
              <a:latin typeface="Arial" panose="020B0604020202020204" pitchFamily="34" charset="0"/>
            </a:endParaRPr>
          </a:p>
        </p:txBody>
      </p:sp>
      <p:sp>
        <p:nvSpPr>
          <p:cNvPr id="6" name="TextBox 5"/>
          <p:cNvSpPr txBox="1"/>
          <p:nvPr/>
        </p:nvSpPr>
        <p:spPr>
          <a:xfrm>
            <a:off x="457200" y="5735806"/>
            <a:ext cx="4764061" cy="461665"/>
          </a:xfrm>
          <a:prstGeom prst="rect">
            <a:avLst/>
          </a:prstGeom>
          <a:noFill/>
        </p:spPr>
        <p:txBody>
          <a:bodyPr wrap="none" rtlCol="0">
            <a:spAutoFit/>
          </a:bodyPr>
          <a:lstStyle/>
          <a:p>
            <a:r>
              <a:rPr lang="en-US" dirty="0" err="1" smtClean="0">
                <a:solidFill>
                  <a:schemeClr val="tx2">
                    <a:lumMod val="20000"/>
                    <a:lumOff val="80000"/>
                  </a:schemeClr>
                </a:solidFill>
                <a:latin typeface="Arial" panose="020B0604020202020204" pitchFamily="34" charset="0"/>
              </a:rPr>
              <a:t>Storytown</a:t>
            </a:r>
            <a:r>
              <a:rPr lang="en-US" dirty="0" smtClean="0">
                <a:solidFill>
                  <a:schemeClr val="tx2">
                    <a:lumMod val="20000"/>
                    <a:lumOff val="80000"/>
                  </a:schemeClr>
                </a:solidFill>
                <a:latin typeface="Arial" panose="020B0604020202020204" pitchFamily="34" charset="0"/>
              </a:rPr>
              <a:t> Rd &amp; Sun Valley Pkwy </a:t>
            </a:r>
            <a:endParaRPr lang="en-US" dirty="0">
              <a:solidFill>
                <a:schemeClr val="tx2">
                  <a:lumMod val="20000"/>
                  <a:lumOff val="80000"/>
                </a:schemeClr>
              </a:solidFill>
              <a:latin typeface="Arial" panose="020B0604020202020204" pitchFamily="34" charset="0"/>
            </a:endParaRPr>
          </a:p>
        </p:txBody>
      </p:sp>
    </p:spTree>
    <p:extLst>
      <p:ext uri="{BB962C8B-B14F-4D97-AF65-F5344CB8AC3E}">
        <p14:creationId xmlns:p14="http://schemas.microsoft.com/office/powerpoint/2010/main" val="1259259983"/>
      </p:ext>
    </p:extLst>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p:txBody>
          <a:bodyPr/>
          <a:lstStyle/>
          <a:p>
            <a:pPr>
              <a:defRPr/>
            </a:pPr>
            <a:endParaRPr lang="en-US" dirty="0" smtClean="0"/>
          </a:p>
        </p:txBody>
      </p:sp>
      <p:pic>
        <p:nvPicPr>
          <p:cNvPr id="182275" name="Picture 7" descr="http://www.aos.wisc.edu/~sco/clim-history/stations/msn/msn-tts-2012.gif"/>
          <p:cNvPicPr>
            <a:picLocks noChangeAspect="1" noChangeArrowheads="1"/>
          </p:cNvPicPr>
          <p:nvPr/>
        </p:nvPicPr>
        <p:blipFill>
          <a:blip r:embed="rId3" cstate="print"/>
          <a:srcRect/>
          <a:stretch>
            <a:fillRect/>
          </a:stretch>
        </p:blipFill>
        <p:spPr bwMode="auto">
          <a:xfrm>
            <a:off x="360363" y="720725"/>
            <a:ext cx="7551737" cy="5805488"/>
          </a:xfrm>
          <a:prstGeom prst="rect">
            <a:avLst/>
          </a:prstGeom>
          <a:noFill/>
          <a:ln w="9525">
            <a:noFill/>
            <a:miter lim="800000"/>
            <a:headEnd/>
            <a:tailEnd/>
          </a:ln>
        </p:spPr>
      </p:pic>
      <p:pic>
        <p:nvPicPr>
          <p:cNvPr id="182276" name="Picture 3" descr="Madison - Dane County Regional Airport"/>
          <p:cNvPicPr>
            <a:picLocks noChangeAspect="1" noChangeArrowheads="1"/>
          </p:cNvPicPr>
          <p:nvPr/>
        </p:nvPicPr>
        <p:blipFill>
          <a:blip r:embed="rId4" cstate="print"/>
          <a:srcRect/>
          <a:stretch>
            <a:fillRect/>
          </a:stretch>
        </p:blipFill>
        <p:spPr bwMode="auto">
          <a:xfrm>
            <a:off x="7696200" y="990600"/>
            <a:ext cx="1343025" cy="1428750"/>
          </a:xfrm>
          <a:prstGeom prst="rect">
            <a:avLst/>
          </a:prstGeom>
          <a:noFill/>
          <a:ln w="9525">
            <a:noFill/>
            <a:miter lim="800000"/>
            <a:headEnd/>
            <a:tailEnd/>
          </a:ln>
        </p:spPr>
      </p:pic>
      <p:sp>
        <p:nvSpPr>
          <p:cNvPr id="9" name="Oval 5"/>
          <p:cNvSpPr>
            <a:spLocks noChangeArrowheads="1"/>
          </p:cNvSpPr>
          <p:nvPr/>
        </p:nvSpPr>
        <p:spPr bwMode="auto">
          <a:xfrm>
            <a:off x="2133600" y="1371600"/>
            <a:ext cx="914400" cy="2819400"/>
          </a:xfrm>
          <a:prstGeom prst="ellipse">
            <a:avLst/>
          </a:prstGeom>
          <a:noFill/>
          <a:ln w="22225" algn="ctr">
            <a:solidFill>
              <a:srgbClr val="C00000"/>
            </a:solidFill>
            <a:round/>
            <a:headEnd/>
            <a:tailEnd/>
          </a:ln>
        </p:spPr>
        <p:txBody>
          <a:bodyPr/>
          <a:lstStyle/>
          <a:p>
            <a:endParaRPr lang="en-US" alt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36513"/>
            <a:ext cx="7772400" cy="1143000"/>
          </a:xfrm>
        </p:spPr>
        <p:txBody>
          <a:bodyPr/>
          <a:lstStyle/>
          <a:p>
            <a:pPr>
              <a:defRPr/>
            </a:pPr>
            <a:r>
              <a:rPr lang="en-US" dirty="0" smtClean="0"/>
              <a:t>A cool &amp; wet spring</a:t>
            </a:r>
            <a:endParaRPr lang="en-GB" dirty="0"/>
          </a:p>
        </p:txBody>
      </p:sp>
      <p:pic>
        <p:nvPicPr>
          <p:cNvPr id="184323" name="Picture 2"/>
          <p:cNvPicPr>
            <a:picLocks noChangeAspect="1" noChangeArrowheads="1"/>
          </p:cNvPicPr>
          <p:nvPr/>
        </p:nvPicPr>
        <p:blipFill>
          <a:blip r:embed="rId3" cstate="print"/>
          <a:srcRect/>
          <a:stretch>
            <a:fillRect/>
          </a:stretch>
        </p:blipFill>
        <p:spPr bwMode="auto">
          <a:xfrm>
            <a:off x="4587875" y="1322388"/>
            <a:ext cx="4286250" cy="5715000"/>
          </a:xfrm>
          <a:prstGeom prst="rect">
            <a:avLst/>
          </a:prstGeom>
          <a:noFill/>
          <a:ln w="9525">
            <a:noFill/>
            <a:miter lim="800000"/>
            <a:headEnd/>
            <a:tailEnd/>
          </a:ln>
        </p:spPr>
      </p:pic>
      <p:pic>
        <p:nvPicPr>
          <p:cNvPr id="184324" name="Picture 3"/>
          <p:cNvPicPr>
            <a:picLocks noChangeAspect="1" noChangeArrowheads="1"/>
          </p:cNvPicPr>
          <p:nvPr/>
        </p:nvPicPr>
        <p:blipFill>
          <a:blip r:embed="rId4" cstate="print"/>
          <a:srcRect/>
          <a:stretch>
            <a:fillRect/>
          </a:stretch>
        </p:blipFill>
        <p:spPr bwMode="auto">
          <a:xfrm>
            <a:off x="152400" y="1322388"/>
            <a:ext cx="4286250" cy="5715000"/>
          </a:xfrm>
          <a:prstGeom prst="rect">
            <a:avLst/>
          </a:prstGeom>
          <a:noFill/>
          <a:ln w="9525">
            <a:noFill/>
            <a:miter lim="800000"/>
            <a:headEnd/>
            <a:tailEnd/>
          </a:ln>
        </p:spPr>
      </p:pic>
      <p:sp>
        <p:nvSpPr>
          <p:cNvPr id="184325" name="TextBox 2"/>
          <p:cNvSpPr txBox="1">
            <a:spLocks noChangeArrowheads="1"/>
          </p:cNvSpPr>
          <p:nvPr/>
        </p:nvSpPr>
        <p:spPr bwMode="auto">
          <a:xfrm>
            <a:off x="687388" y="860425"/>
            <a:ext cx="3317875" cy="461963"/>
          </a:xfrm>
          <a:prstGeom prst="rect">
            <a:avLst/>
          </a:prstGeom>
          <a:noFill/>
          <a:ln w="9525">
            <a:noFill/>
            <a:miter lim="800000"/>
            <a:headEnd/>
            <a:tailEnd/>
          </a:ln>
        </p:spPr>
        <p:txBody>
          <a:bodyPr wrap="none">
            <a:spAutoFit/>
          </a:bodyPr>
          <a:lstStyle/>
          <a:p>
            <a:pPr eaLnBrk="1" hangingPunct="1"/>
            <a:r>
              <a:rPr lang="en-US" altLang="en-US">
                <a:latin typeface="Arial" pitchFamily="34" charset="0"/>
              </a:rPr>
              <a:t>Temperature departure</a:t>
            </a:r>
            <a:endParaRPr lang="en-GB" altLang="en-US">
              <a:latin typeface="Arial" pitchFamily="34" charset="0"/>
            </a:endParaRPr>
          </a:p>
        </p:txBody>
      </p:sp>
      <p:sp>
        <p:nvSpPr>
          <p:cNvPr id="184326" name="TextBox 3"/>
          <p:cNvSpPr txBox="1">
            <a:spLocks noChangeArrowheads="1"/>
          </p:cNvSpPr>
          <p:nvPr/>
        </p:nvSpPr>
        <p:spPr bwMode="auto">
          <a:xfrm>
            <a:off x="4894263" y="860425"/>
            <a:ext cx="3848100" cy="461963"/>
          </a:xfrm>
          <a:prstGeom prst="rect">
            <a:avLst/>
          </a:prstGeom>
          <a:noFill/>
          <a:ln w="9525">
            <a:noFill/>
            <a:miter lim="800000"/>
            <a:headEnd/>
            <a:tailEnd/>
          </a:ln>
        </p:spPr>
        <p:txBody>
          <a:bodyPr wrap="none">
            <a:spAutoFit/>
          </a:bodyPr>
          <a:lstStyle/>
          <a:p>
            <a:pPr eaLnBrk="1" hangingPunct="1"/>
            <a:r>
              <a:rPr lang="en-US" altLang="en-US">
                <a:latin typeface="Arial" pitchFamily="34" charset="0"/>
              </a:rPr>
              <a:t>Precipitation - % of Normal</a:t>
            </a:r>
            <a:endParaRPr lang="en-GB" altLang="en-US">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152400"/>
            <a:ext cx="8458200" cy="1143000"/>
          </a:xfrm>
        </p:spPr>
        <p:txBody>
          <a:bodyPr/>
          <a:lstStyle/>
          <a:p>
            <a:pPr>
              <a:defRPr/>
            </a:pPr>
            <a:r>
              <a:rPr lang="en-US" sz="3200" dirty="0" smtClean="0"/>
              <a:t>MONTHLY AVERAGE TEMPERATURES: </a:t>
            </a:r>
            <a:br>
              <a:rPr lang="en-US" sz="3200" dirty="0" smtClean="0"/>
            </a:br>
            <a:r>
              <a:rPr lang="en-US" sz="1800" dirty="0" smtClean="0"/>
              <a:t>Fort Winnebago 1831-32, 1835-45 Average</a:t>
            </a:r>
            <a:br>
              <a:rPr lang="en-US" sz="1800" dirty="0" smtClean="0"/>
            </a:br>
            <a:r>
              <a:rPr lang="en-US" sz="1800" dirty="0" smtClean="0"/>
              <a:t>Portage: 1971-2000 Normal [Source: NCDC]</a:t>
            </a:r>
          </a:p>
        </p:txBody>
      </p:sp>
      <p:pic>
        <p:nvPicPr>
          <p:cNvPr id="186371" name="Picture 3" descr="C:\Documents and Settings\ed\My Documents\TALKS\FTWINNEBAGOT.gif"/>
          <p:cNvPicPr>
            <a:picLocks noChangeAspect="1" noChangeArrowheads="1"/>
          </p:cNvPicPr>
          <p:nvPr/>
        </p:nvPicPr>
        <p:blipFill>
          <a:blip r:embed="rId2" cstate="print"/>
          <a:srcRect l="29675" t="30492"/>
          <a:stretch>
            <a:fillRect/>
          </a:stretch>
        </p:blipFill>
        <p:spPr bwMode="auto">
          <a:xfrm>
            <a:off x="1143000" y="1219200"/>
            <a:ext cx="6946900" cy="51784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0"/>
            <a:ext cx="7772400" cy="1295400"/>
          </a:xfrm>
          <a:prstGeom prst="rect">
            <a:avLst/>
          </a:prstGeom>
        </p:spPr>
        <p:txBody>
          <a:bodyPr/>
          <a:lstStyle/>
          <a:p>
            <a:pPr algn="ctr">
              <a:defRPr/>
            </a:pPr>
            <a:r>
              <a:rPr lang="en-US" sz="3600" b="1" kern="0" dirty="0">
                <a:solidFill>
                  <a:schemeClr val="tx2"/>
                </a:solidFill>
                <a:effectLst>
                  <a:outerShdw blurRad="38100" dist="38100" dir="2700000" algn="tl">
                    <a:srgbClr val="000000"/>
                  </a:outerShdw>
                </a:effectLst>
                <a:latin typeface="+mj-lt"/>
                <a:ea typeface="+mj-ea"/>
                <a:cs typeface="+mj-cs"/>
              </a:rPr>
              <a:t>Current Drought Conditions</a:t>
            </a:r>
          </a:p>
          <a:p>
            <a:pPr algn="ctr">
              <a:defRPr/>
            </a:pPr>
            <a:r>
              <a:rPr lang="en-US" sz="2800" b="1" i="1" kern="0" dirty="0">
                <a:solidFill>
                  <a:schemeClr val="tx2"/>
                </a:solidFill>
                <a:effectLst>
                  <a:outerShdw blurRad="38100" dist="38100" dir="2700000" algn="tl">
                    <a:srgbClr val="000000"/>
                  </a:outerShdw>
                </a:effectLst>
                <a:latin typeface="+mj-lt"/>
                <a:ea typeface="+mj-ea"/>
                <a:cs typeface="+mj-cs"/>
              </a:rPr>
              <a:t>(National Drought Mitigation Center) </a:t>
            </a:r>
          </a:p>
        </p:txBody>
      </p:sp>
      <p:pic>
        <p:nvPicPr>
          <p:cNvPr id="187395" name="Picture 2"/>
          <p:cNvPicPr>
            <a:picLocks noChangeAspect="1" noChangeArrowheads="1"/>
          </p:cNvPicPr>
          <p:nvPr/>
        </p:nvPicPr>
        <p:blipFill>
          <a:blip r:embed="rId3" cstate="print"/>
          <a:srcRect/>
          <a:stretch>
            <a:fillRect/>
          </a:stretch>
        </p:blipFill>
        <p:spPr bwMode="auto">
          <a:xfrm>
            <a:off x="1219200" y="1028700"/>
            <a:ext cx="7072313" cy="52800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pPr>
              <a:defRPr/>
            </a:pPr>
            <a:r>
              <a:rPr lang="en-US" sz="3600" dirty="0" smtClean="0"/>
              <a:t>Comparison </a:t>
            </a:r>
            <a:br>
              <a:rPr lang="en-US" sz="3600" dirty="0" smtClean="0"/>
            </a:br>
            <a:r>
              <a:rPr lang="en-US" sz="3600" dirty="0" smtClean="0"/>
              <a:t>Last Summer &amp; Now</a:t>
            </a:r>
            <a:br>
              <a:rPr lang="en-US" sz="3600" dirty="0" smtClean="0"/>
            </a:br>
            <a:r>
              <a:rPr lang="en-US" sz="1800" i="1" dirty="0" smtClean="0"/>
              <a:t>(National Drought Mitigation Center) </a:t>
            </a:r>
            <a:br>
              <a:rPr lang="en-US" sz="1800" i="1" dirty="0" smtClean="0"/>
            </a:br>
            <a:r>
              <a:rPr lang="en-US" sz="3600" dirty="0" smtClean="0"/>
              <a:t> </a:t>
            </a:r>
            <a:endParaRPr lang="en-US" sz="3600" dirty="0"/>
          </a:p>
        </p:txBody>
      </p:sp>
      <p:sp>
        <p:nvSpPr>
          <p:cNvPr id="7" name="Text Placeholder 6"/>
          <p:cNvSpPr>
            <a:spLocks noGrp="1"/>
          </p:cNvSpPr>
          <p:nvPr>
            <p:ph type="body" idx="1"/>
          </p:nvPr>
        </p:nvSpPr>
        <p:spPr/>
        <p:txBody>
          <a:bodyPr/>
          <a:lstStyle/>
          <a:p>
            <a:pPr algn="ctr">
              <a:defRPr/>
            </a:pPr>
            <a:r>
              <a:rPr lang="en-US" dirty="0" smtClean="0"/>
              <a:t>Last summer (24 Jul 2012)</a:t>
            </a:r>
            <a:endParaRPr lang="en-US" dirty="0"/>
          </a:p>
        </p:txBody>
      </p:sp>
      <p:pic>
        <p:nvPicPr>
          <p:cNvPr id="189444" name="Picture 2" descr="http://droughtmonitor.unl.edu/archive/20120724/pics/WI_dm_120724.png"/>
          <p:cNvPicPr>
            <a:picLocks noGrp="1" noChangeAspect="1" noChangeArrowheads="1"/>
          </p:cNvPicPr>
          <p:nvPr>
            <p:ph sz="half" idx="2"/>
          </p:nvPr>
        </p:nvPicPr>
        <p:blipFill>
          <a:blip r:embed="rId3" cstate="print"/>
          <a:srcRect/>
          <a:stretch>
            <a:fillRect/>
          </a:stretch>
        </p:blipFill>
        <p:spPr>
          <a:xfrm>
            <a:off x="457200" y="2649538"/>
            <a:ext cx="4040188" cy="3001962"/>
          </a:xfrm>
          <a:noFill/>
        </p:spPr>
      </p:pic>
      <p:sp>
        <p:nvSpPr>
          <p:cNvPr id="8" name="Text Placeholder 7"/>
          <p:cNvSpPr>
            <a:spLocks noGrp="1"/>
          </p:cNvSpPr>
          <p:nvPr>
            <p:ph type="body" sz="quarter" idx="3"/>
          </p:nvPr>
        </p:nvSpPr>
        <p:spPr/>
        <p:txBody>
          <a:bodyPr/>
          <a:lstStyle/>
          <a:p>
            <a:pPr algn="ctr">
              <a:defRPr/>
            </a:pPr>
            <a:r>
              <a:rPr lang="en-US" dirty="0" smtClean="0"/>
              <a:t>This week (6 Jun 2013)</a:t>
            </a:r>
            <a:endParaRPr lang="en-US" dirty="0"/>
          </a:p>
        </p:txBody>
      </p:sp>
      <p:sp>
        <p:nvSpPr>
          <p:cNvPr id="4" name="Content Placeholder 3"/>
          <p:cNvSpPr>
            <a:spLocks noGrp="1"/>
          </p:cNvSpPr>
          <p:nvPr>
            <p:ph sz="quarter" idx="4"/>
          </p:nvPr>
        </p:nvSpPr>
        <p:spPr/>
        <p:txBody>
          <a:bodyPr/>
          <a:lstStyle/>
          <a:p>
            <a:pPr>
              <a:defRPr/>
            </a:pPr>
            <a:endParaRPr lang="en-GB" dirty="0"/>
          </a:p>
        </p:txBody>
      </p:sp>
      <p:pic>
        <p:nvPicPr>
          <p:cNvPr id="189447" name="Picture 8"/>
          <p:cNvPicPr>
            <a:picLocks noChangeAspect="1" noChangeArrowheads="1"/>
          </p:cNvPicPr>
          <p:nvPr/>
        </p:nvPicPr>
        <p:blipFill>
          <a:blip r:embed="rId4" cstate="print"/>
          <a:srcRect/>
          <a:stretch>
            <a:fillRect/>
          </a:stretch>
        </p:blipFill>
        <p:spPr bwMode="auto">
          <a:xfrm>
            <a:off x="4656138" y="2662238"/>
            <a:ext cx="4021137" cy="29876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228600" y="609600"/>
            <a:ext cx="8610600" cy="1143000"/>
          </a:xfrm>
        </p:spPr>
        <p:txBody>
          <a:bodyPr/>
          <a:lstStyle/>
          <a:p>
            <a:pPr>
              <a:defRPr/>
            </a:pPr>
            <a:r>
              <a:rPr lang="en-US" sz="3200" dirty="0" smtClean="0"/>
              <a:t>June 2013 Outlook</a:t>
            </a:r>
            <a:r>
              <a:rPr lang="en-US" dirty="0" smtClean="0"/>
              <a:t/>
            </a:r>
            <a:br>
              <a:rPr lang="en-US" dirty="0" smtClean="0"/>
            </a:br>
            <a:r>
              <a:rPr lang="en-US" sz="2000" dirty="0" smtClean="0"/>
              <a:t>From </a:t>
            </a:r>
            <a:r>
              <a:rPr lang="en-US" sz="2000" i="1" dirty="0" smtClean="0"/>
              <a:t>NOAA Climate Prediction Center</a:t>
            </a:r>
            <a:endParaRPr lang="en-GB" sz="2400" i="1" dirty="0" smtClean="0"/>
          </a:p>
        </p:txBody>
      </p:sp>
      <p:sp>
        <p:nvSpPr>
          <p:cNvPr id="9221" name="Text Box 1031"/>
          <p:cNvSpPr txBox="1">
            <a:spLocks noChangeArrowheads="1"/>
          </p:cNvSpPr>
          <p:nvPr/>
        </p:nvSpPr>
        <p:spPr bwMode="auto">
          <a:xfrm>
            <a:off x="669925" y="1676400"/>
            <a:ext cx="3273425" cy="461963"/>
          </a:xfrm>
          <a:prstGeom prst="rect">
            <a:avLst/>
          </a:prstGeom>
          <a:noFill/>
          <a:ln w="9525">
            <a:noFill/>
            <a:miter lim="800000"/>
            <a:headEnd/>
            <a:tailEnd/>
          </a:ln>
          <a:effectLst/>
        </p:spPr>
        <p:txBody>
          <a:bodyPr wrap="none">
            <a:spAutoFit/>
          </a:bodyPr>
          <a:lstStyle/>
          <a:p>
            <a:pPr>
              <a:defRPr/>
            </a:pPr>
            <a:r>
              <a:rPr lang="en-US" b="1" dirty="0">
                <a:solidFill>
                  <a:schemeClr val="tx1"/>
                </a:solidFill>
                <a:effectLst>
                  <a:outerShdw blurRad="38100" dist="38100" dir="2700000" algn="tl">
                    <a:srgbClr val="000000"/>
                  </a:outerShdw>
                </a:effectLst>
                <a:latin typeface="Arial" pitchFamily="34" charset="0"/>
              </a:rPr>
              <a:t>Temperature Outlook</a:t>
            </a:r>
          </a:p>
        </p:txBody>
      </p:sp>
      <p:sp>
        <p:nvSpPr>
          <p:cNvPr id="9222" name="Text Box 1032"/>
          <p:cNvSpPr txBox="1">
            <a:spLocks noChangeArrowheads="1"/>
          </p:cNvSpPr>
          <p:nvPr/>
        </p:nvSpPr>
        <p:spPr bwMode="auto">
          <a:xfrm>
            <a:off x="5410200" y="1676400"/>
            <a:ext cx="3292475" cy="461963"/>
          </a:xfrm>
          <a:prstGeom prst="rect">
            <a:avLst/>
          </a:prstGeom>
          <a:noFill/>
          <a:ln w="9525">
            <a:noFill/>
            <a:miter lim="800000"/>
            <a:headEnd/>
            <a:tailEnd/>
          </a:ln>
          <a:effectLst/>
        </p:spPr>
        <p:txBody>
          <a:bodyPr wrap="none">
            <a:spAutoFit/>
          </a:bodyPr>
          <a:lstStyle/>
          <a:p>
            <a:pPr>
              <a:defRPr/>
            </a:pPr>
            <a:r>
              <a:rPr lang="en-US" b="1" dirty="0">
                <a:solidFill>
                  <a:schemeClr val="tx1"/>
                </a:solidFill>
                <a:effectLst>
                  <a:outerShdw blurRad="38100" dist="38100" dir="2700000" algn="tl">
                    <a:srgbClr val="000000"/>
                  </a:outerShdw>
                </a:effectLst>
                <a:latin typeface="Arial" pitchFamily="34" charset="0"/>
              </a:rPr>
              <a:t>Precipitation Outlook</a:t>
            </a:r>
          </a:p>
        </p:txBody>
      </p:sp>
      <p:pic>
        <p:nvPicPr>
          <p:cNvPr id="191493" name="Picture 8"/>
          <p:cNvPicPr>
            <a:picLocks noChangeAspect="1" noChangeArrowheads="1"/>
          </p:cNvPicPr>
          <p:nvPr/>
        </p:nvPicPr>
        <p:blipFill>
          <a:blip r:embed="rId3" cstate="print"/>
          <a:srcRect/>
          <a:stretch>
            <a:fillRect/>
          </a:stretch>
        </p:blipFill>
        <p:spPr bwMode="auto">
          <a:xfrm>
            <a:off x="80963" y="2309813"/>
            <a:ext cx="4451350" cy="4135437"/>
          </a:xfrm>
          <a:prstGeom prst="rect">
            <a:avLst/>
          </a:prstGeom>
          <a:noFill/>
          <a:ln w="9525">
            <a:noFill/>
            <a:miter lim="800000"/>
            <a:headEnd/>
            <a:tailEnd/>
          </a:ln>
        </p:spPr>
      </p:pic>
      <p:pic>
        <p:nvPicPr>
          <p:cNvPr id="191494" name="Picture 9"/>
          <p:cNvPicPr>
            <a:picLocks noChangeAspect="1" noChangeArrowheads="1"/>
          </p:cNvPicPr>
          <p:nvPr/>
        </p:nvPicPr>
        <p:blipFill>
          <a:blip r:embed="rId4" cstate="print"/>
          <a:srcRect/>
          <a:stretch>
            <a:fillRect/>
          </a:stretch>
        </p:blipFill>
        <p:spPr bwMode="auto">
          <a:xfrm>
            <a:off x="4660900" y="2305050"/>
            <a:ext cx="4451350" cy="413543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7772400" cy="1143000"/>
          </a:xfrm>
        </p:spPr>
        <p:txBody>
          <a:bodyPr/>
          <a:lstStyle/>
          <a:p>
            <a:pPr>
              <a:defRPr/>
            </a:pPr>
            <a:r>
              <a:rPr lang="en-US" dirty="0" smtClean="0"/>
              <a:t>Looking Ahead to Summer</a:t>
            </a:r>
            <a:endParaRPr lang="en-US" dirty="0"/>
          </a:p>
        </p:txBody>
      </p:sp>
    </p:spTree>
  </p:cSld>
  <p:clrMapOvr>
    <a:masterClrMapping/>
  </p:clrMapOvr>
  <p:transition>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28600" y="609600"/>
            <a:ext cx="8610600" cy="1143000"/>
          </a:xfrm>
        </p:spPr>
        <p:txBody>
          <a:bodyPr/>
          <a:lstStyle/>
          <a:p>
            <a:pPr>
              <a:defRPr/>
            </a:pPr>
            <a:r>
              <a:rPr lang="en-US" sz="3200" dirty="0"/>
              <a:t>Summer (JJA) 2013 Outlook</a:t>
            </a:r>
            <a:r>
              <a:rPr lang="en-US" dirty="0" smtClean="0"/>
              <a:t/>
            </a:r>
            <a:br>
              <a:rPr lang="en-US" dirty="0" smtClean="0"/>
            </a:br>
            <a:r>
              <a:rPr lang="en-US" sz="2000" dirty="0" smtClean="0"/>
              <a:t>From </a:t>
            </a:r>
            <a:r>
              <a:rPr lang="en-US" sz="2000" i="1" dirty="0" smtClean="0"/>
              <a:t>NOAA Climate Prediction Center</a:t>
            </a:r>
            <a:endParaRPr lang="en-GB" sz="2400" i="1" dirty="0" smtClean="0"/>
          </a:p>
        </p:txBody>
      </p:sp>
      <p:sp>
        <p:nvSpPr>
          <p:cNvPr id="9221" name="Text Box 1031"/>
          <p:cNvSpPr txBox="1">
            <a:spLocks noChangeArrowheads="1"/>
          </p:cNvSpPr>
          <p:nvPr/>
        </p:nvSpPr>
        <p:spPr bwMode="auto">
          <a:xfrm>
            <a:off x="669925" y="1676400"/>
            <a:ext cx="3273425" cy="461963"/>
          </a:xfrm>
          <a:prstGeom prst="rect">
            <a:avLst/>
          </a:prstGeom>
          <a:noFill/>
          <a:ln w="9525">
            <a:noFill/>
            <a:miter lim="800000"/>
            <a:headEnd/>
            <a:tailEnd/>
          </a:ln>
          <a:effectLst/>
        </p:spPr>
        <p:txBody>
          <a:bodyPr wrap="none">
            <a:spAutoFit/>
          </a:bodyPr>
          <a:lstStyle/>
          <a:p>
            <a:pPr>
              <a:defRPr/>
            </a:pPr>
            <a:r>
              <a:rPr lang="en-US" b="1" dirty="0">
                <a:solidFill>
                  <a:schemeClr val="tx1"/>
                </a:solidFill>
                <a:effectLst>
                  <a:outerShdw blurRad="38100" dist="38100" dir="2700000" algn="tl">
                    <a:srgbClr val="000000"/>
                  </a:outerShdw>
                </a:effectLst>
                <a:latin typeface="Arial" pitchFamily="34" charset="0"/>
              </a:rPr>
              <a:t>Temperature Outlook</a:t>
            </a:r>
          </a:p>
        </p:txBody>
      </p:sp>
      <p:sp>
        <p:nvSpPr>
          <p:cNvPr id="9222" name="Text Box 1032"/>
          <p:cNvSpPr txBox="1">
            <a:spLocks noChangeArrowheads="1"/>
          </p:cNvSpPr>
          <p:nvPr/>
        </p:nvSpPr>
        <p:spPr bwMode="auto">
          <a:xfrm>
            <a:off x="5410200" y="1676400"/>
            <a:ext cx="3292475" cy="461963"/>
          </a:xfrm>
          <a:prstGeom prst="rect">
            <a:avLst/>
          </a:prstGeom>
          <a:noFill/>
          <a:ln w="9525">
            <a:noFill/>
            <a:miter lim="800000"/>
            <a:headEnd/>
            <a:tailEnd/>
          </a:ln>
          <a:effectLst/>
        </p:spPr>
        <p:txBody>
          <a:bodyPr wrap="none">
            <a:spAutoFit/>
          </a:bodyPr>
          <a:lstStyle/>
          <a:p>
            <a:pPr>
              <a:defRPr/>
            </a:pPr>
            <a:r>
              <a:rPr lang="en-US" b="1" dirty="0">
                <a:solidFill>
                  <a:schemeClr val="tx1"/>
                </a:solidFill>
                <a:effectLst>
                  <a:outerShdw blurRad="38100" dist="38100" dir="2700000" algn="tl">
                    <a:srgbClr val="000000"/>
                  </a:outerShdw>
                </a:effectLst>
                <a:latin typeface="Arial" pitchFamily="34" charset="0"/>
              </a:rPr>
              <a:t>Precipitation Outlook</a:t>
            </a:r>
          </a:p>
        </p:txBody>
      </p:sp>
      <p:pic>
        <p:nvPicPr>
          <p:cNvPr id="194565" name="Picture 7"/>
          <p:cNvPicPr>
            <a:picLocks noChangeAspect="1" noChangeArrowheads="1"/>
          </p:cNvPicPr>
          <p:nvPr/>
        </p:nvPicPr>
        <p:blipFill>
          <a:blip r:embed="rId3" cstate="print"/>
          <a:srcRect/>
          <a:stretch>
            <a:fillRect/>
          </a:stretch>
        </p:blipFill>
        <p:spPr bwMode="auto">
          <a:xfrm>
            <a:off x="141288" y="2308225"/>
            <a:ext cx="4451350" cy="4135438"/>
          </a:xfrm>
          <a:prstGeom prst="rect">
            <a:avLst/>
          </a:prstGeom>
          <a:noFill/>
          <a:ln w="9525">
            <a:noFill/>
            <a:miter lim="800000"/>
            <a:headEnd/>
            <a:tailEnd/>
          </a:ln>
        </p:spPr>
      </p:pic>
      <p:pic>
        <p:nvPicPr>
          <p:cNvPr id="194566" name="Picture 8"/>
          <p:cNvPicPr>
            <a:picLocks noChangeAspect="1" noChangeArrowheads="1"/>
          </p:cNvPicPr>
          <p:nvPr/>
        </p:nvPicPr>
        <p:blipFill>
          <a:blip r:embed="rId4" cstate="print"/>
          <a:srcRect/>
          <a:stretch>
            <a:fillRect/>
          </a:stretch>
        </p:blipFill>
        <p:spPr bwMode="auto">
          <a:xfrm>
            <a:off x="4648200" y="2293938"/>
            <a:ext cx="4451350" cy="41370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0"/>
            <a:ext cx="7772400" cy="1143000"/>
          </a:xfrm>
        </p:spPr>
        <p:txBody>
          <a:bodyPr/>
          <a:lstStyle/>
          <a:p>
            <a:pPr>
              <a:defRPr/>
            </a:pPr>
            <a:r>
              <a:rPr lang="en-US" sz="3600" dirty="0" smtClean="0"/>
              <a:t>Climate Outlook (Forecast)</a:t>
            </a:r>
            <a:br>
              <a:rPr lang="en-US" sz="3600" dirty="0" smtClean="0"/>
            </a:br>
            <a:r>
              <a:rPr lang="en-US" sz="1800" dirty="0" smtClean="0"/>
              <a:t>From </a:t>
            </a:r>
            <a:r>
              <a:rPr lang="en-US" sz="1800" i="1" dirty="0" smtClean="0"/>
              <a:t>NOAA Climate Prediction Center</a:t>
            </a:r>
            <a:endParaRPr lang="en-US" sz="3600" dirty="0" smtClean="0"/>
          </a:p>
        </p:txBody>
      </p:sp>
      <p:pic>
        <p:nvPicPr>
          <p:cNvPr id="196611" name="Picture 4"/>
          <p:cNvPicPr>
            <a:picLocks noChangeAspect="1" noChangeArrowheads="1"/>
          </p:cNvPicPr>
          <p:nvPr/>
        </p:nvPicPr>
        <p:blipFill>
          <a:blip r:embed="rId3" cstate="print"/>
          <a:srcRect/>
          <a:stretch>
            <a:fillRect/>
          </a:stretch>
        </p:blipFill>
        <p:spPr bwMode="auto">
          <a:xfrm>
            <a:off x="838200" y="990600"/>
            <a:ext cx="7361238" cy="55165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04800" y="228600"/>
            <a:ext cx="8839200" cy="1143000"/>
          </a:xfrm>
        </p:spPr>
        <p:txBody>
          <a:bodyPr/>
          <a:lstStyle/>
          <a:p>
            <a:pPr>
              <a:defRPr/>
            </a:pPr>
            <a:r>
              <a:rPr lang="en-US" sz="2800" dirty="0" smtClean="0"/>
              <a:t>The Wisconsin State Climatology Office Web Page</a:t>
            </a:r>
            <a:br>
              <a:rPr lang="en-US" sz="2800" dirty="0" smtClean="0"/>
            </a:br>
            <a:r>
              <a:rPr lang="en-US" sz="2800" dirty="0" smtClean="0"/>
              <a:t> </a:t>
            </a:r>
            <a:r>
              <a:rPr lang="en-US" sz="2800" i="1" dirty="0" smtClean="0"/>
              <a:t>http://www.aos.wisc.edu/~sco</a:t>
            </a:r>
            <a:r>
              <a:rPr lang="en-US" sz="3600" dirty="0" smtClean="0"/>
              <a:t> </a:t>
            </a:r>
            <a:br>
              <a:rPr lang="en-US" sz="3600" dirty="0" smtClean="0"/>
            </a:br>
            <a:endParaRPr lang="en-US" dirty="0" smtClean="0"/>
          </a:p>
        </p:txBody>
      </p:sp>
      <p:pic>
        <p:nvPicPr>
          <p:cNvPr id="198659" name="Picture 20" descr="newscotitle"/>
          <p:cNvPicPr>
            <a:picLocks noGrp="1" noChangeAspect="1" noChangeArrowheads="1"/>
          </p:cNvPicPr>
          <p:nvPr>
            <p:ph idx="4294967295"/>
          </p:nvPr>
        </p:nvPicPr>
        <p:blipFill>
          <a:blip r:embed="rId3" cstate="print"/>
          <a:srcRect t="6000" b="3600"/>
          <a:stretch>
            <a:fillRect/>
          </a:stretch>
        </p:blipFill>
        <p:spPr>
          <a:xfrm>
            <a:off x="30163" y="1143000"/>
            <a:ext cx="9113837" cy="5148263"/>
          </a:xfrm>
          <a:noFill/>
        </p:spPr>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idx="4294967295"/>
          </p:nvPr>
        </p:nvSpPr>
        <p:spPr/>
        <p:txBody>
          <a:bodyPr/>
          <a:lstStyle/>
          <a:p>
            <a:pPr>
              <a:defRPr/>
            </a:pPr>
            <a:r>
              <a:rPr lang="en-US" dirty="0"/>
              <a:t>What’s Weather</a:t>
            </a:r>
          </a:p>
        </p:txBody>
      </p:sp>
      <p:sp>
        <p:nvSpPr>
          <p:cNvPr id="1001475" name="Rectangle 3"/>
          <p:cNvSpPr>
            <a:spLocks noGrp="1" noChangeArrowheads="1"/>
          </p:cNvSpPr>
          <p:nvPr>
            <p:ph type="body" idx="4294967295"/>
          </p:nvPr>
        </p:nvSpPr>
        <p:spPr/>
        <p:txBody>
          <a:bodyPr/>
          <a:lstStyle/>
          <a:p>
            <a:pPr>
              <a:buFont typeface="Monotype Sorts" pitchFamily="2" charset="2"/>
              <a:buChar char="u"/>
              <a:defRPr/>
            </a:pPr>
            <a:r>
              <a:rPr lang="en-US" dirty="0"/>
              <a:t>A snapshot of the atmosphere at a given time &amp; place</a:t>
            </a:r>
            <a:r>
              <a:rPr lang="en-US" dirty="0" smtClean="0"/>
              <a:t>.</a:t>
            </a:r>
          </a:p>
          <a:p>
            <a:pPr>
              <a:buFont typeface="Monotype Sorts" pitchFamily="2" charset="2"/>
              <a:buChar char="u"/>
              <a:defRPr/>
            </a:pPr>
            <a:r>
              <a:rPr lang="en-US" dirty="0" smtClean="0"/>
              <a:t>Such as seen on a “weather map”!</a:t>
            </a:r>
            <a:endParaRPr lang="en-US" dirty="0"/>
          </a:p>
          <a:p>
            <a:pPr lvl="1">
              <a:defRPr/>
            </a:pPr>
            <a:endParaRPr lang="en-US" dirty="0"/>
          </a:p>
          <a:p>
            <a:pPr lvl="1">
              <a:defRPr/>
            </a:pPr>
            <a:endParaRPr lang="en-US" dirty="0"/>
          </a:p>
          <a:p>
            <a:pPr>
              <a:buFont typeface="Monotype Sorts" pitchFamily="2" charset="2"/>
              <a:buChar char="u"/>
              <a:defRPr/>
            </a:pPr>
            <a:endParaRPr lang="en-US" dirty="0"/>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14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014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idx="4294967295"/>
          </p:nvPr>
        </p:nvSpPr>
        <p:spPr/>
        <p:txBody>
          <a:bodyPr/>
          <a:lstStyle/>
          <a:p>
            <a:pPr>
              <a:defRPr/>
            </a:pPr>
            <a:r>
              <a:rPr lang="en-US" dirty="0" smtClean="0"/>
              <a:t>Thank You!</a:t>
            </a:r>
          </a:p>
        </p:txBody>
      </p:sp>
      <p:sp>
        <p:nvSpPr>
          <p:cNvPr id="537603" name="Rectangle 3"/>
          <p:cNvSpPr>
            <a:spLocks noGrp="1" noChangeArrowheads="1"/>
          </p:cNvSpPr>
          <p:nvPr>
            <p:ph type="body" idx="4294967295"/>
          </p:nvPr>
        </p:nvSpPr>
        <p:spPr>
          <a:xfrm>
            <a:off x="304800" y="2057400"/>
            <a:ext cx="4495800" cy="4114800"/>
          </a:xfrm>
        </p:spPr>
        <p:txBody>
          <a:bodyPr/>
          <a:lstStyle/>
          <a:p>
            <a:pPr>
              <a:buFont typeface="Monotype Sorts" pitchFamily="2" charset="2"/>
              <a:buChar char="u"/>
              <a:defRPr/>
            </a:pPr>
            <a:r>
              <a:rPr lang="en-US" dirty="0" smtClean="0"/>
              <a:t>Ed Hopkins</a:t>
            </a:r>
            <a:br>
              <a:rPr lang="en-US" dirty="0" smtClean="0"/>
            </a:br>
            <a:r>
              <a:rPr lang="en-US" dirty="0" smtClean="0"/>
              <a:t> </a:t>
            </a:r>
            <a:r>
              <a:rPr lang="en-US" sz="2400" i="1" dirty="0" smtClean="0"/>
              <a:t>ejhopkin@wisc.edu</a:t>
            </a:r>
            <a:endParaRPr lang="en-US" sz="2400" dirty="0" smtClean="0"/>
          </a:p>
          <a:p>
            <a:pPr>
              <a:buFont typeface="Monotype Sorts" pitchFamily="2" charset="2"/>
              <a:buChar char="u"/>
              <a:defRPr/>
            </a:pPr>
            <a:r>
              <a:rPr lang="en-US" sz="2600" dirty="0" smtClean="0"/>
              <a:t>State Climatology Office</a:t>
            </a:r>
            <a:br>
              <a:rPr lang="en-US" sz="2600" dirty="0" smtClean="0"/>
            </a:br>
            <a:r>
              <a:rPr lang="en-US" sz="2600" dirty="0" smtClean="0"/>
              <a:t>1225 W. Dayton St.,</a:t>
            </a:r>
            <a:br>
              <a:rPr lang="en-US" sz="2600" dirty="0" smtClean="0"/>
            </a:br>
            <a:r>
              <a:rPr lang="en-US" sz="2600" dirty="0" smtClean="0"/>
              <a:t>Madison, WI  53706</a:t>
            </a:r>
            <a:br>
              <a:rPr lang="en-US" sz="2600" dirty="0" smtClean="0"/>
            </a:br>
            <a:r>
              <a:rPr lang="en-US" sz="2600" dirty="0" smtClean="0"/>
              <a:t> </a:t>
            </a:r>
            <a:r>
              <a:rPr lang="en-US" sz="2000" i="1" dirty="0" smtClean="0"/>
              <a:t>http://www.aos.wisc.edu/~sco</a:t>
            </a:r>
            <a:r>
              <a:rPr lang="en-US" sz="2400" dirty="0" smtClean="0"/>
              <a:t> </a:t>
            </a:r>
          </a:p>
          <a:p>
            <a:pPr>
              <a:buFont typeface="Monotype Sorts" pitchFamily="2" charset="2"/>
              <a:buChar char="u"/>
              <a:defRPr/>
            </a:pPr>
            <a:endParaRPr lang="en-US" i="1" dirty="0" smtClean="0"/>
          </a:p>
        </p:txBody>
      </p:sp>
      <p:pic>
        <p:nvPicPr>
          <p:cNvPr id="200708" name="Picture 4" descr="1225day1"/>
          <p:cNvPicPr>
            <a:picLocks noChangeAspect="1" noChangeArrowheads="1"/>
          </p:cNvPicPr>
          <p:nvPr/>
        </p:nvPicPr>
        <p:blipFill>
          <a:blip r:embed="rId3" cstate="print"/>
          <a:srcRect l="25000" r="23334"/>
          <a:stretch>
            <a:fillRect/>
          </a:stretch>
        </p:blipFill>
        <p:spPr bwMode="auto">
          <a:xfrm>
            <a:off x="4800600" y="1524000"/>
            <a:ext cx="3779838" cy="4875213"/>
          </a:xfrm>
          <a:prstGeom prst="rect">
            <a:avLst/>
          </a:prstGeom>
          <a:noFill/>
          <a:ln w="9525">
            <a:noFill/>
            <a:miter lim="800000"/>
            <a:headEnd/>
            <a:tailEnd/>
          </a:ln>
        </p:spPr>
      </p:pic>
      <p:sp>
        <p:nvSpPr>
          <p:cNvPr id="537605" name="AutoShape 5"/>
          <p:cNvSpPr>
            <a:spLocks noChangeArrowheads="1"/>
          </p:cNvSpPr>
          <p:nvPr/>
        </p:nvSpPr>
        <p:spPr bwMode="auto">
          <a:xfrm>
            <a:off x="7848600" y="3733800"/>
            <a:ext cx="976313" cy="485775"/>
          </a:xfrm>
          <a:prstGeom prst="leftArrow">
            <a:avLst>
              <a:gd name="adj1" fmla="val 50000"/>
              <a:gd name="adj2" fmla="val 50245"/>
            </a:avLst>
          </a:prstGeom>
          <a:solidFill>
            <a:schemeClr val="accent1"/>
          </a:solidFill>
          <a:ln w="12700">
            <a:solidFill>
              <a:schemeClr val="tx1"/>
            </a:solidFill>
            <a:miter lim="800000"/>
            <a:headEnd/>
            <a:tailEnd/>
          </a:ln>
        </p:spPr>
        <p:txBody>
          <a:bodyPr wrap="none" anchor="ctr"/>
          <a:lstStyle/>
          <a:p>
            <a:endParaRPr lang="en-GB"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37605"/>
                                        </p:tgtEl>
                                        <p:attrNameLst>
                                          <p:attrName>style.visibility</p:attrName>
                                        </p:attrNameLst>
                                      </p:cBhvr>
                                      <p:to>
                                        <p:strVal val="visible"/>
                                      </p:to>
                                    </p:set>
                                    <p:anim calcmode="lin" valueType="num">
                                      <p:cBhvr additive="base">
                                        <p:cTn id="7" dur="500" fill="hold"/>
                                        <p:tgtEl>
                                          <p:spTgt spid="537605"/>
                                        </p:tgtEl>
                                        <p:attrNameLst>
                                          <p:attrName>ppt_x</p:attrName>
                                        </p:attrNameLst>
                                      </p:cBhvr>
                                      <p:tavLst>
                                        <p:tav tm="0">
                                          <p:val>
                                            <p:strVal val="#ppt_x"/>
                                          </p:val>
                                        </p:tav>
                                        <p:tav tm="100000">
                                          <p:val>
                                            <p:strVal val="#ppt_x"/>
                                          </p:val>
                                        </p:tav>
                                      </p:tavLst>
                                    </p:anim>
                                    <p:anim calcmode="lin" valueType="num">
                                      <p:cBhvr additive="base">
                                        <p:cTn id="8" dur="500" fill="hold"/>
                                        <p:tgtEl>
                                          <p:spTgt spid="537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5"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685800" y="0"/>
            <a:ext cx="7772400" cy="1143000"/>
          </a:xfrm>
        </p:spPr>
        <p:txBody>
          <a:bodyPr/>
          <a:lstStyle/>
          <a:p>
            <a:pPr>
              <a:defRPr/>
            </a:pPr>
            <a:r>
              <a:rPr lang="en-US" dirty="0" smtClean="0"/>
              <a:t>Outlook for El Niño/La Niña?</a:t>
            </a:r>
            <a:r>
              <a:rPr lang="en-US" i="1" dirty="0" smtClean="0">
                <a:solidFill>
                  <a:srgbClr val="FFFF00"/>
                </a:solidFill>
              </a:rPr>
              <a:t> </a:t>
            </a:r>
            <a:r>
              <a:rPr lang="en-US" sz="2000" dirty="0" smtClean="0"/>
              <a:t>From </a:t>
            </a:r>
            <a:r>
              <a:rPr lang="en-US" sz="2000" i="1" dirty="0" smtClean="0"/>
              <a:t>NOAA Climate Prediction Center</a:t>
            </a:r>
            <a:endParaRPr lang="en-US" sz="2800" dirty="0" smtClean="0"/>
          </a:p>
        </p:txBody>
      </p:sp>
      <p:sp>
        <p:nvSpPr>
          <p:cNvPr id="202755" name="AutoShape 11"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202756" name="AutoShape 13"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202757" name="AutoShape 15"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202758" name="AutoShape 17"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202759" name="AutoShape 14" descr="https://wiscmail.wisc.edu/iwc/svc/wmap/attach/ensoPlot_0612.gif?token=VICgh9CQfR&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pic>
        <p:nvPicPr>
          <p:cNvPr id="202760" name="Picture 15"/>
          <p:cNvPicPr>
            <a:picLocks noChangeAspect="1" noChangeArrowheads="1"/>
          </p:cNvPicPr>
          <p:nvPr/>
        </p:nvPicPr>
        <p:blipFill>
          <a:blip r:embed="rId3" cstate="print"/>
          <a:srcRect/>
          <a:stretch>
            <a:fillRect/>
          </a:stretch>
        </p:blipFill>
        <p:spPr bwMode="auto">
          <a:xfrm>
            <a:off x="1390650" y="1344613"/>
            <a:ext cx="5767388" cy="4981575"/>
          </a:xfrm>
          <a:prstGeom prst="rect">
            <a:avLst/>
          </a:prstGeom>
          <a:noFill/>
          <a:ln w="9525">
            <a:noFill/>
            <a:miter lim="800000"/>
            <a:headEnd/>
            <a:tailEnd/>
          </a:ln>
          <a:effectLst/>
        </p:spPr>
      </p:pic>
      <p:sp>
        <p:nvSpPr>
          <p:cNvPr id="17" name="TextBox 10"/>
          <p:cNvSpPr txBox="1">
            <a:spLocks noChangeArrowheads="1"/>
          </p:cNvSpPr>
          <p:nvPr/>
        </p:nvSpPr>
        <p:spPr bwMode="auto">
          <a:xfrm>
            <a:off x="2860675" y="3051175"/>
            <a:ext cx="1347788" cy="461963"/>
          </a:xfrm>
          <a:prstGeom prst="rect">
            <a:avLst/>
          </a:prstGeom>
          <a:noFill/>
          <a:ln w="9525">
            <a:noFill/>
            <a:miter lim="800000"/>
            <a:headEnd/>
            <a:tailEnd/>
          </a:ln>
        </p:spPr>
        <p:txBody>
          <a:bodyPr wrap="none">
            <a:spAutoFit/>
          </a:bodyPr>
          <a:lstStyle/>
          <a:p>
            <a:pPr>
              <a:defRPr/>
            </a:pPr>
            <a:r>
              <a:rPr lang="en-US" dirty="0">
                <a:solidFill>
                  <a:srgbClr val="FF0000"/>
                </a:solidFill>
                <a:latin typeface="+mn-lt"/>
              </a:rPr>
              <a:t>Summer</a:t>
            </a:r>
          </a:p>
        </p:txBody>
      </p:sp>
      <p:sp>
        <p:nvSpPr>
          <p:cNvPr id="18" name="TextBox 11"/>
          <p:cNvSpPr txBox="1">
            <a:spLocks noChangeArrowheads="1"/>
          </p:cNvSpPr>
          <p:nvPr/>
        </p:nvSpPr>
        <p:spPr bwMode="auto">
          <a:xfrm>
            <a:off x="4208463" y="4989513"/>
            <a:ext cx="681037" cy="461962"/>
          </a:xfrm>
          <a:prstGeom prst="rect">
            <a:avLst/>
          </a:prstGeom>
          <a:noFill/>
          <a:ln w="9525">
            <a:noFill/>
            <a:miter lim="800000"/>
            <a:headEnd/>
            <a:tailEnd/>
          </a:ln>
        </p:spPr>
        <p:txBody>
          <a:bodyPr wrap="none">
            <a:spAutoFit/>
          </a:bodyPr>
          <a:lstStyle/>
          <a:p>
            <a:pPr>
              <a:defRPr/>
            </a:pPr>
            <a:r>
              <a:rPr lang="en-US" dirty="0">
                <a:solidFill>
                  <a:srgbClr val="FF0000"/>
                </a:solidFill>
                <a:latin typeface="+mn-lt"/>
              </a:rPr>
              <a:t>Fall</a:t>
            </a:r>
          </a:p>
        </p:txBody>
      </p:sp>
      <p:pic>
        <p:nvPicPr>
          <p:cNvPr id="202763" name="Picture 17"/>
          <p:cNvPicPr>
            <a:picLocks noChangeAspect="1" noChangeArrowheads="1"/>
          </p:cNvPicPr>
          <p:nvPr/>
        </p:nvPicPr>
        <p:blipFill>
          <a:blip r:embed="rId4" cstate="print"/>
          <a:srcRect/>
          <a:stretch>
            <a:fillRect/>
          </a:stretch>
        </p:blipFill>
        <p:spPr bwMode="auto">
          <a:xfrm>
            <a:off x="1509713" y="4343400"/>
            <a:ext cx="1506537" cy="646113"/>
          </a:xfrm>
          <a:prstGeom prst="rect">
            <a:avLst/>
          </a:prstGeom>
          <a:noFill/>
          <a:ln w="9525">
            <a:noFill/>
            <a:miter lim="800000"/>
            <a:headEnd/>
            <a:tailEnd/>
          </a:ln>
          <a:effectLst/>
        </p:spPr>
      </p:pic>
      <p:pic>
        <p:nvPicPr>
          <p:cNvPr id="202764" name="Picture 18"/>
          <p:cNvPicPr>
            <a:picLocks noChangeAspect="1" noChangeArrowheads="1"/>
          </p:cNvPicPr>
          <p:nvPr/>
        </p:nvPicPr>
        <p:blipFill>
          <a:blip r:embed="rId5" cstate="print"/>
          <a:srcRect/>
          <a:stretch>
            <a:fillRect/>
          </a:stretch>
        </p:blipFill>
        <p:spPr bwMode="auto">
          <a:xfrm>
            <a:off x="1897063" y="3516313"/>
            <a:ext cx="974725" cy="639762"/>
          </a:xfrm>
          <a:prstGeom prst="rect">
            <a:avLst/>
          </a:prstGeom>
          <a:noFill/>
          <a:ln w="9525">
            <a:noFill/>
            <a:miter lim="800000"/>
            <a:headEnd/>
            <a:tailEnd/>
          </a:ln>
          <a:effectLst/>
        </p:spPr>
      </p:pic>
      <p:sp>
        <p:nvSpPr>
          <p:cNvPr id="26" name="TextBox 6"/>
          <p:cNvSpPr txBox="1">
            <a:spLocks noChangeArrowheads="1"/>
          </p:cNvSpPr>
          <p:nvPr/>
        </p:nvSpPr>
        <p:spPr bwMode="auto">
          <a:xfrm>
            <a:off x="1752600" y="3173413"/>
            <a:ext cx="1263650" cy="461962"/>
          </a:xfrm>
          <a:prstGeom prst="rect">
            <a:avLst/>
          </a:prstGeom>
          <a:noFill/>
          <a:ln w="9525">
            <a:noFill/>
            <a:miter lim="800000"/>
            <a:headEnd/>
            <a:tailEnd/>
          </a:ln>
        </p:spPr>
        <p:txBody>
          <a:bodyPr>
            <a:spAutoFit/>
          </a:bodyPr>
          <a:lstStyle/>
          <a:p>
            <a:pPr>
              <a:defRPr/>
            </a:pPr>
            <a:r>
              <a:rPr lang="en-US" dirty="0">
                <a:solidFill>
                  <a:srgbClr val="FF0000"/>
                </a:solidFill>
                <a:latin typeface="+mn-lt"/>
              </a:rPr>
              <a:t>El Niño </a:t>
            </a:r>
          </a:p>
        </p:txBody>
      </p:sp>
      <p:sp>
        <p:nvSpPr>
          <p:cNvPr id="28" name="TextBox 6"/>
          <p:cNvSpPr txBox="1">
            <a:spLocks noChangeArrowheads="1"/>
          </p:cNvSpPr>
          <p:nvPr/>
        </p:nvSpPr>
        <p:spPr bwMode="auto">
          <a:xfrm>
            <a:off x="4868863" y="2755900"/>
            <a:ext cx="1263650" cy="461963"/>
          </a:xfrm>
          <a:prstGeom prst="rect">
            <a:avLst/>
          </a:prstGeom>
          <a:noFill/>
          <a:ln w="9525">
            <a:noFill/>
            <a:miter lim="800000"/>
            <a:headEnd/>
            <a:tailEnd/>
          </a:ln>
        </p:spPr>
        <p:txBody>
          <a:bodyPr>
            <a:spAutoFit/>
          </a:bodyPr>
          <a:lstStyle/>
          <a:p>
            <a:pPr algn="ctr">
              <a:defRPr/>
            </a:pPr>
            <a:r>
              <a:rPr lang="en-US" dirty="0">
                <a:solidFill>
                  <a:srgbClr val="FF0000"/>
                </a:solidFill>
                <a:latin typeface="+mn-lt"/>
              </a:rPr>
              <a:t>Winter</a:t>
            </a:r>
          </a:p>
        </p:txBody>
      </p:sp>
    </p:spTree>
  </p:cSld>
  <p:clrMapOvr>
    <a:masterClrMapping/>
  </p:clrMapOvr>
  <p:transition>
    <p:rand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a:defRPr/>
            </a:pPr>
            <a:r>
              <a:rPr lang="en-US" dirty="0" smtClean="0">
                <a:solidFill>
                  <a:srgbClr val="FFFF00"/>
                </a:solidFill>
              </a:rPr>
              <a:t>Global SST Departures (</a:t>
            </a:r>
            <a:r>
              <a:rPr lang="en-US" baseline="30000" dirty="0" smtClean="0">
                <a:solidFill>
                  <a:srgbClr val="FFFF00"/>
                </a:solidFill>
              </a:rPr>
              <a:t>o</a:t>
            </a:r>
            <a:r>
              <a:rPr lang="en-US" dirty="0" smtClean="0">
                <a:solidFill>
                  <a:srgbClr val="FFFF00"/>
                </a:solidFill>
              </a:rPr>
              <a:t>C)</a:t>
            </a:r>
            <a:br>
              <a:rPr lang="en-US" dirty="0" smtClean="0">
                <a:solidFill>
                  <a:srgbClr val="FFFF00"/>
                </a:solidFill>
              </a:rPr>
            </a:br>
            <a:r>
              <a:rPr lang="en-US" sz="2800" dirty="0" smtClean="0"/>
              <a:t> </a:t>
            </a:r>
            <a:r>
              <a:rPr lang="en-US" sz="1800" dirty="0" smtClean="0"/>
              <a:t>From </a:t>
            </a:r>
            <a:r>
              <a:rPr lang="en-US" sz="1800" i="1" dirty="0" smtClean="0"/>
              <a:t>NOAA Climate Prediction Center</a:t>
            </a:r>
            <a:endParaRPr lang="en-US" i="1" dirty="0" smtClean="0"/>
          </a:p>
        </p:txBody>
      </p:sp>
      <p:pic>
        <p:nvPicPr>
          <p:cNvPr id="204803" name="Picture 6"/>
          <p:cNvPicPr>
            <a:picLocks noChangeAspect="1" noChangeArrowheads="1"/>
          </p:cNvPicPr>
          <p:nvPr/>
        </p:nvPicPr>
        <p:blipFill>
          <a:blip r:embed="rId3" cstate="print"/>
          <a:srcRect/>
          <a:stretch>
            <a:fillRect/>
          </a:stretch>
        </p:blipFill>
        <p:spPr bwMode="auto">
          <a:xfrm>
            <a:off x="892175" y="1752600"/>
            <a:ext cx="7331075" cy="4667250"/>
          </a:xfrm>
          <a:prstGeom prst="rect">
            <a:avLst/>
          </a:prstGeom>
          <a:noFill/>
          <a:ln w="9525">
            <a:noFill/>
            <a:miter lim="800000"/>
            <a:headEnd/>
            <a:tailEnd/>
          </a:ln>
          <a:effectLst/>
        </p:spPr>
      </p:pic>
      <p:pic>
        <p:nvPicPr>
          <p:cNvPr id="204804" name="Picture 7"/>
          <p:cNvPicPr>
            <a:picLocks noChangeAspect="1" noChangeArrowheads="1"/>
          </p:cNvPicPr>
          <p:nvPr/>
        </p:nvPicPr>
        <p:blipFill>
          <a:blip r:embed="rId4" cstate="print"/>
          <a:srcRect/>
          <a:stretch>
            <a:fillRect/>
          </a:stretch>
        </p:blipFill>
        <p:spPr bwMode="auto">
          <a:xfrm>
            <a:off x="4552950" y="3689350"/>
            <a:ext cx="1004888" cy="396875"/>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p:cNvSpPr>
            <a:spLocks noChangeArrowheads="1"/>
          </p:cNvSpPr>
          <p:nvPr/>
        </p:nvSpPr>
        <p:spPr bwMode="auto">
          <a:xfrm>
            <a:off x="838200" y="0"/>
            <a:ext cx="7772400" cy="1143000"/>
          </a:xfrm>
          <a:prstGeom prst="rect">
            <a:avLst/>
          </a:prstGeom>
          <a:noFill/>
          <a:ln>
            <a:noFill/>
          </a:ln>
          <a:effectLst/>
          <a:extLst/>
        </p:spPr>
        <p:txBody>
          <a:bodyPr lIns="90488" tIns="44450" rIns="90488" bIns="44450" anchor="ctr"/>
          <a:lstStyle/>
          <a:p>
            <a:pPr algn="ctr">
              <a:defRPr/>
            </a:pPr>
            <a:r>
              <a:rPr lang="en-US" b="1" dirty="0">
                <a:solidFill>
                  <a:srgbClr val="FFFF00"/>
                </a:solidFill>
                <a:effectLst>
                  <a:outerShdw blurRad="38100" dist="38100" dir="2700000" algn="tl">
                    <a:srgbClr val="000000"/>
                  </a:outerShdw>
                </a:effectLst>
                <a:latin typeface="Arial" pitchFamily="34" charset="0"/>
              </a:rPr>
              <a:t>Trends in Wisconsin’s Spring Temperature</a:t>
            </a:r>
            <a:br>
              <a:rPr lang="en-US" b="1" dirty="0">
                <a:solidFill>
                  <a:srgbClr val="FFFF00"/>
                </a:solidFill>
                <a:effectLst>
                  <a:outerShdw blurRad="38100" dist="38100" dir="2700000" algn="tl">
                    <a:srgbClr val="000000"/>
                  </a:outerShdw>
                </a:effectLst>
                <a:latin typeface="Arial" pitchFamily="34" charset="0"/>
              </a:rPr>
            </a:br>
            <a:endParaRPr lang="en-US" b="1" dirty="0">
              <a:solidFill>
                <a:srgbClr val="FFFF00"/>
              </a:solidFill>
              <a:effectLst>
                <a:outerShdw blurRad="38100" dist="38100" dir="2700000" algn="tl">
                  <a:srgbClr val="000000"/>
                </a:outerShdw>
              </a:effectLst>
              <a:latin typeface="Arial" pitchFamily="34" charset="0"/>
            </a:endParaRPr>
          </a:p>
        </p:txBody>
      </p:sp>
      <p:pic>
        <p:nvPicPr>
          <p:cNvPr id="206851" name="Picture 2" descr="http://www.aos.wisc.edu/~sco/seasons/graphics/WI-00-temp-mam.gif"/>
          <p:cNvPicPr>
            <a:picLocks noChangeAspect="1" noChangeArrowheads="1"/>
          </p:cNvPicPr>
          <p:nvPr/>
        </p:nvPicPr>
        <p:blipFill>
          <a:blip r:embed="rId3" cstate="print"/>
          <a:srcRect/>
          <a:stretch>
            <a:fillRect/>
          </a:stretch>
        </p:blipFill>
        <p:spPr bwMode="auto">
          <a:xfrm>
            <a:off x="914400" y="838200"/>
            <a:ext cx="7634288" cy="5456238"/>
          </a:xfrm>
          <a:prstGeom prst="rect">
            <a:avLst/>
          </a:prstGeom>
          <a:noFill/>
          <a:ln w="9525">
            <a:noFill/>
            <a:miter lim="800000"/>
            <a:headEnd/>
            <a:tailEnd/>
          </a:ln>
        </p:spPr>
      </p:pic>
      <p:pic>
        <p:nvPicPr>
          <p:cNvPr id="206852" name="Picture 7" descr="wi"/>
          <p:cNvPicPr>
            <a:picLocks noChangeAspect="1" noChangeArrowheads="1"/>
          </p:cNvPicPr>
          <p:nvPr/>
        </p:nvPicPr>
        <p:blipFill>
          <a:blip r:embed="rId4" cstate="print"/>
          <a:srcRect/>
          <a:stretch>
            <a:fillRect/>
          </a:stretch>
        </p:blipFill>
        <p:spPr bwMode="auto">
          <a:xfrm>
            <a:off x="1905000" y="1447800"/>
            <a:ext cx="977900" cy="977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p:cNvSpPr>
            <a:spLocks noChangeArrowheads="1"/>
          </p:cNvSpPr>
          <p:nvPr/>
        </p:nvSpPr>
        <p:spPr bwMode="auto">
          <a:xfrm>
            <a:off x="838200" y="0"/>
            <a:ext cx="7772400" cy="1143000"/>
          </a:xfrm>
          <a:prstGeom prst="rect">
            <a:avLst/>
          </a:prstGeom>
          <a:noFill/>
          <a:ln>
            <a:noFill/>
          </a:ln>
          <a:effectLst/>
          <a:extLst/>
        </p:spPr>
        <p:txBody>
          <a:bodyPr lIns="90488" tIns="44450" rIns="90488" bIns="44450" anchor="ctr"/>
          <a:lstStyle/>
          <a:p>
            <a:pPr algn="ctr">
              <a:defRPr/>
            </a:pPr>
            <a:r>
              <a:rPr lang="en-US" b="1" dirty="0">
                <a:solidFill>
                  <a:schemeClr val="tx2"/>
                </a:solidFill>
                <a:effectLst>
                  <a:outerShdw blurRad="38100" dist="38100" dir="2700000" algn="tl">
                    <a:srgbClr val="000000"/>
                  </a:outerShdw>
                </a:effectLst>
                <a:latin typeface="Arial" pitchFamily="34" charset="0"/>
              </a:rPr>
              <a:t>Trends in Wisconsin’s Summer Temperature</a:t>
            </a:r>
            <a:r>
              <a:rPr lang="en-US" dirty="0">
                <a:effectLst>
                  <a:outerShdw blurRad="38100" dist="38100" dir="2700000" algn="tl">
                    <a:srgbClr val="000000"/>
                  </a:outerShdw>
                </a:effectLst>
                <a:cs typeface="Arial" charset="0"/>
              </a:rPr>
              <a:t/>
            </a:r>
            <a:br>
              <a:rPr lang="en-US" dirty="0">
                <a:effectLst>
                  <a:outerShdw blurRad="38100" dist="38100" dir="2700000" algn="tl">
                    <a:srgbClr val="000000"/>
                  </a:outerShdw>
                </a:effectLst>
                <a:cs typeface="Arial" charset="0"/>
              </a:rPr>
            </a:br>
            <a:endParaRPr lang="en-US" dirty="0">
              <a:effectLst>
                <a:outerShdw blurRad="38100" dist="38100" dir="2700000" algn="tl">
                  <a:srgbClr val="000000"/>
                </a:outerShdw>
              </a:effectLst>
              <a:cs typeface="Arial" charset="0"/>
            </a:endParaRPr>
          </a:p>
        </p:txBody>
      </p:sp>
      <p:pic>
        <p:nvPicPr>
          <p:cNvPr id="208899" name="Picture 6" descr="http://www.aos.wisc.edu/~sco/seasons/graphics/WI-00-temp-jja.gif"/>
          <p:cNvPicPr>
            <a:picLocks noChangeAspect="1" noChangeArrowheads="1"/>
          </p:cNvPicPr>
          <p:nvPr/>
        </p:nvPicPr>
        <p:blipFill>
          <a:blip r:embed="rId3" cstate="print"/>
          <a:srcRect/>
          <a:stretch>
            <a:fillRect/>
          </a:stretch>
        </p:blipFill>
        <p:spPr bwMode="auto">
          <a:xfrm>
            <a:off x="762000" y="762000"/>
            <a:ext cx="7634288" cy="5456238"/>
          </a:xfrm>
          <a:prstGeom prst="rect">
            <a:avLst/>
          </a:prstGeom>
          <a:noFill/>
          <a:ln w="9525">
            <a:noFill/>
            <a:miter lim="800000"/>
            <a:headEnd/>
            <a:tailEnd/>
          </a:ln>
        </p:spPr>
      </p:pic>
      <p:pic>
        <p:nvPicPr>
          <p:cNvPr id="208900" name="Picture 7" descr="wi"/>
          <p:cNvPicPr>
            <a:picLocks noChangeAspect="1" noChangeArrowheads="1"/>
          </p:cNvPicPr>
          <p:nvPr/>
        </p:nvPicPr>
        <p:blipFill>
          <a:blip r:embed="rId4" cstate="print"/>
          <a:srcRect/>
          <a:stretch>
            <a:fillRect/>
          </a:stretch>
        </p:blipFill>
        <p:spPr bwMode="auto">
          <a:xfrm>
            <a:off x="1524000" y="1143000"/>
            <a:ext cx="977900" cy="977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p:cNvSpPr>
            <a:spLocks noChangeArrowheads="1"/>
          </p:cNvSpPr>
          <p:nvPr/>
        </p:nvSpPr>
        <p:spPr bwMode="auto">
          <a:xfrm>
            <a:off x="838200" y="0"/>
            <a:ext cx="7772400" cy="1143000"/>
          </a:xfrm>
          <a:prstGeom prst="rect">
            <a:avLst/>
          </a:prstGeom>
          <a:noFill/>
          <a:ln>
            <a:noFill/>
          </a:ln>
          <a:effectLst/>
          <a:extLst/>
        </p:spPr>
        <p:txBody>
          <a:bodyPr lIns="90488" tIns="44450" rIns="90488" bIns="44450" anchor="ctr"/>
          <a:lstStyle/>
          <a:p>
            <a:pPr algn="ctr">
              <a:defRPr/>
            </a:pPr>
            <a:r>
              <a:rPr lang="en-US" b="1" dirty="0">
                <a:solidFill>
                  <a:srgbClr val="FFFF00"/>
                </a:solidFill>
                <a:effectLst>
                  <a:outerShdw blurRad="38100" dist="38100" dir="2700000" algn="tl">
                    <a:srgbClr val="000000"/>
                  </a:outerShdw>
                </a:effectLst>
                <a:latin typeface="Arial" pitchFamily="34" charset="0"/>
              </a:rPr>
              <a:t>Trends in Wisconsin’s Autumn Temperature</a:t>
            </a:r>
            <a:br>
              <a:rPr lang="en-US" b="1" dirty="0">
                <a:solidFill>
                  <a:srgbClr val="FFFF00"/>
                </a:solidFill>
                <a:effectLst>
                  <a:outerShdw blurRad="38100" dist="38100" dir="2700000" algn="tl">
                    <a:srgbClr val="000000"/>
                  </a:outerShdw>
                </a:effectLst>
                <a:latin typeface="Arial" pitchFamily="34" charset="0"/>
              </a:rPr>
            </a:br>
            <a:endParaRPr lang="en-US" b="1" dirty="0">
              <a:solidFill>
                <a:srgbClr val="FFFF00"/>
              </a:solidFill>
              <a:effectLst>
                <a:outerShdw blurRad="38100" dist="38100" dir="2700000" algn="tl">
                  <a:srgbClr val="000000"/>
                </a:outerShdw>
              </a:effectLst>
              <a:latin typeface="Arial" pitchFamily="34" charset="0"/>
            </a:endParaRPr>
          </a:p>
        </p:txBody>
      </p:sp>
      <p:pic>
        <p:nvPicPr>
          <p:cNvPr id="210947" name="Picture 2" descr="http://www.aos.wisc.edu/~sco/seasons/graphics/WI-00-temp-son.gif"/>
          <p:cNvPicPr>
            <a:picLocks noChangeAspect="1" noChangeArrowheads="1"/>
          </p:cNvPicPr>
          <p:nvPr/>
        </p:nvPicPr>
        <p:blipFill>
          <a:blip r:embed="rId3" cstate="print"/>
          <a:srcRect/>
          <a:stretch>
            <a:fillRect/>
          </a:stretch>
        </p:blipFill>
        <p:spPr bwMode="auto">
          <a:xfrm>
            <a:off x="914400" y="838200"/>
            <a:ext cx="7634288" cy="5456238"/>
          </a:xfrm>
          <a:prstGeom prst="rect">
            <a:avLst/>
          </a:prstGeom>
          <a:noFill/>
          <a:ln w="9525">
            <a:noFill/>
            <a:miter lim="800000"/>
            <a:headEnd/>
            <a:tailEnd/>
          </a:ln>
        </p:spPr>
      </p:pic>
      <p:pic>
        <p:nvPicPr>
          <p:cNvPr id="210948" name="Picture 7" descr="wi"/>
          <p:cNvPicPr>
            <a:picLocks noChangeAspect="1" noChangeArrowheads="1"/>
          </p:cNvPicPr>
          <p:nvPr/>
        </p:nvPicPr>
        <p:blipFill>
          <a:blip r:embed="rId4" cstate="print"/>
          <a:srcRect/>
          <a:stretch>
            <a:fillRect/>
          </a:stretch>
        </p:blipFill>
        <p:spPr bwMode="auto">
          <a:xfrm>
            <a:off x="1600200" y="1219200"/>
            <a:ext cx="977900" cy="977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p:cNvSpPr>
            <a:spLocks noChangeArrowheads="1"/>
          </p:cNvSpPr>
          <p:nvPr/>
        </p:nvSpPr>
        <p:spPr bwMode="auto">
          <a:xfrm>
            <a:off x="838200" y="0"/>
            <a:ext cx="7772400" cy="1143000"/>
          </a:xfrm>
          <a:prstGeom prst="rect">
            <a:avLst/>
          </a:prstGeom>
          <a:noFill/>
          <a:ln>
            <a:noFill/>
          </a:ln>
          <a:effectLst/>
          <a:extLst/>
        </p:spPr>
        <p:txBody>
          <a:bodyPr lIns="90488" tIns="44450" rIns="90488" bIns="44450" anchor="ctr"/>
          <a:lstStyle/>
          <a:p>
            <a:pPr algn="ctr">
              <a:defRPr/>
            </a:pPr>
            <a:r>
              <a:rPr lang="en-US" b="1" dirty="0">
                <a:solidFill>
                  <a:srgbClr val="FFFF00"/>
                </a:solidFill>
                <a:effectLst>
                  <a:outerShdw blurRad="38100" dist="38100" dir="2700000" algn="tl">
                    <a:srgbClr val="000000"/>
                  </a:outerShdw>
                </a:effectLst>
                <a:latin typeface="Arial" pitchFamily="34" charset="0"/>
              </a:rPr>
              <a:t>Trends in Wisconsin’s Winter Temperature</a:t>
            </a:r>
            <a:br>
              <a:rPr lang="en-US" b="1" dirty="0">
                <a:solidFill>
                  <a:srgbClr val="FFFF00"/>
                </a:solidFill>
                <a:effectLst>
                  <a:outerShdw blurRad="38100" dist="38100" dir="2700000" algn="tl">
                    <a:srgbClr val="000000"/>
                  </a:outerShdw>
                </a:effectLst>
                <a:latin typeface="Arial" pitchFamily="34" charset="0"/>
              </a:rPr>
            </a:br>
            <a:endParaRPr lang="en-US" b="1" dirty="0">
              <a:solidFill>
                <a:srgbClr val="FFFF00"/>
              </a:solidFill>
              <a:effectLst>
                <a:outerShdw blurRad="38100" dist="38100" dir="2700000" algn="tl">
                  <a:srgbClr val="000000"/>
                </a:outerShdw>
              </a:effectLst>
              <a:latin typeface="Arial" pitchFamily="34" charset="0"/>
            </a:endParaRPr>
          </a:p>
        </p:txBody>
      </p:sp>
      <p:pic>
        <p:nvPicPr>
          <p:cNvPr id="212995" name="Picture 2" descr="http://www.aos.wisc.edu/~sco/seasons/graphics/WI-00-temp-djf.gif"/>
          <p:cNvPicPr>
            <a:picLocks noChangeAspect="1" noChangeArrowheads="1"/>
          </p:cNvPicPr>
          <p:nvPr/>
        </p:nvPicPr>
        <p:blipFill>
          <a:blip r:embed="rId3" cstate="print"/>
          <a:srcRect/>
          <a:stretch>
            <a:fillRect/>
          </a:stretch>
        </p:blipFill>
        <p:spPr bwMode="auto">
          <a:xfrm>
            <a:off x="990600" y="838200"/>
            <a:ext cx="7634288" cy="5456238"/>
          </a:xfrm>
          <a:prstGeom prst="rect">
            <a:avLst/>
          </a:prstGeom>
          <a:noFill/>
          <a:ln w="9525">
            <a:noFill/>
            <a:miter lim="800000"/>
            <a:headEnd/>
            <a:tailEnd/>
          </a:ln>
        </p:spPr>
      </p:pic>
      <p:pic>
        <p:nvPicPr>
          <p:cNvPr id="212996" name="Picture 7" descr="wi"/>
          <p:cNvPicPr>
            <a:picLocks noChangeAspect="1" noChangeArrowheads="1"/>
          </p:cNvPicPr>
          <p:nvPr/>
        </p:nvPicPr>
        <p:blipFill>
          <a:blip r:embed="rId4" cstate="print"/>
          <a:srcRect/>
          <a:stretch>
            <a:fillRect/>
          </a:stretch>
        </p:blipFill>
        <p:spPr bwMode="auto">
          <a:xfrm>
            <a:off x="1828800" y="1219200"/>
            <a:ext cx="977900" cy="977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ttp://www.bnbfinder.com/blog/wp-content/uploads/2006/09/fall-foliage-map.gif"/>
          <p:cNvPicPr>
            <a:picLocks noChangeAspect="1" noChangeArrowheads="1"/>
          </p:cNvPicPr>
          <p:nvPr/>
        </p:nvPicPr>
        <p:blipFill>
          <a:blip r:embed="rId3" cstate="print"/>
          <a:srcRect/>
          <a:stretch>
            <a:fillRect/>
          </a:stretch>
        </p:blipFill>
        <p:spPr bwMode="auto">
          <a:xfrm>
            <a:off x="1066800" y="1066800"/>
            <a:ext cx="6858000" cy="4629150"/>
          </a:xfrm>
          <a:prstGeom prst="rect">
            <a:avLst/>
          </a:prstGeom>
          <a:noFill/>
          <a:ln w="9525">
            <a:noFill/>
            <a:miter lim="800000"/>
            <a:headEnd/>
            <a:tailEnd/>
          </a:ln>
        </p:spPr>
      </p:pic>
      <p:pic>
        <p:nvPicPr>
          <p:cNvPr id="215043" name="Picture 4" descr="US Normal Fall Peaks"/>
          <p:cNvPicPr>
            <a:picLocks noChangeAspect="1" noChangeArrowheads="1"/>
          </p:cNvPicPr>
          <p:nvPr/>
        </p:nvPicPr>
        <p:blipFill>
          <a:blip r:embed="rId4" cstate="print"/>
          <a:srcRect/>
          <a:stretch>
            <a:fillRect/>
          </a:stretch>
        </p:blipFill>
        <p:spPr bwMode="auto">
          <a:xfrm>
            <a:off x="3048000" y="2133600"/>
            <a:ext cx="5715000" cy="38576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Lake Delton Washout </a:t>
            </a:r>
            <a:br>
              <a:rPr lang="en-US" dirty="0" smtClean="0"/>
            </a:br>
            <a:r>
              <a:rPr lang="en-US" dirty="0" smtClean="0"/>
              <a:t>9 Jun 2008 </a:t>
            </a:r>
            <a:endParaRPr lang="en-GB" dirty="0"/>
          </a:p>
        </p:txBody>
      </p:sp>
      <p:pic>
        <p:nvPicPr>
          <p:cNvPr id="217091" name="Picture 2"/>
          <p:cNvPicPr>
            <a:picLocks noChangeAspect="1" noChangeArrowheads="1"/>
          </p:cNvPicPr>
          <p:nvPr/>
        </p:nvPicPr>
        <p:blipFill>
          <a:blip r:embed="rId3" cstate="print"/>
          <a:srcRect/>
          <a:stretch>
            <a:fillRect/>
          </a:stretch>
        </p:blipFill>
        <p:spPr bwMode="auto">
          <a:xfrm>
            <a:off x="990600" y="1828800"/>
            <a:ext cx="6477000" cy="43402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685800" y="228600"/>
            <a:ext cx="7772400" cy="1143000"/>
          </a:xfrm>
        </p:spPr>
        <p:txBody>
          <a:bodyPr/>
          <a:lstStyle/>
          <a:p>
            <a:pPr>
              <a:defRPr/>
            </a:pPr>
            <a:r>
              <a:rPr lang="en-US" sz="3600" smtClean="0"/>
              <a:t>Views of State Climatology Office</a:t>
            </a:r>
          </a:p>
        </p:txBody>
      </p:sp>
      <p:pic>
        <p:nvPicPr>
          <p:cNvPr id="219139" name="Picture 3" descr="Aug_2005_MSN 002"/>
          <p:cNvPicPr>
            <a:picLocks noChangeAspect="1" noChangeArrowheads="1"/>
          </p:cNvPicPr>
          <p:nvPr/>
        </p:nvPicPr>
        <p:blipFill>
          <a:blip r:embed="rId3" cstate="print"/>
          <a:srcRect/>
          <a:stretch>
            <a:fillRect/>
          </a:stretch>
        </p:blipFill>
        <p:spPr bwMode="auto">
          <a:xfrm>
            <a:off x="4724400" y="3895725"/>
            <a:ext cx="3949700" cy="2962275"/>
          </a:xfrm>
          <a:prstGeom prst="rect">
            <a:avLst/>
          </a:prstGeom>
          <a:noFill/>
          <a:ln w="9525">
            <a:noFill/>
            <a:miter lim="800000"/>
            <a:headEnd/>
            <a:tailEnd/>
          </a:ln>
        </p:spPr>
      </p:pic>
      <p:pic>
        <p:nvPicPr>
          <p:cNvPr id="219140" name="Picture 4" descr="Aug_2005_MSN 001"/>
          <p:cNvPicPr>
            <a:picLocks noChangeAspect="1" noChangeArrowheads="1"/>
          </p:cNvPicPr>
          <p:nvPr/>
        </p:nvPicPr>
        <p:blipFill>
          <a:blip r:embed="rId4" cstate="print"/>
          <a:srcRect/>
          <a:stretch>
            <a:fillRect/>
          </a:stretch>
        </p:blipFill>
        <p:spPr bwMode="auto">
          <a:xfrm>
            <a:off x="381000" y="1219200"/>
            <a:ext cx="3949700" cy="2962275"/>
          </a:xfrm>
          <a:prstGeom prst="rect">
            <a:avLst/>
          </a:prstGeom>
          <a:noFill/>
          <a:ln w="9525">
            <a:noFill/>
            <a:miter lim="800000"/>
            <a:headEnd/>
            <a:tailEnd/>
          </a:ln>
        </p:spPr>
      </p:pic>
      <p:pic>
        <p:nvPicPr>
          <p:cNvPr id="219141" name="Picture 5" descr="wis-coop2"/>
          <p:cNvPicPr>
            <a:picLocks noChangeAspect="1" noChangeArrowheads="1"/>
          </p:cNvPicPr>
          <p:nvPr/>
        </p:nvPicPr>
        <p:blipFill>
          <a:blip r:embed="rId5" cstate="print"/>
          <a:srcRect/>
          <a:stretch>
            <a:fillRect/>
          </a:stretch>
        </p:blipFill>
        <p:spPr bwMode="auto">
          <a:xfrm>
            <a:off x="5410200" y="1219200"/>
            <a:ext cx="2403475" cy="2574925"/>
          </a:xfrm>
          <a:prstGeom prst="rect">
            <a:avLst/>
          </a:prstGeom>
          <a:noFill/>
          <a:ln w="9525">
            <a:noFill/>
            <a:miter lim="800000"/>
            <a:headEnd/>
            <a:tailEnd/>
          </a:ln>
        </p:spPr>
      </p:pic>
      <p:pic>
        <p:nvPicPr>
          <p:cNvPr id="219142" name="Picture 6"/>
          <p:cNvPicPr>
            <a:picLocks noChangeAspect="1" noChangeArrowheads="1"/>
          </p:cNvPicPr>
          <p:nvPr/>
        </p:nvPicPr>
        <p:blipFill>
          <a:blip r:embed="rId6" cstate="print"/>
          <a:srcRect/>
          <a:stretch>
            <a:fillRect/>
          </a:stretch>
        </p:blipFill>
        <p:spPr bwMode="auto">
          <a:xfrm>
            <a:off x="990600" y="4648200"/>
            <a:ext cx="1504950" cy="1638300"/>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ughton Tornado.jpg"/>
          <p:cNvPicPr>
            <a:picLocks noChangeAspect="1" noChangeArrowheads="1"/>
          </p:cNvPicPr>
          <p:nvPr/>
        </p:nvPicPr>
        <p:blipFill>
          <a:blip r:embed="rId3" cstate="print"/>
          <a:srcRect/>
          <a:stretch>
            <a:fillRect/>
          </a:stretch>
        </p:blipFill>
        <p:spPr bwMode="auto">
          <a:xfrm>
            <a:off x="1371600" y="838200"/>
            <a:ext cx="6096000" cy="4572000"/>
          </a:xfrm>
          <a:prstGeom prst="rect">
            <a:avLst/>
          </a:prstGeom>
          <a:noFill/>
        </p:spPr>
      </p:pic>
      <p:sp>
        <p:nvSpPr>
          <p:cNvPr id="4" name="Rectangle 3"/>
          <p:cNvSpPr/>
          <p:nvPr/>
        </p:nvSpPr>
        <p:spPr>
          <a:xfrm>
            <a:off x="3886200" y="5657671"/>
            <a:ext cx="4572000" cy="1200329"/>
          </a:xfrm>
          <a:prstGeom prst="rect">
            <a:avLst/>
          </a:prstGeom>
        </p:spPr>
        <p:txBody>
          <a:bodyPr>
            <a:spAutoFit/>
          </a:bodyPr>
          <a:lstStyle/>
          <a:p>
            <a:r>
              <a:rPr lang="en-US" dirty="0" smtClean="0"/>
              <a:t>https://en.wikipedia.org/wiki/August_2005_Wisconsin_tornado_outbreak</a:t>
            </a:r>
            <a:endParaRPr lang="en-US" dirty="0"/>
          </a:p>
        </p:txBody>
      </p:sp>
      <p:sp>
        <p:nvSpPr>
          <p:cNvPr id="9" name="Title 8"/>
          <p:cNvSpPr>
            <a:spLocks noGrp="1"/>
          </p:cNvSpPr>
          <p:nvPr>
            <p:ph type="title"/>
          </p:nvPr>
        </p:nvSpPr>
        <p:spPr>
          <a:xfrm>
            <a:off x="685800" y="609600"/>
            <a:ext cx="7924800" cy="1143000"/>
          </a:xfrm>
        </p:spPr>
        <p:txBody>
          <a:bodyPr/>
          <a:lstStyle/>
          <a:p>
            <a:r>
              <a:rPr lang="en-US" dirty="0" smtClean="0"/>
              <a:t>Stoughton tornado 18 Aug 2005</a:t>
            </a:r>
            <a:endParaRPr lang="en-US" dirty="0"/>
          </a:p>
        </p:txBody>
      </p:sp>
      <p:sp>
        <p:nvSpPr>
          <p:cNvPr id="10" name="Content Placeholder 9"/>
          <p:cNvSpPr>
            <a:spLocks noGrp="1"/>
          </p:cNvSpPr>
          <p:nvPr>
            <p:ph idx="1"/>
          </p:nvPr>
        </p:nvSpPr>
        <p:spPr/>
        <p:txBody>
          <a:bodyPr/>
          <a:lstStyle/>
          <a:p>
            <a:r>
              <a:rPr lang="en-US" dirty="0" smtClean="0"/>
              <a:t>EF-3 </a:t>
            </a:r>
          </a:p>
          <a:p>
            <a:r>
              <a:rPr lang="en-US" dirty="0" smtClean="0"/>
              <a:t>One fatality</a:t>
            </a:r>
          </a:p>
          <a:p>
            <a:r>
              <a:rPr lang="en-US" dirty="0" smtClean="0"/>
              <a:t>Tracked 20 mi from N of Oregon to N of </a:t>
            </a:r>
            <a:r>
              <a:rPr lang="en-US" dirty="0" err="1" smtClean="0"/>
              <a:t>Busseyville</a:t>
            </a:r>
            <a:r>
              <a:rPr lang="en-US" dirty="0" smtClean="0"/>
              <a:t>  </a:t>
            </a:r>
            <a:endParaRPr lang="en-US" dirty="0"/>
          </a:p>
        </p:txBody>
      </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050"/>
          <p:cNvSpPr>
            <a:spLocks noGrp="1" noChangeArrowheads="1"/>
          </p:cNvSpPr>
          <p:nvPr>
            <p:ph type="title" idx="4294967295"/>
          </p:nvPr>
        </p:nvSpPr>
        <p:spPr>
          <a:xfrm>
            <a:off x="1371600" y="152400"/>
            <a:ext cx="7772400" cy="1143000"/>
          </a:xfrm>
        </p:spPr>
        <p:txBody>
          <a:bodyPr/>
          <a:lstStyle/>
          <a:p>
            <a:pPr>
              <a:defRPr/>
            </a:pPr>
            <a:r>
              <a:rPr lang="en-US"/>
              <a:t>Changing Climate </a:t>
            </a:r>
            <a:br>
              <a:rPr lang="en-US"/>
            </a:br>
            <a:r>
              <a:rPr lang="en-US" sz="2400"/>
              <a:t>In Instrumental Data Period</a:t>
            </a:r>
            <a:endParaRPr lang="en-US"/>
          </a:p>
        </p:txBody>
      </p:sp>
      <p:pic>
        <p:nvPicPr>
          <p:cNvPr id="221187" name="Picture 4"/>
          <p:cNvPicPr>
            <a:picLocks noChangeAspect="1" noChangeArrowheads="1"/>
          </p:cNvPicPr>
          <p:nvPr/>
        </p:nvPicPr>
        <p:blipFill>
          <a:blip r:embed="rId3" cstate="print"/>
          <a:srcRect/>
          <a:stretch>
            <a:fillRect/>
          </a:stretch>
        </p:blipFill>
        <p:spPr bwMode="auto">
          <a:xfrm>
            <a:off x="52388" y="1128713"/>
            <a:ext cx="3333750" cy="5210175"/>
          </a:xfrm>
          <a:prstGeom prst="rect">
            <a:avLst/>
          </a:prstGeom>
          <a:noFill/>
          <a:ln w="12700" algn="ctr">
            <a:noFill/>
            <a:miter lim="800000"/>
            <a:headEnd/>
            <a:tailEnd/>
          </a:ln>
        </p:spPr>
      </p:pic>
      <p:sp>
        <p:nvSpPr>
          <p:cNvPr id="221188" name="TextBox 1"/>
          <p:cNvSpPr txBox="1">
            <a:spLocks noChangeArrowheads="1"/>
          </p:cNvSpPr>
          <p:nvPr/>
        </p:nvSpPr>
        <p:spPr bwMode="auto">
          <a:xfrm>
            <a:off x="2209800" y="6338888"/>
            <a:ext cx="1176338" cy="519112"/>
          </a:xfrm>
          <a:prstGeom prst="rect">
            <a:avLst/>
          </a:prstGeom>
          <a:noFill/>
          <a:ln w="9525">
            <a:noFill/>
            <a:miter lim="800000"/>
            <a:headEnd/>
            <a:tailEnd/>
          </a:ln>
        </p:spPr>
        <p:txBody>
          <a:bodyPr wrap="none">
            <a:spAutoFit/>
          </a:bodyPr>
          <a:lstStyle/>
          <a:p>
            <a:r>
              <a:rPr lang="en-US" altLang="en-US" sz="2800" b="1" i="1">
                <a:solidFill>
                  <a:schemeClr val="tx2"/>
                </a:solidFill>
                <a:latin typeface="Arial" pitchFamily="34" charset="0"/>
              </a:rPr>
              <a:t>1930s</a:t>
            </a:r>
            <a:endParaRPr lang="en-GB" altLang="en-US" sz="2800" b="1" i="1">
              <a:solidFill>
                <a:schemeClr val="tx2"/>
              </a:solidFill>
              <a:latin typeface="Arial" pitchFamily="34" charset="0"/>
            </a:endParaRPr>
          </a:p>
        </p:txBody>
      </p:sp>
      <p:sp>
        <p:nvSpPr>
          <p:cNvPr id="221189" name="TextBox 1"/>
          <p:cNvSpPr txBox="1">
            <a:spLocks noChangeArrowheads="1"/>
          </p:cNvSpPr>
          <p:nvPr/>
        </p:nvSpPr>
        <p:spPr bwMode="auto">
          <a:xfrm>
            <a:off x="5888038" y="6303963"/>
            <a:ext cx="1176337" cy="519112"/>
          </a:xfrm>
          <a:prstGeom prst="rect">
            <a:avLst/>
          </a:prstGeom>
          <a:noFill/>
          <a:ln w="9525">
            <a:noFill/>
            <a:miter lim="800000"/>
            <a:headEnd/>
            <a:tailEnd/>
          </a:ln>
        </p:spPr>
        <p:txBody>
          <a:bodyPr wrap="none">
            <a:spAutoFit/>
          </a:bodyPr>
          <a:lstStyle/>
          <a:p>
            <a:r>
              <a:rPr lang="en-US" altLang="en-US" sz="2800" b="1" i="1">
                <a:solidFill>
                  <a:schemeClr val="tx2"/>
                </a:solidFill>
                <a:latin typeface="Arial" pitchFamily="34" charset="0"/>
              </a:rPr>
              <a:t>1990s</a:t>
            </a:r>
            <a:endParaRPr lang="en-GB" altLang="en-US" sz="2800" b="1" i="1">
              <a:solidFill>
                <a:schemeClr val="tx2"/>
              </a:solidFill>
              <a:latin typeface="Arial" pitchFamily="34" charset="0"/>
            </a:endParaRPr>
          </a:p>
        </p:txBody>
      </p:sp>
      <p:pic>
        <p:nvPicPr>
          <p:cNvPr id="221190" name="Picture 7" descr="D:\figures\JPEG\Ch01\01.03.jpg"/>
          <p:cNvPicPr>
            <a:picLocks noChangeAspect="1" noChangeArrowheads="1"/>
          </p:cNvPicPr>
          <p:nvPr/>
        </p:nvPicPr>
        <p:blipFill>
          <a:blip r:embed="rId4" cstate="print"/>
          <a:srcRect/>
          <a:stretch>
            <a:fillRect/>
          </a:stretch>
        </p:blipFill>
        <p:spPr bwMode="auto">
          <a:xfrm>
            <a:off x="3429000" y="1539875"/>
            <a:ext cx="5851525" cy="43878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85800" y="381000"/>
            <a:ext cx="7772400" cy="1143000"/>
          </a:xfrm>
        </p:spPr>
        <p:txBody>
          <a:bodyPr/>
          <a:lstStyle/>
          <a:p>
            <a:pPr>
              <a:defRPr/>
            </a:pPr>
            <a:r>
              <a:rPr lang="en-US"/>
              <a:t>19</a:t>
            </a:r>
            <a:r>
              <a:rPr lang="en-US" baseline="30000"/>
              <a:t>th</a:t>
            </a:r>
            <a:r>
              <a:rPr lang="en-US"/>
              <a:t> Century Weather Data</a:t>
            </a:r>
          </a:p>
        </p:txBody>
      </p:sp>
      <p:pic>
        <p:nvPicPr>
          <p:cNvPr id="223235" name="Picture 3" descr="NOV_2006_MSN 001"/>
          <p:cNvPicPr>
            <a:picLocks noGrp="1" noChangeAspect="1" noChangeArrowheads="1"/>
          </p:cNvPicPr>
          <p:nvPr>
            <p:ph sz="half" idx="4294967295"/>
          </p:nvPr>
        </p:nvPicPr>
        <p:blipFill>
          <a:blip r:embed="rId3" cstate="print"/>
          <a:srcRect/>
          <a:stretch>
            <a:fillRect/>
          </a:stretch>
        </p:blipFill>
        <p:spPr>
          <a:xfrm>
            <a:off x="1143000" y="1371600"/>
            <a:ext cx="6572250" cy="4929188"/>
          </a:xfrm>
          <a:noFill/>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39763" y="228600"/>
            <a:ext cx="7772400" cy="1143000"/>
          </a:xfrm>
        </p:spPr>
        <p:txBody>
          <a:bodyPr/>
          <a:lstStyle/>
          <a:p>
            <a:pPr>
              <a:defRPr/>
            </a:pPr>
            <a:r>
              <a:rPr lang="en-US" sz="2400" smtClean="0"/>
              <a:t>Some of long-term Weather Stations in Wisconsin</a:t>
            </a:r>
          </a:p>
        </p:txBody>
      </p:sp>
      <p:pic>
        <p:nvPicPr>
          <p:cNvPr id="225283" name="Picture 3" descr="wis-coop2"/>
          <p:cNvPicPr>
            <a:picLocks noChangeAspect="1" noChangeArrowheads="1"/>
          </p:cNvPicPr>
          <p:nvPr/>
        </p:nvPicPr>
        <p:blipFill>
          <a:blip r:embed="rId3" cstate="print"/>
          <a:srcRect/>
          <a:stretch>
            <a:fillRect/>
          </a:stretch>
        </p:blipFill>
        <p:spPr bwMode="auto">
          <a:xfrm>
            <a:off x="2362200" y="1219200"/>
            <a:ext cx="4533900" cy="48577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C:\Users\Ed\Documents\CLIMO\WI-CLIMO\WI-STATIONS\WI-FORTS\WI-FTS-MAPS\NWWXSTAMAP-1831.gif"/>
          <p:cNvPicPr>
            <a:picLocks noChangeAspect="1" noChangeArrowheads="1"/>
          </p:cNvPicPr>
          <p:nvPr/>
        </p:nvPicPr>
        <p:blipFill>
          <a:blip r:embed="rId2" cstate="print"/>
          <a:srcRect/>
          <a:stretch>
            <a:fillRect/>
          </a:stretch>
        </p:blipFill>
        <p:spPr bwMode="auto">
          <a:xfrm>
            <a:off x="3124200" y="685800"/>
            <a:ext cx="5800725" cy="5695950"/>
          </a:xfrm>
          <a:prstGeom prst="rect">
            <a:avLst/>
          </a:prstGeom>
          <a:noFill/>
          <a:ln w="9525">
            <a:noFill/>
            <a:miter lim="800000"/>
            <a:headEnd/>
            <a:tailEnd/>
          </a:ln>
        </p:spPr>
      </p:pic>
      <p:sp>
        <p:nvSpPr>
          <p:cNvPr id="26627" name="Title 1"/>
          <p:cNvSpPr>
            <a:spLocks noGrp="1"/>
          </p:cNvSpPr>
          <p:nvPr>
            <p:ph type="title" idx="4294967295"/>
          </p:nvPr>
        </p:nvSpPr>
        <p:spPr>
          <a:xfrm>
            <a:off x="158750" y="1143000"/>
            <a:ext cx="2971800" cy="1143000"/>
          </a:xfrm>
        </p:spPr>
        <p:txBody>
          <a:bodyPr/>
          <a:lstStyle/>
          <a:p>
            <a:pPr>
              <a:defRPr/>
            </a:pPr>
            <a:r>
              <a:rPr lang="en-US" smtClean="0"/>
              <a:t>Weather Stations in the Old Northwest</a:t>
            </a:r>
            <a:br>
              <a:rPr lang="en-US" smtClean="0"/>
            </a:br>
            <a:r>
              <a:rPr lang="en-US" smtClean="0"/>
              <a:t>(in 1831)</a:t>
            </a:r>
            <a:endParaRPr lang="en-GB" smtClean="0"/>
          </a:p>
        </p:txBody>
      </p:sp>
      <p:sp>
        <p:nvSpPr>
          <p:cNvPr id="227332" name="TextBox 3"/>
          <p:cNvSpPr txBox="1">
            <a:spLocks noChangeArrowheads="1"/>
          </p:cNvSpPr>
          <p:nvPr/>
        </p:nvSpPr>
        <p:spPr bwMode="auto">
          <a:xfrm>
            <a:off x="4949825" y="2819400"/>
            <a:ext cx="1597025" cy="338138"/>
          </a:xfrm>
          <a:prstGeom prst="rect">
            <a:avLst/>
          </a:prstGeom>
          <a:noFill/>
          <a:ln w="9525">
            <a:noFill/>
            <a:miter lim="800000"/>
            <a:headEnd/>
            <a:tailEnd/>
          </a:ln>
        </p:spPr>
        <p:txBody>
          <a:bodyPr wrap="none">
            <a:spAutoFit/>
          </a:bodyPr>
          <a:lstStyle/>
          <a:p>
            <a:pPr eaLnBrk="1" hangingPunct="1"/>
            <a:r>
              <a:rPr lang="en-US" altLang="en-US" sz="1600" b="1" i="1">
                <a:solidFill>
                  <a:srgbClr val="FF0000"/>
                </a:solidFill>
                <a:latin typeface="Arial" pitchFamily="34" charset="0"/>
              </a:rPr>
              <a:t>Ft. Winnebago</a:t>
            </a:r>
            <a:endParaRPr lang="en-GB" altLang="en-US" sz="1600" b="1" i="1">
              <a:solidFill>
                <a:srgbClr val="FF0000"/>
              </a:solidFill>
              <a:latin typeface="Arial" pitchFamily="34" charset="0"/>
            </a:endParaRPr>
          </a:p>
        </p:txBody>
      </p:sp>
      <p:sp>
        <p:nvSpPr>
          <p:cNvPr id="5" name="5-Point Star 4"/>
          <p:cNvSpPr>
            <a:spLocks noChangeAspect="1"/>
          </p:cNvSpPr>
          <p:nvPr/>
        </p:nvSpPr>
        <p:spPr bwMode="auto">
          <a:xfrm>
            <a:off x="5405438" y="2544763"/>
            <a:ext cx="274637" cy="274637"/>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GB">
              <a:latin typeface="Arial" charset="0"/>
              <a:cs typeface="Arial" charset="0"/>
            </a:endParaRPr>
          </a:p>
        </p:txBody>
      </p:sp>
      <p:sp>
        <p:nvSpPr>
          <p:cNvPr id="227334" name="TextBox 7"/>
          <p:cNvSpPr txBox="1">
            <a:spLocks noChangeArrowheads="1"/>
          </p:cNvSpPr>
          <p:nvPr/>
        </p:nvSpPr>
        <p:spPr bwMode="auto">
          <a:xfrm>
            <a:off x="5099050" y="1981200"/>
            <a:ext cx="1246188" cy="338138"/>
          </a:xfrm>
          <a:prstGeom prst="rect">
            <a:avLst/>
          </a:prstGeom>
          <a:noFill/>
          <a:ln w="9525">
            <a:noFill/>
            <a:miter lim="800000"/>
            <a:headEnd/>
            <a:tailEnd/>
          </a:ln>
        </p:spPr>
        <p:txBody>
          <a:bodyPr wrap="none">
            <a:spAutoFit/>
          </a:bodyPr>
          <a:lstStyle/>
          <a:p>
            <a:pPr eaLnBrk="1" hangingPunct="1"/>
            <a:r>
              <a:rPr lang="en-US" altLang="en-US" sz="1600" b="1" i="1">
                <a:solidFill>
                  <a:srgbClr val="FF0000"/>
                </a:solidFill>
                <a:latin typeface="Arial" pitchFamily="34" charset="0"/>
              </a:rPr>
              <a:t>Ft. Howard</a:t>
            </a:r>
            <a:endParaRPr lang="en-GB" altLang="en-US" sz="1600" b="1" i="1">
              <a:solidFill>
                <a:srgbClr val="FF0000"/>
              </a:solidFill>
              <a:latin typeface="Arial" pitchFamily="34" charset="0"/>
            </a:endParaRPr>
          </a:p>
        </p:txBody>
      </p:sp>
      <p:sp>
        <p:nvSpPr>
          <p:cNvPr id="227335" name="TextBox 10"/>
          <p:cNvSpPr txBox="1">
            <a:spLocks noChangeArrowheads="1"/>
          </p:cNvSpPr>
          <p:nvPr/>
        </p:nvSpPr>
        <p:spPr bwMode="auto">
          <a:xfrm>
            <a:off x="3505200" y="2544763"/>
            <a:ext cx="1295400" cy="585787"/>
          </a:xfrm>
          <a:prstGeom prst="rect">
            <a:avLst/>
          </a:prstGeom>
          <a:noFill/>
          <a:ln w="9525">
            <a:noFill/>
            <a:miter lim="800000"/>
            <a:headEnd/>
            <a:tailEnd/>
          </a:ln>
        </p:spPr>
        <p:txBody>
          <a:bodyPr>
            <a:spAutoFit/>
          </a:bodyPr>
          <a:lstStyle/>
          <a:p>
            <a:pPr eaLnBrk="1" hangingPunct="1"/>
            <a:r>
              <a:rPr lang="en-US" altLang="en-US" sz="1600" b="1" i="1">
                <a:solidFill>
                  <a:srgbClr val="FF0000"/>
                </a:solidFill>
                <a:latin typeface="Arial" pitchFamily="34" charset="0"/>
              </a:rPr>
              <a:t>Ft. Crawford</a:t>
            </a:r>
            <a:endParaRPr lang="en-GB" altLang="en-US" sz="1600" b="1" i="1">
              <a:solidFill>
                <a:srgbClr val="FF0000"/>
              </a:solidFill>
              <a:latin typeface="Arial"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685800" y="0"/>
            <a:ext cx="7772400" cy="1143000"/>
          </a:xfrm>
        </p:spPr>
        <p:txBody>
          <a:bodyPr/>
          <a:lstStyle/>
          <a:p>
            <a:pPr>
              <a:defRPr/>
            </a:pPr>
            <a:r>
              <a:rPr lang="en-US" b="0" dirty="0" smtClean="0"/>
              <a:t>19</a:t>
            </a:r>
            <a:r>
              <a:rPr lang="en-US" b="0" baseline="30000" dirty="0" smtClean="0"/>
              <a:t>th</a:t>
            </a:r>
            <a:r>
              <a:rPr lang="en-US" b="0" dirty="0" smtClean="0"/>
              <a:t> Century Wisconsin</a:t>
            </a:r>
            <a:br>
              <a:rPr lang="en-US" b="0" dirty="0" smtClean="0"/>
            </a:br>
            <a:r>
              <a:rPr lang="en-US" sz="2800" b="0" dirty="0" smtClean="0"/>
              <a:t>Ft. Winnebago near Portage </a:t>
            </a:r>
          </a:p>
        </p:txBody>
      </p:sp>
      <p:pic>
        <p:nvPicPr>
          <p:cNvPr id="228355" name="Picture 3" descr="C:\My Documents\wxdown\WIWXBK\winnbago.jpg"/>
          <p:cNvPicPr>
            <a:picLocks noChangeAspect="1" noChangeArrowheads="1"/>
          </p:cNvPicPr>
          <p:nvPr/>
        </p:nvPicPr>
        <p:blipFill>
          <a:blip r:embed="rId2" cstate="print"/>
          <a:srcRect/>
          <a:stretch>
            <a:fillRect/>
          </a:stretch>
        </p:blipFill>
        <p:spPr bwMode="auto">
          <a:xfrm>
            <a:off x="381000" y="1220788"/>
            <a:ext cx="8458200" cy="5637212"/>
          </a:xfrm>
          <a:prstGeom prst="rect">
            <a:avLst/>
          </a:prstGeom>
          <a:noFill/>
          <a:ln w="9525">
            <a:noFill/>
            <a:miter lim="800000"/>
            <a:headEnd/>
            <a:tailEnd/>
          </a:ln>
        </p:spPr>
      </p:pic>
      <p:sp>
        <p:nvSpPr>
          <p:cNvPr id="2" name="TextBox 1"/>
          <p:cNvSpPr txBox="1">
            <a:spLocks noChangeArrowheads="1"/>
          </p:cNvSpPr>
          <p:nvPr/>
        </p:nvSpPr>
        <p:spPr bwMode="auto">
          <a:xfrm>
            <a:off x="990600" y="3657600"/>
            <a:ext cx="6189663" cy="2678113"/>
          </a:xfrm>
          <a:prstGeom prst="rect">
            <a:avLst/>
          </a:prstGeom>
          <a:solidFill>
            <a:srgbClr val="FF0000">
              <a:alpha val="50195"/>
            </a:srgbClr>
          </a:solidFill>
          <a:ln w="9525">
            <a:noFill/>
            <a:miter lim="800000"/>
            <a:headEnd/>
            <a:tailEnd/>
          </a:ln>
        </p:spPr>
        <p:txBody>
          <a:bodyPr>
            <a:spAutoFit/>
          </a:bodyPr>
          <a:lstStyle/>
          <a:p>
            <a:pPr eaLnBrk="1" hangingPunct="1"/>
            <a:r>
              <a:rPr lang="en-US" altLang="en-US" sz="2800" b="1" i="1">
                <a:solidFill>
                  <a:schemeClr val="tx2"/>
                </a:solidFill>
                <a:latin typeface="Arial" pitchFamily="34" charset="0"/>
              </a:rPr>
              <a:t>“…it is manifest that this station is highly salubrious.”</a:t>
            </a:r>
            <a:br>
              <a:rPr lang="en-US" altLang="en-US" sz="2800" b="1" i="1">
                <a:solidFill>
                  <a:schemeClr val="tx2"/>
                </a:solidFill>
                <a:latin typeface="Arial" pitchFamily="34" charset="0"/>
              </a:rPr>
            </a:br>
            <a:r>
              <a:rPr lang="en-US" altLang="en-US" sz="2800" b="1" i="1">
                <a:solidFill>
                  <a:schemeClr val="tx2"/>
                </a:solidFill>
                <a:latin typeface="Arial" pitchFamily="34" charset="0"/>
              </a:rPr>
              <a:t>Dr. Samuel Forry, 1842 in </a:t>
            </a:r>
            <a:br>
              <a:rPr lang="en-US" altLang="en-US" sz="2800" b="1" i="1">
                <a:solidFill>
                  <a:schemeClr val="tx2"/>
                </a:solidFill>
                <a:latin typeface="Arial" pitchFamily="34" charset="0"/>
              </a:rPr>
            </a:br>
            <a:r>
              <a:rPr lang="en-US" altLang="en-US" sz="2800" b="1" i="1">
                <a:solidFill>
                  <a:schemeClr val="tx2"/>
                </a:solidFill>
                <a:latin typeface="Arial" pitchFamily="34" charset="0"/>
              </a:rPr>
              <a:t>“The Climate of the United States and its Endemic  Influences”</a:t>
            </a:r>
            <a:br>
              <a:rPr lang="en-US" altLang="en-US" sz="2800" b="1" i="1">
                <a:solidFill>
                  <a:schemeClr val="tx2"/>
                </a:solidFill>
                <a:latin typeface="Arial" pitchFamily="34" charset="0"/>
              </a:rPr>
            </a:br>
            <a:endParaRPr lang="en-GB" altLang="en-US" sz="2800" b="1" i="1">
              <a:solidFill>
                <a:schemeClr val="tx2"/>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152400"/>
            <a:ext cx="8458200" cy="1143000"/>
          </a:xfrm>
        </p:spPr>
        <p:txBody>
          <a:bodyPr/>
          <a:lstStyle/>
          <a:p>
            <a:pPr>
              <a:defRPr/>
            </a:pPr>
            <a:r>
              <a:rPr lang="en-US" sz="3200" smtClean="0"/>
              <a:t>MONTHLY AVERAGE TEMPERATURES: </a:t>
            </a:r>
            <a:br>
              <a:rPr lang="en-US" sz="3200" smtClean="0"/>
            </a:br>
            <a:r>
              <a:rPr lang="en-US" sz="1800" smtClean="0"/>
              <a:t>Fort Winnebago 1831-32, 1835-45 Average</a:t>
            </a:r>
            <a:br>
              <a:rPr lang="en-US" sz="1800" smtClean="0"/>
            </a:br>
            <a:r>
              <a:rPr lang="en-US" sz="1800" smtClean="0"/>
              <a:t>Portage: 1971-2000 Normal [Source: NCDC]</a:t>
            </a:r>
          </a:p>
        </p:txBody>
      </p:sp>
      <p:pic>
        <p:nvPicPr>
          <p:cNvPr id="229379" name="Picture 3" descr="C:\Documents and Settings\ed\My Documents\TALKS\FTWINNEBAGOT.gif"/>
          <p:cNvPicPr>
            <a:picLocks noChangeAspect="1" noChangeArrowheads="1"/>
          </p:cNvPicPr>
          <p:nvPr/>
        </p:nvPicPr>
        <p:blipFill>
          <a:blip r:embed="rId2" cstate="print"/>
          <a:srcRect l="29675" t="30492"/>
          <a:stretch>
            <a:fillRect/>
          </a:stretch>
        </p:blipFill>
        <p:spPr bwMode="auto">
          <a:xfrm>
            <a:off x="1143000" y="1219200"/>
            <a:ext cx="6946900" cy="51784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533400" y="609600"/>
            <a:ext cx="8229600" cy="1143000"/>
          </a:xfrm>
        </p:spPr>
        <p:txBody>
          <a:bodyPr/>
          <a:lstStyle/>
          <a:p>
            <a:pPr>
              <a:defRPr/>
            </a:pPr>
            <a:r>
              <a:rPr lang="en-US" sz="3200" smtClean="0"/>
              <a:t>Trends in Climate “Normals” &amp; Extremes</a:t>
            </a:r>
          </a:p>
        </p:txBody>
      </p:sp>
      <p:sp>
        <p:nvSpPr>
          <p:cNvPr id="493571" name="Rectangle 3"/>
          <p:cNvSpPr>
            <a:spLocks noGrp="1" noChangeArrowheads="1"/>
          </p:cNvSpPr>
          <p:nvPr>
            <p:ph type="body" idx="4294967295"/>
          </p:nvPr>
        </p:nvSpPr>
        <p:spPr/>
        <p:txBody>
          <a:bodyPr/>
          <a:lstStyle/>
          <a:p>
            <a:pPr>
              <a:lnSpc>
                <a:spcPct val="90000"/>
              </a:lnSpc>
              <a:defRPr/>
            </a:pPr>
            <a:r>
              <a:rPr lang="en-US" sz="2800" smtClean="0"/>
              <a:t>Trends in “Normals” or expectations</a:t>
            </a:r>
            <a:br>
              <a:rPr lang="en-US" sz="2800" smtClean="0"/>
            </a:br>
            <a:r>
              <a:rPr lang="en-US" sz="2800" smtClean="0"/>
              <a:t> </a:t>
            </a:r>
            <a:r>
              <a:rPr lang="en-US" sz="2800" i="1" smtClean="0"/>
              <a:t>Monitoring the climate elements</a:t>
            </a:r>
          </a:p>
          <a:p>
            <a:pPr>
              <a:lnSpc>
                <a:spcPct val="90000"/>
              </a:lnSpc>
              <a:defRPr/>
            </a:pPr>
            <a:r>
              <a:rPr lang="en-US" sz="2800" smtClean="0"/>
              <a:t>Trends in Extremes </a:t>
            </a:r>
            <a:br>
              <a:rPr lang="en-US" sz="2800" smtClean="0"/>
            </a:br>
            <a:r>
              <a:rPr lang="en-US" sz="2800" i="1" smtClean="0"/>
              <a:t>Investigating station extremes</a:t>
            </a:r>
            <a:r>
              <a:rPr lang="en-US" sz="2800" smtClean="0"/>
              <a:t>: </a:t>
            </a:r>
          </a:p>
          <a:p>
            <a:pPr lvl="1">
              <a:lnSpc>
                <a:spcPct val="90000"/>
              </a:lnSpc>
              <a:defRPr/>
            </a:pPr>
            <a:r>
              <a:rPr lang="en-US" sz="2800" smtClean="0"/>
              <a:t>Extreme temperature</a:t>
            </a:r>
          </a:p>
          <a:p>
            <a:pPr lvl="1">
              <a:lnSpc>
                <a:spcPct val="90000"/>
              </a:lnSpc>
              <a:defRPr/>
            </a:pPr>
            <a:r>
              <a:rPr lang="en-US" sz="2800" smtClean="0"/>
              <a:t>Extreme 24-hr precipitation events</a:t>
            </a:r>
          </a:p>
          <a:p>
            <a:pPr lvl="1">
              <a:lnSpc>
                <a:spcPct val="90000"/>
              </a:lnSpc>
              <a:defRPr/>
            </a:pPr>
            <a:r>
              <a:rPr lang="en-US" sz="2800" smtClean="0"/>
              <a:t>Multi-day precipitation extremes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93571">
                                            <p:txEl>
                                              <p:pRg st="0" end="0"/>
                                            </p:txEl>
                                          </p:spTgt>
                                        </p:tgtEl>
                                        <p:attrNameLst>
                                          <p:attrName>style.visibility</p:attrName>
                                        </p:attrNameLst>
                                      </p:cBhvr>
                                      <p:to>
                                        <p:strVal val="visible"/>
                                      </p:to>
                                    </p:set>
                                    <p:animEffect transition="in" filter="wipe(down)">
                                      <p:cBhvr>
                                        <p:cTn id="7" dur="500"/>
                                        <p:tgtEl>
                                          <p:spTgt spid="493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93571">
                                            <p:txEl>
                                              <p:pRg st="1" end="1"/>
                                            </p:txEl>
                                          </p:spTgt>
                                        </p:tgtEl>
                                        <p:attrNameLst>
                                          <p:attrName>style.visibility</p:attrName>
                                        </p:attrNameLst>
                                      </p:cBhvr>
                                      <p:to>
                                        <p:strVal val="visible"/>
                                      </p:to>
                                    </p:set>
                                    <p:animEffect transition="in" filter="wipe(down)">
                                      <p:cBhvr>
                                        <p:cTn id="12" dur="500"/>
                                        <p:tgtEl>
                                          <p:spTgt spid="493571">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93571">
                                            <p:txEl>
                                              <p:pRg st="2" end="2"/>
                                            </p:txEl>
                                          </p:spTgt>
                                        </p:tgtEl>
                                        <p:attrNameLst>
                                          <p:attrName>style.visibility</p:attrName>
                                        </p:attrNameLst>
                                      </p:cBhvr>
                                      <p:to>
                                        <p:strVal val="visible"/>
                                      </p:to>
                                    </p:set>
                                    <p:animEffect transition="in" filter="wipe(down)">
                                      <p:cBhvr>
                                        <p:cTn id="15" dur="500"/>
                                        <p:tgtEl>
                                          <p:spTgt spid="493571">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93571">
                                            <p:txEl>
                                              <p:pRg st="3" end="3"/>
                                            </p:txEl>
                                          </p:spTgt>
                                        </p:tgtEl>
                                        <p:attrNameLst>
                                          <p:attrName>style.visibility</p:attrName>
                                        </p:attrNameLst>
                                      </p:cBhvr>
                                      <p:to>
                                        <p:strVal val="visible"/>
                                      </p:to>
                                    </p:set>
                                    <p:animEffect transition="in" filter="wipe(down)">
                                      <p:cBhvr>
                                        <p:cTn id="18" dur="500"/>
                                        <p:tgtEl>
                                          <p:spTgt spid="493571">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93571">
                                            <p:txEl>
                                              <p:pRg st="4" end="4"/>
                                            </p:txEl>
                                          </p:spTgt>
                                        </p:tgtEl>
                                        <p:attrNameLst>
                                          <p:attrName>style.visibility</p:attrName>
                                        </p:attrNameLst>
                                      </p:cBhvr>
                                      <p:to>
                                        <p:strVal val="visible"/>
                                      </p:to>
                                    </p:set>
                                    <p:animEffect transition="in" filter="wipe(down)">
                                      <p:cBhvr>
                                        <p:cTn id="21" dur="500"/>
                                        <p:tgtEl>
                                          <p:spTgt spid="4935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p:txBody>
          <a:bodyPr/>
          <a:lstStyle/>
          <a:p>
            <a:pPr>
              <a:defRPr/>
            </a:pPr>
            <a:r>
              <a:rPr lang="en-US" sz="3600" smtClean="0"/>
              <a:t>Changing Normals and Extremes</a:t>
            </a:r>
            <a:br>
              <a:rPr lang="en-US" sz="3600" smtClean="0"/>
            </a:br>
            <a:r>
              <a:rPr lang="en-US" sz="1800" smtClean="0"/>
              <a:t>(Source: National Center for Atmospheric Research)</a:t>
            </a:r>
            <a:endParaRPr lang="en-US" smtClean="0"/>
          </a:p>
        </p:txBody>
      </p:sp>
      <p:pic>
        <p:nvPicPr>
          <p:cNvPr id="232451" name="Picture 1027" descr="C:\Documents and Settings\ed\My Documents\CLIMATE\US\US_Temp\T-Extremes\mean_increase3d1_1.jpg"/>
          <p:cNvPicPr>
            <a:picLocks noChangeAspect="1" noChangeArrowheads="1"/>
          </p:cNvPicPr>
          <p:nvPr/>
        </p:nvPicPr>
        <p:blipFill>
          <a:blip r:embed="rId3" cstate="print"/>
          <a:srcRect/>
          <a:stretch>
            <a:fillRect/>
          </a:stretch>
        </p:blipFill>
        <p:spPr bwMode="auto">
          <a:xfrm>
            <a:off x="685800" y="2209800"/>
            <a:ext cx="7870825" cy="3778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en-US" smtClean="0"/>
              <a:t>Madison skyline from </a:t>
            </a:r>
            <a:br>
              <a:rPr lang="en-US" smtClean="0"/>
            </a:br>
            <a:r>
              <a:rPr lang="en-US" sz="3200" smtClean="0"/>
              <a:t>Frozen Lake Monona</a:t>
            </a:r>
          </a:p>
        </p:txBody>
      </p:sp>
      <p:pic>
        <p:nvPicPr>
          <p:cNvPr id="234499" name="Picture 3" descr="C:\WINDOWS\Desktop\EJH\maps\ppt\tour\msnskyl.jpg"/>
          <p:cNvPicPr>
            <a:picLocks noChangeAspect="1" noChangeArrowheads="1"/>
          </p:cNvPicPr>
          <p:nvPr/>
        </p:nvPicPr>
        <p:blipFill>
          <a:blip r:embed="rId2" cstate="print"/>
          <a:srcRect/>
          <a:stretch>
            <a:fillRect/>
          </a:stretch>
        </p:blipFill>
        <p:spPr bwMode="auto">
          <a:xfrm>
            <a:off x="1447800" y="1676400"/>
            <a:ext cx="6858000" cy="457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228600"/>
            <a:ext cx="7772400" cy="1143000"/>
          </a:xfrm>
        </p:spPr>
        <p:txBody>
          <a:bodyPr/>
          <a:lstStyle/>
          <a:p>
            <a:pPr>
              <a:defRPr/>
            </a:pPr>
            <a:r>
              <a:rPr lang="en-GB" sz="3200" smtClean="0"/>
              <a:t>Ice Cover on Lake Mendota</a:t>
            </a:r>
          </a:p>
        </p:txBody>
      </p:sp>
      <p:pic>
        <p:nvPicPr>
          <p:cNvPr id="235523" name="Picture 7" descr="http://www.aos.wisc.edu/%7Esco/lakes/WI-LAKES-LOC.gif"/>
          <p:cNvPicPr>
            <a:picLocks noChangeAspect="1" noChangeArrowheads="1"/>
          </p:cNvPicPr>
          <p:nvPr/>
        </p:nvPicPr>
        <p:blipFill>
          <a:blip r:embed="rId3" cstate="print">
            <a:lum bright="-14000" contrast="12000"/>
          </a:blip>
          <a:srcRect/>
          <a:stretch>
            <a:fillRect/>
          </a:stretch>
        </p:blipFill>
        <p:spPr bwMode="auto">
          <a:xfrm>
            <a:off x="7715250" y="4724400"/>
            <a:ext cx="1428750" cy="1516063"/>
          </a:xfrm>
          <a:prstGeom prst="rect">
            <a:avLst/>
          </a:prstGeom>
          <a:noFill/>
          <a:ln w="9525">
            <a:noFill/>
            <a:miter lim="800000"/>
            <a:headEnd/>
            <a:tailEnd/>
          </a:ln>
        </p:spPr>
      </p:pic>
      <p:pic>
        <p:nvPicPr>
          <p:cNvPr id="235524" name="Picture 6"/>
          <p:cNvPicPr>
            <a:picLocks noChangeAspect="1" noChangeArrowheads="1"/>
          </p:cNvPicPr>
          <p:nvPr/>
        </p:nvPicPr>
        <p:blipFill>
          <a:blip r:embed="rId4" cstate="print"/>
          <a:srcRect/>
          <a:stretch>
            <a:fillRect/>
          </a:stretch>
        </p:blipFill>
        <p:spPr bwMode="auto">
          <a:xfrm>
            <a:off x="304800" y="609600"/>
            <a:ext cx="7304088" cy="5837238"/>
          </a:xfrm>
          <a:prstGeom prst="rect">
            <a:avLst/>
          </a:prstGeom>
          <a:noFill/>
          <a:ln w="9525">
            <a:noFill/>
            <a:miter lim="800000"/>
            <a:headEnd/>
            <a:tailEnd/>
          </a:ln>
        </p:spPr>
      </p:pic>
      <p:pic>
        <p:nvPicPr>
          <p:cNvPr id="235525" name="Picture 7"/>
          <p:cNvPicPr>
            <a:picLocks noChangeAspect="1" noChangeArrowheads="1"/>
          </p:cNvPicPr>
          <p:nvPr/>
        </p:nvPicPr>
        <p:blipFill>
          <a:blip r:embed="rId5" cstate="print"/>
          <a:srcRect/>
          <a:stretch>
            <a:fillRect/>
          </a:stretch>
        </p:blipFill>
        <p:spPr bwMode="auto">
          <a:xfrm>
            <a:off x="6897688" y="5105400"/>
            <a:ext cx="1633537" cy="10429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Tornado of 23 May 1878</a:t>
            </a:r>
            <a:endParaRPr lang="en-US" dirty="0"/>
          </a:p>
        </p:txBody>
      </p:sp>
      <p:pic>
        <p:nvPicPr>
          <p:cNvPr id="282626" name="Picture 2"/>
          <p:cNvPicPr>
            <a:picLocks noGrp="1" noChangeAspect="1" noChangeArrowheads="1"/>
          </p:cNvPicPr>
          <p:nvPr>
            <p:ph idx="1"/>
          </p:nvPr>
        </p:nvPicPr>
        <p:blipFill>
          <a:blip r:embed="rId2" cstate="print"/>
          <a:srcRect/>
          <a:stretch>
            <a:fillRect/>
          </a:stretch>
        </p:blipFill>
        <p:spPr bwMode="auto">
          <a:xfrm>
            <a:off x="102870" y="1905000"/>
            <a:ext cx="8938260" cy="4475702"/>
          </a:xfrm>
          <a:prstGeom prst="rect">
            <a:avLst/>
          </a:prstGeom>
          <a:noFill/>
          <a:ln w="9525">
            <a:noFill/>
            <a:miter lim="800000"/>
            <a:headEnd/>
            <a:tailEnd/>
          </a:ln>
        </p:spPr>
      </p:pic>
    </p:spTree>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685800" y="228600"/>
            <a:ext cx="7772400" cy="838200"/>
          </a:xfrm>
        </p:spPr>
        <p:txBody>
          <a:bodyPr rIns="35715"/>
          <a:lstStyle/>
          <a:p>
            <a:pPr defTabSz="457200">
              <a:tabLst>
                <a:tab pos="1219200" algn="l"/>
              </a:tabLst>
              <a:defRPr/>
            </a:pPr>
            <a:r>
              <a:rPr lang="en-US" sz="2400"/>
              <a:t>Earlier arrival of spring in Wisconsin</a:t>
            </a:r>
          </a:p>
        </p:txBody>
      </p:sp>
      <p:pic>
        <p:nvPicPr>
          <p:cNvPr id="237571" name="Picture 5"/>
          <p:cNvPicPr>
            <a:picLocks noChangeAspect="1" noChangeArrowheads="1"/>
          </p:cNvPicPr>
          <p:nvPr/>
        </p:nvPicPr>
        <p:blipFill>
          <a:blip r:embed="rId3" cstate="print"/>
          <a:srcRect/>
          <a:stretch>
            <a:fillRect/>
          </a:stretch>
        </p:blipFill>
        <p:spPr bwMode="auto">
          <a:xfrm>
            <a:off x="5486400" y="1219200"/>
            <a:ext cx="3657600" cy="2438400"/>
          </a:xfrm>
          <a:prstGeom prst="rect">
            <a:avLst/>
          </a:prstGeom>
          <a:noFill/>
          <a:ln w="25400">
            <a:noFill/>
            <a:miter lim="800000"/>
            <a:headEnd/>
            <a:tailEnd/>
          </a:ln>
        </p:spPr>
      </p:pic>
      <p:sp>
        <p:nvSpPr>
          <p:cNvPr id="237572" name="Rectangle 6"/>
          <p:cNvSpPr>
            <a:spLocks/>
          </p:cNvSpPr>
          <p:nvPr/>
        </p:nvSpPr>
        <p:spPr bwMode="auto">
          <a:xfrm>
            <a:off x="6022975" y="3635375"/>
            <a:ext cx="3197225" cy="250825"/>
          </a:xfrm>
          <a:prstGeom prst="rect">
            <a:avLst/>
          </a:prstGeom>
          <a:noFill/>
          <a:ln w="12700">
            <a:noFill/>
            <a:miter lim="800000"/>
            <a:headEnd/>
            <a:tailEnd/>
          </a:ln>
        </p:spPr>
        <p:txBody>
          <a:bodyPr lIns="0" tIns="0" rIns="0" bIns="0"/>
          <a:lstStyle/>
          <a:p>
            <a:pPr defTabSz="642938" eaLnBrk="1" hangingPunct="1">
              <a:tabLst>
                <a:tab pos="749300" algn="l"/>
              </a:tabLst>
            </a:pPr>
            <a:r>
              <a:rPr lang="en-US" altLang="en-US" sz="1200">
                <a:solidFill>
                  <a:schemeClr val="tx1"/>
                </a:solidFill>
                <a:latin typeface="Gill Sans"/>
                <a:ea typeface="MS PGothic" pitchFamily="34" charset="-128"/>
                <a:sym typeface="Gill Sans"/>
              </a:rPr>
              <a:t>Photo: Jeffrey Phelps, Milw. Journal Sentinel</a:t>
            </a:r>
          </a:p>
        </p:txBody>
      </p:sp>
      <p:pic>
        <p:nvPicPr>
          <p:cNvPr id="237573" name="Picture 7"/>
          <p:cNvPicPr>
            <a:picLocks noChangeAspect="1" noChangeArrowheads="1"/>
          </p:cNvPicPr>
          <p:nvPr/>
        </p:nvPicPr>
        <p:blipFill>
          <a:blip r:embed="rId4" cstate="print"/>
          <a:srcRect/>
          <a:stretch>
            <a:fillRect/>
          </a:stretch>
        </p:blipFill>
        <p:spPr bwMode="auto">
          <a:xfrm>
            <a:off x="76200" y="3886200"/>
            <a:ext cx="3886200" cy="2784475"/>
          </a:xfrm>
          <a:prstGeom prst="rect">
            <a:avLst/>
          </a:prstGeom>
          <a:noFill/>
          <a:ln w="25400">
            <a:noFill/>
            <a:miter lim="800000"/>
            <a:headEnd/>
            <a:tailEnd/>
          </a:ln>
        </p:spPr>
      </p:pic>
      <p:sp>
        <p:nvSpPr>
          <p:cNvPr id="237574" name="Rectangle 8"/>
          <p:cNvSpPr>
            <a:spLocks/>
          </p:cNvSpPr>
          <p:nvPr/>
        </p:nvSpPr>
        <p:spPr bwMode="auto">
          <a:xfrm>
            <a:off x="-381000" y="6629400"/>
            <a:ext cx="3195638" cy="250825"/>
          </a:xfrm>
          <a:prstGeom prst="rect">
            <a:avLst/>
          </a:prstGeom>
          <a:noFill/>
          <a:ln w="12700">
            <a:noFill/>
            <a:miter lim="800000"/>
            <a:headEnd/>
            <a:tailEnd/>
          </a:ln>
        </p:spPr>
        <p:txBody>
          <a:bodyPr lIns="0" tIns="0" rIns="0" bIns="0"/>
          <a:lstStyle/>
          <a:p>
            <a:pPr defTabSz="642938" eaLnBrk="1" hangingPunct="1">
              <a:tabLst>
                <a:tab pos="749300" algn="l"/>
              </a:tabLst>
            </a:pPr>
            <a:r>
              <a:rPr lang="en-US" altLang="en-US" sz="1200">
                <a:solidFill>
                  <a:schemeClr val="tx1"/>
                </a:solidFill>
                <a:latin typeface="Gill Sans"/>
                <a:ea typeface="MS PGothic" pitchFamily="34" charset="-128"/>
                <a:sym typeface="Gill Sans"/>
              </a:rPr>
              <a:t>Photo:  Aldo Leopold Foundation</a:t>
            </a:r>
          </a:p>
        </p:txBody>
      </p:sp>
      <p:graphicFrame>
        <p:nvGraphicFramePr>
          <p:cNvPr id="63564" name="Group 76"/>
          <p:cNvGraphicFramePr>
            <a:graphicFrameLocks noGrp="1"/>
          </p:cNvGraphicFramePr>
          <p:nvPr/>
        </p:nvGraphicFramePr>
        <p:xfrm>
          <a:off x="152400" y="1066800"/>
          <a:ext cx="5181600" cy="2743200"/>
        </p:xfrm>
        <a:graphic>
          <a:graphicData uri="http://schemas.openxmlformats.org/drawingml/2006/table">
            <a:tbl>
              <a:tblPr/>
              <a:tblGrid>
                <a:gridCol w="2590800"/>
                <a:gridCol w="2590800"/>
              </a:tblGrid>
              <a:tr h="682625">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800" b="0" i="0" u="none" strike="noStrike" cap="none" normalizeH="0" baseline="0">
                          <a:ln>
                            <a:noFill/>
                          </a:ln>
                          <a:solidFill>
                            <a:srgbClr val="FFFF00"/>
                          </a:solidFill>
                          <a:effectLst/>
                          <a:latin typeface="Gill Sans" charset="0"/>
                          <a:sym typeface="Gill Sans" charset="0"/>
                        </a:rPr>
                        <a:t>Bird migration</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800" b="0" i="0" u="none" strike="noStrike" cap="none" normalizeH="0" baseline="0">
                          <a:ln>
                            <a:noFill/>
                          </a:ln>
                          <a:solidFill>
                            <a:srgbClr val="FFFF00"/>
                          </a:solidFill>
                          <a:effectLst/>
                          <a:latin typeface="Gill Sans" charset="0"/>
                          <a:sym typeface="Gill Sans" charset="0"/>
                        </a:rPr>
                        <a:t>Vegetation</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000" b="0" i="0" u="none" strike="noStrike" cap="none" normalizeH="0" baseline="0">
                          <a:ln>
                            <a:noFill/>
                          </a:ln>
                          <a:solidFill>
                            <a:schemeClr val="tx1"/>
                          </a:solidFill>
                          <a:effectLst/>
                          <a:latin typeface="Gill Sans" charset="0"/>
                          <a:sym typeface="Gill Sans" charset="0"/>
                        </a:rPr>
                        <a:t>Geese Arrival: 29 days earlier</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000" b="0" i="1" u="none" strike="noStrike" cap="none" normalizeH="0" baseline="0">
                          <a:ln>
                            <a:noFill/>
                          </a:ln>
                          <a:solidFill>
                            <a:schemeClr val="tx1"/>
                          </a:solidFill>
                          <a:effectLst/>
                          <a:latin typeface="Gill Sans" charset="0"/>
                          <a:sym typeface="Gill Sans" charset="0"/>
                        </a:rPr>
                        <a:t>Baptista</a:t>
                      </a:r>
                      <a:r>
                        <a:rPr kumimoji="0" lang="en-US" sz="2000" b="0" i="0" u="none" strike="noStrike" cap="none" normalizeH="0" baseline="0">
                          <a:ln>
                            <a:noFill/>
                          </a:ln>
                          <a:solidFill>
                            <a:schemeClr val="tx1"/>
                          </a:solidFill>
                          <a:effectLst/>
                          <a:latin typeface="Gill Sans" charset="0"/>
                          <a:sym typeface="Gill Sans" charset="0"/>
                        </a:rPr>
                        <a:t> first bloom: 18 days earlier</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000" b="0" i="0" u="none" strike="noStrike" cap="none" normalizeH="0" baseline="0">
                          <a:ln>
                            <a:noFill/>
                          </a:ln>
                          <a:solidFill>
                            <a:schemeClr val="tx1"/>
                          </a:solidFill>
                          <a:effectLst/>
                          <a:latin typeface="Gill Sans" charset="0"/>
                          <a:sym typeface="Gill Sans" charset="0"/>
                        </a:rPr>
                        <a:t>Cardinal first song: 22 days earlier</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000" b="0" i="1" u="none" strike="noStrike" cap="none" normalizeH="0" baseline="0">
                          <a:ln>
                            <a:noFill/>
                          </a:ln>
                          <a:solidFill>
                            <a:schemeClr val="tx1"/>
                          </a:solidFill>
                          <a:effectLst/>
                          <a:latin typeface="Gill Sans" charset="0"/>
                          <a:sym typeface="Gill Sans" charset="0"/>
                        </a:rPr>
                        <a:t>Butterflyweed</a:t>
                      </a:r>
                      <a:r>
                        <a:rPr kumimoji="0" lang="en-US" sz="2000" b="0" i="0" u="none" strike="noStrike" cap="none" normalizeH="0" baseline="0">
                          <a:ln>
                            <a:noFill/>
                          </a:ln>
                          <a:solidFill>
                            <a:schemeClr val="tx1"/>
                          </a:solidFill>
                          <a:effectLst/>
                          <a:latin typeface="Gill Sans" charset="0"/>
                          <a:sym typeface="Gill Sans" charset="0"/>
                        </a:rPr>
                        <a:t> first bloom: 18 days earlier</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000" b="0" i="0" u="none" strike="noStrike" cap="none" normalizeH="0" baseline="0">
                          <a:ln>
                            <a:noFill/>
                          </a:ln>
                          <a:solidFill>
                            <a:schemeClr val="tx1"/>
                          </a:solidFill>
                          <a:effectLst/>
                          <a:latin typeface="Gill Sans" charset="0"/>
                          <a:sym typeface="Gill Sans" charset="0"/>
                        </a:rPr>
                        <a:t>Robin arrival: 9 days earlier</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1065213" algn="l"/>
                        </a:tabLst>
                      </a:pPr>
                      <a:r>
                        <a:rPr kumimoji="0" lang="en-US" sz="2000" b="0" i="1" u="none" strike="noStrike" cap="none" normalizeH="0" baseline="0">
                          <a:ln>
                            <a:noFill/>
                          </a:ln>
                          <a:solidFill>
                            <a:schemeClr val="tx1"/>
                          </a:solidFill>
                          <a:effectLst/>
                          <a:latin typeface="Gill Sans" charset="0"/>
                          <a:sym typeface="Gill Sans" charset="0"/>
                        </a:rPr>
                        <a:t>Marshmilkweed</a:t>
                      </a:r>
                      <a:r>
                        <a:rPr kumimoji="0" lang="en-US" sz="2000" b="0" i="0" u="none" strike="noStrike" cap="none" normalizeH="0" baseline="0">
                          <a:ln>
                            <a:noFill/>
                          </a:ln>
                          <a:solidFill>
                            <a:schemeClr val="tx1"/>
                          </a:solidFill>
                          <a:effectLst/>
                          <a:latin typeface="Gill Sans" charset="0"/>
                          <a:sym typeface="Gill Sans" charset="0"/>
                        </a:rPr>
                        <a:t> first bloom: 13 days earlier</a:t>
                      </a:r>
                    </a:p>
                  </a:txBody>
                  <a:tcPr marL="26787" marR="26787" marT="26787" marB="26787"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237592" name="Rectangle 79"/>
          <p:cNvSpPr>
            <a:spLocks/>
          </p:cNvSpPr>
          <p:nvPr/>
        </p:nvSpPr>
        <p:spPr bwMode="auto">
          <a:xfrm>
            <a:off x="4065588" y="6096000"/>
            <a:ext cx="5078412" cy="446088"/>
          </a:xfrm>
          <a:prstGeom prst="rect">
            <a:avLst/>
          </a:prstGeom>
          <a:noFill/>
          <a:ln w="12700">
            <a:noFill/>
            <a:miter lim="800000"/>
            <a:headEnd/>
            <a:tailEnd/>
          </a:ln>
        </p:spPr>
        <p:txBody>
          <a:bodyPr lIns="0" tIns="0" rIns="0" bIns="0"/>
          <a:lstStyle/>
          <a:p>
            <a:pPr defTabSz="642938" eaLnBrk="1" hangingPunct="1">
              <a:tabLst>
                <a:tab pos="749300" algn="l"/>
              </a:tabLst>
            </a:pPr>
            <a:r>
              <a:rPr lang="en-US" altLang="en-US" sz="1200">
                <a:solidFill>
                  <a:schemeClr val="tx1"/>
                </a:solidFill>
                <a:latin typeface="Gill Sans"/>
                <a:ea typeface="MS PGothic" pitchFamily="34" charset="-128"/>
                <a:sym typeface="Gill Sans"/>
              </a:rPr>
              <a:t>Source: Bradley et al., 1999.  Phenological changes reflect climate change in Wisconsin.  Proc. Natl. Acad. Sci., 96: 9701-9704.</a:t>
            </a:r>
          </a:p>
          <a:p>
            <a:pPr defTabSz="642938" eaLnBrk="1" hangingPunct="1">
              <a:tabLst>
                <a:tab pos="749300" algn="l"/>
              </a:tabLst>
            </a:pPr>
            <a:endParaRPr lang="en-US" altLang="en-US" sz="1200">
              <a:solidFill>
                <a:schemeClr val="tx1"/>
              </a:solidFill>
              <a:latin typeface="Gill Sans"/>
              <a:ea typeface="MS PGothic" pitchFamily="34" charset="-128"/>
              <a:sym typeface="Gill Sans"/>
            </a:endParaRPr>
          </a:p>
          <a:p>
            <a:pPr defTabSz="642938" eaLnBrk="1" hangingPunct="1">
              <a:tabLst>
                <a:tab pos="749300" algn="l"/>
              </a:tabLst>
            </a:pPr>
            <a:r>
              <a:rPr lang="en-US" altLang="en-US" sz="1000">
                <a:solidFill>
                  <a:srgbClr val="FFFF00"/>
                </a:solidFill>
                <a:latin typeface="Gill Sans"/>
                <a:ea typeface="MS PGothic" pitchFamily="34" charset="-128"/>
                <a:sym typeface="Gill Sans"/>
              </a:rPr>
              <a:t>Slide adapted from C. Kucharik, UW-Madison</a:t>
            </a:r>
          </a:p>
          <a:p>
            <a:pPr defTabSz="642938" eaLnBrk="1" hangingPunct="1">
              <a:tabLst>
                <a:tab pos="749300" algn="l"/>
              </a:tabLst>
            </a:pPr>
            <a:endParaRPr lang="en-US" altLang="en-US" sz="1000">
              <a:solidFill>
                <a:schemeClr val="tx1"/>
              </a:solidFill>
              <a:latin typeface="Gill Sans"/>
              <a:ea typeface="MS PGothic" pitchFamily="34" charset="-128"/>
              <a:sym typeface="Gill Sans"/>
            </a:endParaRPr>
          </a:p>
        </p:txBody>
      </p:sp>
      <p:sp>
        <p:nvSpPr>
          <p:cNvPr id="237593" name="Rectangle 80"/>
          <p:cNvSpPr>
            <a:spLocks/>
          </p:cNvSpPr>
          <p:nvPr/>
        </p:nvSpPr>
        <p:spPr bwMode="auto">
          <a:xfrm>
            <a:off x="4191000" y="4191000"/>
            <a:ext cx="4800600" cy="1600200"/>
          </a:xfrm>
          <a:prstGeom prst="rect">
            <a:avLst/>
          </a:prstGeom>
          <a:noFill/>
          <a:ln w="12700">
            <a:noFill/>
            <a:miter lim="800000"/>
            <a:headEnd/>
            <a:tailEnd/>
          </a:ln>
        </p:spPr>
        <p:txBody>
          <a:bodyPr lIns="0" tIns="0" rIns="0" bIns="0"/>
          <a:lstStyle/>
          <a:p>
            <a:pPr defTabSz="642938" eaLnBrk="1" hangingPunct="1">
              <a:tabLst>
                <a:tab pos="749300" algn="l"/>
              </a:tabLst>
            </a:pPr>
            <a:r>
              <a:rPr lang="en-US" altLang="en-US" sz="2800">
                <a:solidFill>
                  <a:srgbClr val="FFFF00"/>
                </a:solidFill>
                <a:latin typeface="Gill Sans"/>
                <a:ea typeface="MS PGothic" pitchFamily="34" charset="-128"/>
                <a:sym typeface="Gill Sans"/>
              </a:rPr>
              <a:t>55 ecological indicators of spring occurred on average </a:t>
            </a:r>
          </a:p>
          <a:p>
            <a:pPr defTabSz="642938" eaLnBrk="1" hangingPunct="1">
              <a:tabLst>
                <a:tab pos="749300" algn="l"/>
              </a:tabLst>
            </a:pPr>
            <a:r>
              <a:rPr lang="en-US" altLang="en-US" sz="2800">
                <a:solidFill>
                  <a:srgbClr val="FFFF00"/>
                </a:solidFill>
                <a:latin typeface="Gill Sans"/>
                <a:ea typeface="MS PGothic" pitchFamily="34" charset="-128"/>
                <a:sym typeface="Gill Sans"/>
              </a:rPr>
              <a:t>1.2 days earlier per decade from 1936 to 1998.</a:t>
            </a:r>
          </a:p>
        </p:txBody>
      </p:sp>
      <p:sp>
        <p:nvSpPr>
          <p:cNvPr id="237594" name="Text Box 81"/>
          <p:cNvSpPr txBox="1">
            <a:spLocks noChangeArrowheads="1"/>
          </p:cNvSpPr>
          <p:nvPr/>
        </p:nvSpPr>
        <p:spPr bwMode="auto">
          <a:xfrm>
            <a:off x="5413375" y="3429000"/>
            <a:ext cx="2005013" cy="304800"/>
          </a:xfrm>
          <a:prstGeom prst="rect">
            <a:avLst/>
          </a:prstGeom>
          <a:noFill/>
          <a:ln w="9525">
            <a:noFill/>
            <a:miter lim="800000"/>
            <a:headEnd/>
            <a:tailEnd/>
          </a:ln>
        </p:spPr>
        <p:txBody>
          <a:bodyPr wrap="none">
            <a:spAutoFit/>
          </a:bodyPr>
          <a:lstStyle/>
          <a:p>
            <a:pPr defTabSz="457200" eaLnBrk="1" hangingPunct="1"/>
            <a:r>
              <a:rPr lang="en-US" altLang="en-US" sz="1400">
                <a:solidFill>
                  <a:srgbClr val="FFFF00"/>
                </a:solidFill>
                <a:latin typeface="Calibri" pitchFamily="34" charset="0"/>
                <a:ea typeface="MS PGothic" pitchFamily="34" charset="-128"/>
              </a:rPr>
              <a:t>Nina Leopold Bradley</a:t>
            </a:r>
          </a:p>
        </p:txBody>
      </p:sp>
      <p:sp>
        <p:nvSpPr>
          <p:cNvPr id="237595" name="Text Box 82"/>
          <p:cNvSpPr txBox="1">
            <a:spLocks noChangeArrowheads="1"/>
          </p:cNvSpPr>
          <p:nvPr/>
        </p:nvSpPr>
        <p:spPr bwMode="auto">
          <a:xfrm>
            <a:off x="80963" y="6400800"/>
            <a:ext cx="1443037" cy="304800"/>
          </a:xfrm>
          <a:prstGeom prst="rect">
            <a:avLst/>
          </a:prstGeom>
          <a:noFill/>
          <a:ln w="9525">
            <a:noFill/>
            <a:miter lim="800000"/>
            <a:headEnd/>
            <a:tailEnd/>
          </a:ln>
        </p:spPr>
        <p:txBody>
          <a:bodyPr wrap="none">
            <a:spAutoFit/>
          </a:bodyPr>
          <a:lstStyle/>
          <a:p>
            <a:pPr defTabSz="457200" eaLnBrk="1" hangingPunct="1"/>
            <a:r>
              <a:rPr lang="en-US" altLang="en-US" sz="1400">
                <a:solidFill>
                  <a:srgbClr val="FFFF00"/>
                </a:solidFill>
                <a:latin typeface="Calibri" pitchFamily="34" charset="0"/>
                <a:ea typeface="MS PGothic" pitchFamily="34" charset="-128"/>
              </a:rPr>
              <a:t>Leopold Shack</a:t>
            </a:r>
          </a:p>
        </p:txBody>
      </p:sp>
    </p:spTree>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381000"/>
            <a:ext cx="8229600" cy="1143000"/>
          </a:xfrm>
        </p:spPr>
        <p:txBody>
          <a:bodyPr/>
          <a:lstStyle/>
          <a:p>
            <a:pPr>
              <a:defRPr/>
            </a:pPr>
            <a:r>
              <a:rPr lang="en-US" sz="3200" smtClean="0"/>
              <a:t>Rock shelter at Natural Bridge State Park</a:t>
            </a:r>
            <a:r>
              <a:rPr lang="en-US" smtClean="0"/>
              <a:t> </a:t>
            </a:r>
          </a:p>
        </p:txBody>
      </p:sp>
      <p:pic>
        <p:nvPicPr>
          <p:cNvPr id="239619" name="Picture 3" descr="C:\Documents and Settings\ed\My Documents\TALKS\natbridge-97.jpg"/>
          <p:cNvPicPr>
            <a:picLocks noChangeAspect="1" noChangeArrowheads="1"/>
          </p:cNvPicPr>
          <p:nvPr/>
        </p:nvPicPr>
        <p:blipFill>
          <a:blip r:embed="rId3" cstate="print"/>
          <a:srcRect t="1920"/>
          <a:stretch>
            <a:fillRect/>
          </a:stretch>
        </p:blipFill>
        <p:spPr bwMode="auto">
          <a:xfrm>
            <a:off x="990600" y="1828800"/>
            <a:ext cx="7148513" cy="4672013"/>
          </a:xfrm>
          <a:prstGeom prst="rect">
            <a:avLst/>
          </a:prstGeom>
          <a:noFill/>
          <a:ln w="9525">
            <a:noFill/>
            <a:miter lim="800000"/>
            <a:headEnd/>
            <a:tailEnd/>
          </a:ln>
        </p:spPr>
      </p:pic>
      <p:sp>
        <p:nvSpPr>
          <p:cNvPr id="239620" name="Text Box 4"/>
          <p:cNvSpPr txBox="1">
            <a:spLocks noChangeArrowheads="1"/>
          </p:cNvSpPr>
          <p:nvPr/>
        </p:nvSpPr>
        <p:spPr bwMode="auto">
          <a:xfrm>
            <a:off x="2362200" y="1219200"/>
            <a:ext cx="4876800" cy="457200"/>
          </a:xfrm>
          <a:prstGeom prst="rect">
            <a:avLst/>
          </a:prstGeom>
          <a:noFill/>
          <a:ln w="9525">
            <a:noFill/>
            <a:miter lim="800000"/>
            <a:headEnd/>
            <a:tailEnd/>
          </a:ln>
        </p:spPr>
        <p:txBody>
          <a:bodyPr>
            <a:spAutoFit/>
          </a:bodyPr>
          <a:lstStyle/>
          <a:p>
            <a:pPr eaLnBrk="1" hangingPunct="1"/>
            <a:r>
              <a:rPr lang="en-US" altLang="en-US" b="1" i="1">
                <a:solidFill>
                  <a:schemeClr val="tx1"/>
                </a:solidFill>
              </a:rPr>
              <a:t>Early </a:t>
            </a:r>
            <a:r>
              <a:rPr lang="en-US" altLang="en-US" b="1" i="1">
                <a:solidFill>
                  <a:schemeClr val="tx1"/>
                </a:solidFill>
                <a:latin typeface="Arial" pitchFamily="34" charset="0"/>
              </a:rPr>
              <a:t>“</a:t>
            </a:r>
            <a:r>
              <a:rPr lang="en-US" altLang="en-US" b="1" i="1">
                <a:solidFill>
                  <a:schemeClr val="tx1"/>
                </a:solidFill>
              </a:rPr>
              <a:t>campers</a:t>
            </a:r>
            <a:r>
              <a:rPr lang="en-US" altLang="en-US" b="1" i="1">
                <a:solidFill>
                  <a:schemeClr val="tx1"/>
                </a:solidFill>
                <a:latin typeface="Arial" pitchFamily="34" charset="0"/>
              </a:rPr>
              <a:t>”</a:t>
            </a:r>
            <a:r>
              <a:rPr lang="en-US" altLang="en-US" b="1" i="1">
                <a:solidFill>
                  <a:schemeClr val="tx1"/>
                </a:solidFill>
              </a:rPr>
              <a:t> ca 9000-8000 BC</a:t>
            </a:r>
          </a:p>
        </p:txBody>
      </p:sp>
    </p:spTree>
  </p:cSld>
  <p:clrMapOvr>
    <a:masterClrMapping/>
  </p:clrMapOvr>
  <p:transition>
    <p:rand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a:xfrm>
            <a:off x="914400" y="0"/>
            <a:ext cx="7772400" cy="1143000"/>
          </a:xfrm>
        </p:spPr>
        <p:txBody>
          <a:bodyPr/>
          <a:lstStyle/>
          <a:p>
            <a:pPr>
              <a:defRPr/>
            </a:pPr>
            <a:r>
              <a:rPr lang="en-US" smtClean="0"/>
              <a:t/>
            </a:r>
            <a:br>
              <a:rPr lang="en-US" smtClean="0"/>
            </a:br>
            <a:r>
              <a:rPr lang="en-US" sz="3200" smtClean="0"/>
              <a:t>Past Climates from Geological Evidence: Chamberlin Rock – </a:t>
            </a:r>
            <a:r>
              <a:rPr lang="en-US" smtClean="0"/>
              <a:t/>
            </a:r>
            <a:br>
              <a:rPr lang="en-US" smtClean="0"/>
            </a:br>
            <a:r>
              <a:rPr lang="en-US" sz="2800" smtClean="0"/>
              <a:t>A reminder of a past climate ...</a:t>
            </a:r>
          </a:p>
        </p:txBody>
      </p:sp>
      <p:pic>
        <p:nvPicPr>
          <p:cNvPr id="241667" name="Picture 3" descr="tccrock"/>
          <p:cNvPicPr>
            <a:picLocks noChangeAspect="1" noChangeArrowheads="1"/>
          </p:cNvPicPr>
          <p:nvPr/>
        </p:nvPicPr>
        <p:blipFill>
          <a:blip r:embed="rId2" cstate="print"/>
          <a:srcRect/>
          <a:stretch>
            <a:fillRect/>
          </a:stretch>
        </p:blipFill>
        <p:spPr bwMode="auto">
          <a:xfrm>
            <a:off x="1219200" y="1752600"/>
            <a:ext cx="6856413" cy="457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idx="4294967295"/>
          </p:nvPr>
        </p:nvSpPr>
        <p:spPr/>
        <p:txBody>
          <a:bodyPr/>
          <a:lstStyle/>
          <a:p>
            <a:pPr>
              <a:defRPr/>
            </a:pPr>
            <a:r>
              <a:rPr lang="en-US" sz="3200"/>
              <a:t>The Region at 14,000 yr BP</a:t>
            </a:r>
            <a:br>
              <a:rPr lang="en-US" sz="3200"/>
            </a:br>
            <a:endParaRPr lang="en-US"/>
          </a:p>
        </p:txBody>
      </p:sp>
      <p:pic>
        <p:nvPicPr>
          <p:cNvPr id="242691" name="Picture 3" descr="dpg14"/>
          <p:cNvPicPr>
            <a:picLocks noChangeAspect="1" noChangeArrowheads="1"/>
          </p:cNvPicPr>
          <p:nvPr/>
        </p:nvPicPr>
        <p:blipFill>
          <a:blip r:embed="rId3" cstate="print"/>
          <a:srcRect/>
          <a:stretch>
            <a:fillRect/>
          </a:stretch>
        </p:blipFill>
        <p:spPr bwMode="auto">
          <a:xfrm>
            <a:off x="2514600" y="1600200"/>
            <a:ext cx="4579938" cy="4903788"/>
          </a:xfrm>
          <a:prstGeom prst="rect">
            <a:avLst/>
          </a:prstGeom>
          <a:noFill/>
          <a:ln w="9525">
            <a:noFill/>
            <a:miter lim="800000"/>
            <a:headEnd/>
            <a:tailEnd/>
          </a:ln>
        </p:spPr>
      </p:pic>
      <p:sp>
        <p:nvSpPr>
          <p:cNvPr id="1024004" name="AutoShape 4"/>
          <p:cNvSpPr>
            <a:spLocks noChangeArrowheads="1"/>
          </p:cNvSpPr>
          <p:nvPr/>
        </p:nvSpPr>
        <p:spPr bwMode="auto">
          <a:xfrm>
            <a:off x="4343400" y="4038600"/>
            <a:ext cx="381000" cy="347663"/>
          </a:xfrm>
          <a:prstGeom prst="star5">
            <a:avLst/>
          </a:prstGeom>
          <a:solidFill>
            <a:schemeClr val="hlink"/>
          </a:solidFill>
          <a:ln w="12700">
            <a:solidFill>
              <a:schemeClr val="tx1"/>
            </a:solidFill>
            <a:miter lim="800000"/>
            <a:headEnd/>
            <a:tailEnd/>
          </a:ln>
          <a:effectLst/>
          <a:extLst/>
        </p:spPr>
        <p:txBody>
          <a:bodyPr wrap="none" anchor="ctr"/>
          <a:lstStyle/>
          <a:p>
            <a:pPr>
              <a:defRPr/>
            </a:pPr>
            <a:endParaRPr lang="en-GB">
              <a:effectLst>
                <a:outerShdw blurRad="38100" dist="38100" dir="2700000" algn="tl">
                  <a:srgbClr val="000000">
                    <a:alpha val="43137"/>
                  </a:srgbClr>
                </a:outerShdw>
              </a:effectLst>
              <a:latin typeface="Arial" charset="0"/>
              <a:cs typeface="+mn-cs"/>
            </a:endParaRPr>
          </a:p>
        </p:txBody>
      </p:sp>
      <p:sp>
        <p:nvSpPr>
          <p:cNvPr id="2" name="5-Point Star 1"/>
          <p:cNvSpPr/>
          <p:nvPr/>
        </p:nvSpPr>
        <p:spPr bwMode="auto">
          <a:xfrm>
            <a:off x="3200400" y="5029200"/>
            <a:ext cx="914400" cy="914400"/>
          </a:xfrm>
          <a:prstGeom prst="star5">
            <a:avLst/>
          </a:prstGeom>
          <a:noFill/>
          <a:ln>
            <a:noFill/>
          </a:ln>
          <a:effectLst/>
          <a:extLst/>
        </p:spPr>
        <p:txBody>
          <a:bodyPr lIns="90488" tIns="44450" rIns="90488" bIns="44450" anchor="ctr"/>
          <a:lstStyle/>
          <a:p>
            <a:pPr>
              <a:defRPr/>
            </a:pPr>
            <a:endParaRPr lang="en-GB">
              <a:latin typeface="Arial" charset="0"/>
              <a:cs typeface="+mn-cs"/>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685800" y="228600"/>
            <a:ext cx="7772400" cy="1143000"/>
          </a:xfrm>
        </p:spPr>
        <p:txBody>
          <a:bodyPr/>
          <a:lstStyle/>
          <a:p>
            <a:pPr>
              <a:defRPr/>
            </a:pPr>
            <a:r>
              <a:rPr lang="en-US" smtClean="0"/>
              <a:t>Past Climates from fossils</a:t>
            </a:r>
            <a:br>
              <a:rPr lang="en-US" smtClean="0"/>
            </a:br>
            <a:r>
              <a:rPr lang="en-US" sz="2800" smtClean="0"/>
              <a:t>Boaz Mastodon at UW Geology Museum</a:t>
            </a:r>
            <a:endParaRPr lang="en-US" sz="3600" smtClean="0"/>
          </a:p>
        </p:txBody>
      </p:sp>
      <p:pic>
        <p:nvPicPr>
          <p:cNvPr id="244739" name="Picture 4" descr="0308big"/>
          <p:cNvPicPr>
            <a:picLocks noChangeAspect="1" noChangeArrowheads="1"/>
          </p:cNvPicPr>
          <p:nvPr/>
        </p:nvPicPr>
        <p:blipFill>
          <a:blip r:embed="rId3" cstate="print"/>
          <a:srcRect/>
          <a:stretch>
            <a:fillRect/>
          </a:stretch>
        </p:blipFill>
        <p:spPr bwMode="auto">
          <a:xfrm>
            <a:off x="977900" y="1371600"/>
            <a:ext cx="7189788" cy="5349875"/>
          </a:xfrm>
          <a:prstGeom prst="rect">
            <a:avLst/>
          </a:prstGeom>
          <a:noFill/>
          <a:ln w="9525">
            <a:noFill/>
            <a:miter lim="800000"/>
            <a:headEnd/>
            <a:tailEnd/>
          </a:ln>
        </p:spPr>
      </p:pic>
      <p:sp>
        <p:nvSpPr>
          <p:cNvPr id="244740" name="Text Box 5"/>
          <p:cNvSpPr txBox="1">
            <a:spLocks noChangeArrowheads="1"/>
          </p:cNvSpPr>
          <p:nvPr/>
        </p:nvSpPr>
        <p:spPr bwMode="auto">
          <a:xfrm>
            <a:off x="609600" y="6172200"/>
            <a:ext cx="3829050" cy="366713"/>
          </a:xfrm>
          <a:prstGeom prst="rect">
            <a:avLst/>
          </a:prstGeom>
          <a:noFill/>
          <a:ln w="12700">
            <a:noFill/>
            <a:miter lim="800000"/>
            <a:headEnd/>
            <a:tailEnd/>
          </a:ln>
        </p:spPr>
        <p:txBody>
          <a:bodyPr wrap="none">
            <a:spAutoFit/>
          </a:bodyPr>
          <a:lstStyle/>
          <a:p>
            <a:pPr eaLnBrk="1" hangingPunct="1"/>
            <a:r>
              <a:rPr lang="en-US" altLang="en-US" sz="1800" b="1" i="1">
                <a:solidFill>
                  <a:schemeClr val="tx2"/>
                </a:solidFill>
                <a:latin typeface="Arial" pitchFamily="34" charset="0"/>
              </a:rPr>
              <a:t>Source: Milwaukee Journal-Sentinel</a:t>
            </a:r>
          </a:p>
        </p:txBody>
      </p:sp>
    </p:spTree>
  </p:cSld>
  <p:clrMapOvr>
    <a:masterClrMapping/>
  </p:clrMapOvr>
  <p:transition>
    <p:rand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685800" y="381000"/>
            <a:ext cx="7772400" cy="1143000"/>
          </a:xfrm>
        </p:spPr>
        <p:txBody>
          <a:bodyPr/>
          <a:lstStyle/>
          <a:p>
            <a:pPr>
              <a:defRPr/>
            </a:pPr>
            <a:r>
              <a:rPr lang="en-US" smtClean="0"/>
              <a:t>Last Ice Age</a:t>
            </a:r>
          </a:p>
        </p:txBody>
      </p:sp>
      <p:pic>
        <p:nvPicPr>
          <p:cNvPr id="246787" name="Picture 3" descr="dpg14"/>
          <p:cNvPicPr>
            <a:picLocks noChangeAspect="1" noChangeArrowheads="1"/>
          </p:cNvPicPr>
          <p:nvPr/>
        </p:nvPicPr>
        <p:blipFill>
          <a:blip r:embed="rId3" cstate="print"/>
          <a:srcRect/>
          <a:stretch>
            <a:fillRect/>
          </a:stretch>
        </p:blipFill>
        <p:spPr bwMode="auto">
          <a:xfrm>
            <a:off x="4953000" y="1841500"/>
            <a:ext cx="3748088" cy="4013200"/>
          </a:xfrm>
          <a:prstGeom prst="rect">
            <a:avLst/>
          </a:prstGeom>
          <a:noFill/>
          <a:ln w="9525">
            <a:noFill/>
            <a:miter lim="800000"/>
            <a:headEnd/>
            <a:tailEnd/>
          </a:ln>
        </p:spPr>
      </p:pic>
      <p:sp>
        <p:nvSpPr>
          <p:cNvPr id="246788" name="AutoShape 4"/>
          <p:cNvSpPr>
            <a:spLocks noChangeArrowheads="1"/>
          </p:cNvSpPr>
          <p:nvPr/>
        </p:nvSpPr>
        <p:spPr bwMode="auto">
          <a:xfrm>
            <a:off x="6400800" y="3886200"/>
            <a:ext cx="381000" cy="347663"/>
          </a:xfrm>
          <a:custGeom>
            <a:avLst/>
            <a:gdLst>
              <a:gd name="T0" fmla="*/ 0 w 381000"/>
              <a:gd name="T1" fmla="*/ 132795 h 347663"/>
              <a:gd name="T2" fmla="*/ 145530 w 381000"/>
              <a:gd name="T3" fmla="*/ 132796 h 347663"/>
              <a:gd name="T4" fmla="*/ 190500 w 381000"/>
              <a:gd name="T5" fmla="*/ 0 h 347663"/>
              <a:gd name="T6" fmla="*/ 235470 w 381000"/>
              <a:gd name="T7" fmla="*/ 132796 h 347663"/>
              <a:gd name="T8" fmla="*/ 381000 w 381000"/>
              <a:gd name="T9" fmla="*/ 132795 h 347663"/>
              <a:gd name="T10" fmla="*/ 263263 w 381000"/>
              <a:gd name="T11" fmla="*/ 214867 h 347663"/>
              <a:gd name="T12" fmla="*/ 308235 w 381000"/>
              <a:gd name="T13" fmla="*/ 347662 h 347663"/>
              <a:gd name="T14" fmla="*/ 190500 w 381000"/>
              <a:gd name="T15" fmla="*/ 265589 h 347663"/>
              <a:gd name="T16" fmla="*/ 72765 w 381000"/>
              <a:gd name="T17" fmla="*/ 347662 h 347663"/>
              <a:gd name="T18" fmla="*/ 117737 w 381000"/>
              <a:gd name="T19" fmla="*/ 214867 h 347663"/>
              <a:gd name="T20" fmla="*/ 0 w 381000"/>
              <a:gd name="T21" fmla="*/ 132795 h 3476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1000"/>
              <a:gd name="T34" fmla="*/ 0 h 347663"/>
              <a:gd name="T35" fmla="*/ 381000 w 381000"/>
              <a:gd name="T36" fmla="*/ 347663 h 3476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1000" h="347663">
                <a:moveTo>
                  <a:pt x="0" y="132795"/>
                </a:moveTo>
                <a:lnTo>
                  <a:pt x="145530" y="132796"/>
                </a:lnTo>
                <a:lnTo>
                  <a:pt x="190500" y="0"/>
                </a:lnTo>
                <a:lnTo>
                  <a:pt x="235470" y="132796"/>
                </a:lnTo>
                <a:lnTo>
                  <a:pt x="381000" y="132795"/>
                </a:lnTo>
                <a:lnTo>
                  <a:pt x="263263" y="214867"/>
                </a:lnTo>
                <a:lnTo>
                  <a:pt x="308235" y="347662"/>
                </a:lnTo>
                <a:lnTo>
                  <a:pt x="190500" y="265589"/>
                </a:lnTo>
                <a:lnTo>
                  <a:pt x="72765" y="347662"/>
                </a:lnTo>
                <a:lnTo>
                  <a:pt x="117737" y="214867"/>
                </a:lnTo>
                <a:lnTo>
                  <a:pt x="0" y="132795"/>
                </a:lnTo>
                <a:close/>
              </a:path>
            </a:pathLst>
          </a:custGeom>
          <a:solidFill>
            <a:schemeClr val="hlink"/>
          </a:solidFill>
          <a:ln w="12700">
            <a:solidFill>
              <a:schemeClr val="tx1"/>
            </a:solidFill>
            <a:miter lim="800000"/>
            <a:headEnd/>
            <a:tailEnd/>
          </a:ln>
        </p:spPr>
        <p:txBody>
          <a:bodyPr wrap="none" anchor="ctr"/>
          <a:lstStyle/>
          <a:p>
            <a:endParaRPr lang="en-US"/>
          </a:p>
        </p:txBody>
      </p:sp>
      <p:pic>
        <p:nvPicPr>
          <p:cNvPr id="246789" name="Picture 5" descr="C"/>
          <p:cNvPicPr>
            <a:picLocks noGrp="1" noChangeAspect="1" noChangeArrowheads="1"/>
          </p:cNvPicPr>
          <p:nvPr>
            <p:ph idx="4294967295"/>
          </p:nvPr>
        </p:nvPicPr>
        <p:blipFill>
          <a:blip r:embed="rId4" cstate="print"/>
          <a:srcRect/>
          <a:stretch>
            <a:fillRect/>
          </a:stretch>
        </p:blipFill>
        <p:spPr>
          <a:xfrm>
            <a:off x="304800" y="1676400"/>
            <a:ext cx="4521200" cy="4114800"/>
          </a:xfrm>
          <a:noFill/>
        </p:spPr>
      </p:pic>
      <p:sp>
        <p:nvSpPr>
          <p:cNvPr id="440326" name="Rectangle 7"/>
          <p:cNvSpPr>
            <a:spLocks noChangeArrowheads="1"/>
          </p:cNvSpPr>
          <p:nvPr/>
        </p:nvSpPr>
        <p:spPr bwMode="auto">
          <a:xfrm>
            <a:off x="4508500" y="5867400"/>
            <a:ext cx="4484688" cy="708025"/>
          </a:xfrm>
          <a:prstGeom prst="rect">
            <a:avLst/>
          </a:prstGeom>
          <a:noFill/>
          <a:ln>
            <a:noFill/>
          </a:ln>
          <a:effectLst/>
          <a:extLst/>
        </p:spPr>
        <p:txBody>
          <a:bodyPr wrap="none">
            <a:spAutoFit/>
          </a:bodyPr>
          <a:lstStyle/>
          <a:p>
            <a:pPr eaLnBrk="1" hangingPunct="1">
              <a:defRPr/>
            </a:pPr>
            <a:r>
              <a:rPr lang="en-US" sz="2000">
                <a:effectLst>
                  <a:outerShdw blurRad="38100" dist="38100" dir="2700000" algn="tl">
                    <a:srgbClr val="000000"/>
                  </a:outerShdw>
                </a:effectLst>
                <a:latin typeface="Arial" charset="0"/>
                <a:cs typeface="Arial" charset="0"/>
              </a:rPr>
              <a:t>The Upper Midwest at 14,000 yr. BP</a:t>
            </a:r>
            <a:br>
              <a:rPr lang="en-US" sz="2000">
                <a:effectLst>
                  <a:outerShdw blurRad="38100" dist="38100" dir="2700000" algn="tl">
                    <a:srgbClr val="000000"/>
                  </a:outerShdw>
                </a:effectLst>
                <a:latin typeface="Arial" charset="0"/>
                <a:cs typeface="Arial" charset="0"/>
              </a:rPr>
            </a:br>
            <a:r>
              <a:rPr lang="en-US" sz="2000">
                <a:effectLst>
                  <a:outerShdw blurRad="38100" dist="38100" dir="2700000" algn="tl">
                    <a:srgbClr val="000000"/>
                  </a:outerShdw>
                </a:effectLst>
                <a:latin typeface="Arial" charset="0"/>
                <a:cs typeface="Arial" charset="0"/>
              </a:rPr>
              <a:t>(from Illinois State Museum)</a:t>
            </a:r>
          </a:p>
        </p:txBody>
      </p:sp>
    </p:spTree>
  </p:cSld>
  <p:clrMapOvr>
    <a:masterClrMapping/>
  </p:clrMapOvr>
  <p:transition>
    <p:rand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idx="4294967295"/>
          </p:nvPr>
        </p:nvSpPr>
        <p:spPr>
          <a:xfrm>
            <a:off x="533400" y="228600"/>
            <a:ext cx="7924800" cy="1143000"/>
          </a:xfrm>
        </p:spPr>
        <p:txBody>
          <a:bodyPr/>
          <a:lstStyle/>
          <a:p>
            <a:pPr>
              <a:defRPr/>
            </a:pPr>
            <a:r>
              <a:rPr lang="en-US" dirty="0" smtClean="0"/>
              <a:t>Past Climates from Tree Rings   </a:t>
            </a:r>
            <a:r>
              <a:rPr lang="en-US" sz="2400" i="1" dirty="0" smtClean="0"/>
              <a:t/>
            </a:r>
            <a:br>
              <a:rPr lang="en-US" sz="2400" i="1" dirty="0" smtClean="0"/>
            </a:br>
            <a:endParaRPr lang="en-US" sz="2400" i="1" dirty="0" smtClean="0"/>
          </a:p>
        </p:txBody>
      </p:sp>
      <p:pic>
        <p:nvPicPr>
          <p:cNvPr id="248835" name="Picture 4"/>
          <p:cNvPicPr>
            <a:picLocks noChangeAspect="1" noChangeArrowheads="1"/>
          </p:cNvPicPr>
          <p:nvPr/>
        </p:nvPicPr>
        <p:blipFill>
          <a:blip r:embed="rId3" cstate="print"/>
          <a:srcRect/>
          <a:stretch>
            <a:fillRect/>
          </a:stretch>
        </p:blipFill>
        <p:spPr bwMode="auto">
          <a:xfrm>
            <a:off x="3048000" y="1219200"/>
            <a:ext cx="6096000" cy="4572000"/>
          </a:xfrm>
          <a:prstGeom prst="rect">
            <a:avLst/>
          </a:prstGeom>
          <a:noFill/>
          <a:ln w="12700">
            <a:noFill/>
            <a:miter lim="800000"/>
            <a:headEnd/>
            <a:tailEnd/>
          </a:ln>
        </p:spPr>
      </p:pic>
      <p:pic>
        <p:nvPicPr>
          <p:cNvPr id="248836" name="Picture 2"/>
          <p:cNvPicPr>
            <a:picLocks noChangeAspect="1" noChangeArrowheads="1"/>
          </p:cNvPicPr>
          <p:nvPr/>
        </p:nvPicPr>
        <p:blipFill>
          <a:blip r:embed="rId4" cstate="print"/>
          <a:srcRect/>
          <a:stretch>
            <a:fillRect/>
          </a:stretch>
        </p:blipFill>
        <p:spPr bwMode="auto">
          <a:xfrm>
            <a:off x="152400" y="2895600"/>
            <a:ext cx="4881563" cy="3660775"/>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idx="4294967295"/>
          </p:nvPr>
        </p:nvSpPr>
        <p:spPr>
          <a:xfrm>
            <a:off x="720725" y="166688"/>
            <a:ext cx="7772400" cy="1143000"/>
          </a:xfrm>
        </p:spPr>
        <p:txBody>
          <a:bodyPr/>
          <a:lstStyle/>
          <a:p>
            <a:pPr>
              <a:defRPr/>
            </a:pPr>
            <a:r>
              <a:rPr lang="en-US" smtClean="0"/>
              <a:t>Past Climates from Ice Cores</a:t>
            </a:r>
            <a:endParaRPr lang="en-US" sz="2400" i="1" smtClean="0"/>
          </a:p>
        </p:txBody>
      </p:sp>
      <p:pic>
        <p:nvPicPr>
          <p:cNvPr id="250883" name="Picture 4"/>
          <p:cNvPicPr>
            <a:picLocks noChangeAspect="1" noChangeArrowheads="1"/>
          </p:cNvPicPr>
          <p:nvPr/>
        </p:nvPicPr>
        <p:blipFill>
          <a:blip r:embed="rId3" cstate="print"/>
          <a:srcRect/>
          <a:stretch>
            <a:fillRect/>
          </a:stretch>
        </p:blipFill>
        <p:spPr bwMode="auto">
          <a:xfrm>
            <a:off x="949325" y="1295400"/>
            <a:ext cx="7315200" cy="4933950"/>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idx="4294967295"/>
          </p:nvPr>
        </p:nvSpPr>
        <p:spPr>
          <a:xfrm>
            <a:off x="5256213" y="685800"/>
            <a:ext cx="3657600" cy="1143000"/>
          </a:xfrm>
        </p:spPr>
        <p:txBody>
          <a:bodyPr/>
          <a:lstStyle/>
          <a:p>
            <a:pPr>
              <a:defRPr/>
            </a:pPr>
            <a:r>
              <a:rPr lang="en-US" sz="3200" smtClean="0"/>
              <a:t>Past Climate Information from Ice Cores</a:t>
            </a:r>
            <a:endParaRPr lang="en-GB" sz="3200" smtClean="0"/>
          </a:p>
        </p:txBody>
      </p:sp>
      <p:pic>
        <p:nvPicPr>
          <p:cNvPr id="252931" name="Picture 2" descr="C:\Users\Ed\Documents\CLIMO\GLOBAL\gases\vostok-co2.gif"/>
          <p:cNvPicPr>
            <a:picLocks noChangeAspect="1" noChangeArrowheads="1"/>
          </p:cNvPicPr>
          <p:nvPr/>
        </p:nvPicPr>
        <p:blipFill>
          <a:blip r:embed="rId2" cstate="print"/>
          <a:srcRect/>
          <a:stretch>
            <a:fillRect/>
          </a:stretch>
        </p:blipFill>
        <p:spPr bwMode="auto">
          <a:xfrm>
            <a:off x="3962400" y="3124200"/>
            <a:ext cx="4818063" cy="3582988"/>
          </a:xfrm>
          <a:prstGeom prst="rect">
            <a:avLst/>
          </a:prstGeom>
          <a:noFill/>
          <a:ln w="9525">
            <a:noFill/>
            <a:miter lim="800000"/>
            <a:headEnd/>
            <a:tailEnd/>
          </a:ln>
        </p:spPr>
      </p:pic>
      <p:pic>
        <p:nvPicPr>
          <p:cNvPr id="252932" name="Picture 2" descr="C:\Users\Ed\Documents\CLIMO\GLOBAL\global-temps\vostok-1999-temp.gif"/>
          <p:cNvPicPr>
            <a:picLocks noChangeAspect="1" noChangeArrowheads="1"/>
          </p:cNvPicPr>
          <p:nvPr/>
        </p:nvPicPr>
        <p:blipFill>
          <a:blip r:embed="rId3" cstate="print"/>
          <a:srcRect/>
          <a:stretch>
            <a:fillRect/>
          </a:stretch>
        </p:blipFill>
        <p:spPr bwMode="auto">
          <a:xfrm>
            <a:off x="152400" y="433388"/>
            <a:ext cx="4875213" cy="3560762"/>
          </a:xfrm>
          <a:prstGeom prst="rect">
            <a:avLst/>
          </a:prstGeom>
          <a:noFill/>
          <a:ln w="9525">
            <a:noFill/>
            <a:miter lim="800000"/>
            <a:headEnd/>
            <a:tailEnd/>
          </a:ln>
        </p:spPr>
      </p:pic>
      <p:sp>
        <p:nvSpPr>
          <p:cNvPr id="252933" name="TextBox 1"/>
          <p:cNvSpPr txBox="1">
            <a:spLocks noChangeArrowheads="1"/>
          </p:cNvSpPr>
          <p:nvPr/>
        </p:nvSpPr>
        <p:spPr bwMode="auto">
          <a:xfrm>
            <a:off x="5027613" y="2028825"/>
            <a:ext cx="2355850" cy="369888"/>
          </a:xfrm>
          <a:prstGeom prst="rect">
            <a:avLst/>
          </a:prstGeom>
          <a:noFill/>
          <a:ln w="9525">
            <a:noFill/>
            <a:miter lim="800000"/>
            <a:headEnd/>
            <a:tailEnd/>
          </a:ln>
        </p:spPr>
        <p:txBody>
          <a:bodyPr wrap="none">
            <a:spAutoFit/>
          </a:bodyPr>
          <a:lstStyle/>
          <a:p>
            <a:pPr eaLnBrk="1" hangingPunct="1"/>
            <a:r>
              <a:rPr lang="en-US" altLang="en-US" sz="1800" b="1" i="1">
                <a:solidFill>
                  <a:schemeClr val="tx2"/>
                </a:solidFill>
                <a:latin typeface="Arial" pitchFamily="34" charset="0"/>
              </a:rPr>
              <a:t>Temperature record</a:t>
            </a:r>
            <a:endParaRPr lang="en-GB" altLang="en-US" sz="1800" b="1" i="1">
              <a:solidFill>
                <a:schemeClr val="tx2"/>
              </a:solidFill>
              <a:latin typeface="Arial" pitchFamily="34" charset="0"/>
            </a:endParaRPr>
          </a:p>
        </p:txBody>
      </p:sp>
      <p:sp>
        <p:nvSpPr>
          <p:cNvPr id="252934" name="TextBox 2"/>
          <p:cNvSpPr txBox="1">
            <a:spLocks noChangeArrowheads="1"/>
          </p:cNvSpPr>
          <p:nvPr/>
        </p:nvSpPr>
        <p:spPr bwMode="auto">
          <a:xfrm>
            <a:off x="1500188" y="6019800"/>
            <a:ext cx="2462212" cy="369888"/>
          </a:xfrm>
          <a:prstGeom prst="rect">
            <a:avLst/>
          </a:prstGeom>
          <a:noFill/>
          <a:ln w="9525">
            <a:noFill/>
            <a:miter lim="800000"/>
            <a:headEnd/>
            <a:tailEnd/>
          </a:ln>
        </p:spPr>
        <p:txBody>
          <a:bodyPr wrap="none">
            <a:spAutoFit/>
          </a:bodyPr>
          <a:lstStyle/>
          <a:p>
            <a:pPr eaLnBrk="1" hangingPunct="1"/>
            <a:r>
              <a:rPr lang="en-US" altLang="en-US" sz="1600" b="1" i="1">
                <a:solidFill>
                  <a:schemeClr val="tx2"/>
                </a:solidFill>
                <a:latin typeface="Arial" pitchFamily="34" charset="0"/>
              </a:rPr>
              <a:t>Carbon </a:t>
            </a:r>
            <a:r>
              <a:rPr lang="en-US" altLang="en-US" sz="1800" b="1" i="1">
                <a:solidFill>
                  <a:schemeClr val="tx2"/>
                </a:solidFill>
                <a:latin typeface="Arial" pitchFamily="34" charset="0"/>
              </a:rPr>
              <a:t>dioxide</a:t>
            </a:r>
            <a:r>
              <a:rPr lang="en-US" altLang="en-US" sz="1600" b="1" i="1">
                <a:solidFill>
                  <a:schemeClr val="tx2"/>
                </a:solidFill>
                <a:latin typeface="Arial" pitchFamily="34" charset="0"/>
              </a:rPr>
              <a:t> record</a:t>
            </a:r>
            <a:endParaRPr lang="en-GB" altLang="en-US" sz="1600" b="1" i="1">
              <a:solidFill>
                <a:schemeClr val="tx2"/>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idx="4294967295"/>
          </p:nvPr>
        </p:nvSpPr>
        <p:spPr>
          <a:xfrm>
            <a:off x="685800" y="179388"/>
            <a:ext cx="7772400" cy="1143000"/>
          </a:xfrm>
        </p:spPr>
        <p:txBody>
          <a:bodyPr/>
          <a:lstStyle/>
          <a:p>
            <a:pPr>
              <a:defRPr/>
            </a:pPr>
            <a:r>
              <a:rPr lang="en-US" smtClean="0"/>
              <a:t>Past Climates from Coral Reefs</a:t>
            </a:r>
            <a:endParaRPr lang="en-US" sz="2400" i="1" smtClean="0"/>
          </a:p>
        </p:txBody>
      </p:sp>
      <p:sp>
        <p:nvSpPr>
          <p:cNvPr id="456707" name="Rectangle 3"/>
          <p:cNvSpPr>
            <a:spLocks noGrp="1" noChangeArrowheads="1"/>
          </p:cNvSpPr>
          <p:nvPr>
            <p:ph type="body" idx="4294967295"/>
          </p:nvPr>
        </p:nvSpPr>
        <p:spPr>
          <a:xfrm>
            <a:off x="0" y="1981200"/>
            <a:ext cx="7772400" cy="4114800"/>
          </a:xfrm>
        </p:spPr>
        <p:txBody>
          <a:bodyPr/>
          <a:lstStyle/>
          <a:p>
            <a:pPr>
              <a:buFont typeface="Monotype Sorts" pitchFamily="2" charset="2"/>
              <a:buChar char="u"/>
              <a:defRPr/>
            </a:pPr>
            <a:endParaRPr lang="en-US" sz="2400" smtClean="0"/>
          </a:p>
          <a:p>
            <a:pPr>
              <a:buFont typeface="Monotype Sorts" pitchFamily="2" charset="2"/>
              <a:buChar char="u"/>
              <a:defRPr/>
            </a:pPr>
            <a:endParaRPr lang="en-US" sz="2400" smtClean="0"/>
          </a:p>
        </p:txBody>
      </p:sp>
      <p:pic>
        <p:nvPicPr>
          <p:cNvPr id="253956" name="Picture 4"/>
          <p:cNvPicPr>
            <a:picLocks noChangeAspect="1" noChangeArrowheads="1"/>
          </p:cNvPicPr>
          <p:nvPr/>
        </p:nvPicPr>
        <p:blipFill>
          <a:blip r:embed="rId3" cstate="print"/>
          <a:srcRect/>
          <a:stretch>
            <a:fillRect/>
          </a:stretch>
        </p:blipFill>
        <p:spPr bwMode="auto">
          <a:xfrm>
            <a:off x="77788" y="1295400"/>
            <a:ext cx="3587750" cy="5119688"/>
          </a:xfrm>
          <a:prstGeom prst="rect">
            <a:avLst/>
          </a:prstGeom>
          <a:noFill/>
          <a:ln w="12700">
            <a:noFill/>
            <a:miter lim="800000"/>
            <a:headEnd/>
            <a:tailEnd/>
          </a:ln>
        </p:spPr>
      </p:pic>
      <p:pic>
        <p:nvPicPr>
          <p:cNvPr id="253957" name="Picture 5"/>
          <p:cNvPicPr>
            <a:picLocks noChangeAspect="1" noChangeArrowheads="1"/>
          </p:cNvPicPr>
          <p:nvPr/>
        </p:nvPicPr>
        <p:blipFill>
          <a:blip r:embed="rId4" cstate="print"/>
          <a:srcRect/>
          <a:stretch>
            <a:fillRect/>
          </a:stretch>
        </p:blipFill>
        <p:spPr bwMode="auto">
          <a:xfrm>
            <a:off x="3657600" y="2362200"/>
            <a:ext cx="5486400" cy="3629025"/>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Tornado of 23 May 1878</a:t>
            </a:r>
            <a:endParaRPr lang="en-US" dirty="0"/>
          </a:p>
        </p:txBody>
      </p:sp>
      <p:sp>
        <p:nvSpPr>
          <p:cNvPr id="3" name="Content Placeholder 2"/>
          <p:cNvSpPr>
            <a:spLocks noGrp="1"/>
          </p:cNvSpPr>
          <p:nvPr>
            <p:ph idx="1"/>
          </p:nvPr>
        </p:nvSpPr>
        <p:spPr/>
        <p:txBody>
          <a:bodyPr/>
          <a:lstStyle/>
          <a:p>
            <a:r>
              <a:rPr lang="en-US" dirty="0" smtClean="0"/>
              <a:t>3:30 pm </a:t>
            </a:r>
            <a:r>
              <a:rPr lang="en-US" dirty="0" err="1" smtClean="0"/>
              <a:t>nr</a:t>
            </a:r>
            <a:r>
              <a:rPr lang="en-US" dirty="0" smtClean="0"/>
              <a:t> Mineral Point </a:t>
            </a:r>
          </a:p>
          <a:p>
            <a:r>
              <a:rPr lang="en-US" dirty="0" smtClean="0"/>
              <a:t>Final death toll by county:</a:t>
            </a:r>
          </a:p>
          <a:p>
            <a:pPr marL="0" indent="0">
              <a:buNone/>
            </a:pPr>
            <a:r>
              <a:rPr lang="en-US" dirty="0"/>
              <a:t>	</a:t>
            </a:r>
            <a:r>
              <a:rPr lang="en-US" sz="2800" dirty="0" smtClean="0"/>
              <a:t>Iowa: 12</a:t>
            </a:r>
            <a:br>
              <a:rPr lang="en-US" sz="2800" dirty="0" smtClean="0"/>
            </a:br>
            <a:r>
              <a:rPr lang="en-US" sz="2800" dirty="0" smtClean="0"/>
              <a:t>	Dane:   6</a:t>
            </a:r>
            <a:br>
              <a:rPr lang="en-US" sz="2800" dirty="0" smtClean="0"/>
            </a:br>
            <a:r>
              <a:rPr lang="en-US" sz="2800" dirty="0" smtClean="0"/>
              <a:t>	Jefferson: 1</a:t>
            </a:r>
          </a:p>
          <a:p>
            <a:pPr marL="0" indent="0">
              <a:buNone/>
            </a:pPr>
            <a:r>
              <a:rPr lang="en-US" sz="2800" dirty="0"/>
              <a:t>	</a:t>
            </a:r>
            <a:r>
              <a:rPr lang="en-US" sz="2800" dirty="0" smtClean="0"/>
              <a:t>Total: 19</a:t>
            </a:r>
          </a:p>
          <a:p>
            <a:pPr marL="0" indent="0">
              <a:buNone/>
            </a:pPr>
            <a:r>
              <a:rPr lang="en-US" dirty="0"/>
              <a:t>	</a:t>
            </a:r>
            <a:r>
              <a:rPr lang="en-US" dirty="0" smtClean="0"/>
              <a:t>	</a:t>
            </a:r>
          </a:p>
          <a:p>
            <a:pPr marL="0" indent="0">
              <a:buNone/>
            </a:pPr>
            <a:r>
              <a:rPr lang="en-US" dirty="0"/>
              <a:t>	</a:t>
            </a:r>
            <a:endParaRPr lang="en-US" dirty="0" smtClean="0"/>
          </a:p>
          <a:p>
            <a:endParaRPr lang="en-US" dirty="0"/>
          </a:p>
          <a:p>
            <a:r>
              <a:rPr lang="en-US" dirty="0" smtClean="0"/>
              <a:t>, </a:t>
            </a:r>
            <a:r>
              <a:rPr lang="en-US" dirty="0"/>
              <a:t>six in Dane, and one in Jefferson.</a:t>
            </a:r>
          </a:p>
        </p:txBody>
      </p:sp>
    </p:spTree>
    <p:extLst>
      <p:ext uri="{BB962C8B-B14F-4D97-AF65-F5344CB8AC3E}">
        <p14:creationId xmlns:p14="http://schemas.microsoft.com/office/powerpoint/2010/main" val="4210227609"/>
      </p:ext>
    </p:extLst>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idx="4294967295"/>
          </p:nvPr>
        </p:nvSpPr>
        <p:spPr/>
        <p:txBody>
          <a:bodyPr/>
          <a:lstStyle/>
          <a:p>
            <a:pPr>
              <a:defRPr/>
            </a:pPr>
            <a:r>
              <a:rPr lang="en-US" smtClean="0"/>
              <a:t>Past Climate from Ocean Cores</a:t>
            </a:r>
            <a:endParaRPr lang="en-US" sz="2400" i="1" smtClean="0"/>
          </a:p>
        </p:txBody>
      </p:sp>
      <p:sp>
        <p:nvSpPr>
          <p:cNvPr id="458755" name="Rectangle 3"/>
          <p:cNvSpPr>
            <a:spLocks noGrp="1" noChangeArrowheads="1"/>
          </p:cNvSpPr>
          <p:nvPr>
            <p:ph type="body" idx="4294967295"/>
          </p:nvPr>
        </p:nvSpPr>
        <p:spPr/>
        <p:txBody>
          <a:bodyPr/>
          <a:lstStyle/>
          <a:p>
            <a:pPr>
              <a:buFont typeface="Monotype Sorts" pitchFamily="2" charset="2"/>
              <a:buChar char="u"/>
              <a:defRPr/>
            </a:pPr>
            <a:endParaRPr lang="en-US" sz="2400" smtClean="0"/>
          </a:p>
          <a:p>
            <a:pPr>
              <a:buFont typeface="Monotype Sorts" pitchFamily="2" charset="2"/>
              <a:buChar char="u"/>
              <a:defRPr/>
            </a:pPr>
            <a:endParaRPr lang="en-US" sz="2400" smtClean="0"/>
          </a:p>
        </p:txBody>
      </p:sp>
      <p:pic>
        <p:nvPicPr>
          <p:cNvPr id="256004" name="Picture 4"/>
          <p:cNvPicPr>
            <a:picLocks noChangeAspect="1" noChangeArrowheads="1"/>
          </p:cNvPicPr>
          <p:nvPr/>
        </p:nvPicPr>
        <p:blipFill>
          <a:blip r:embed="rId3" cstate="print"/>
          <a:srcRect/>
          <a:stretch>
            <a:fillRect/>
          </a:stretch>
        </p:blipFill>
        <p:spPr bwMode="auto">
          <a:xfrm>
            <a:off x="6248400" y="2057400"/>
            <a:ext cx="2559050" cy="4248150"/>
          </a:xfrm>
          <a:prstGeom prst="rect">
            <a:avLst/>
          </a:prstGeom>
          <a:noFill/>
          <a:ln w="9525">
            <a:noFill/>
            <a:miter lim="800000"/>
            <a:headEnd/>
            <a:tailEnd/>
          </a:ln>
        </p:spPr>
      </p:pic>
      <p:pic>
        <p:nvPicPr>
          <p:cNvPr id="256005" name="Picture 5"/>
          <p:cNvPicPr>
            <a:picLocks noChangeAspect="1" noChangeArrowheads="1"/>
          </p:cNvPicPr>
          <p:nvPr/>
        </p:nvPicPr>
        <p:blipFill>
          <a:blip r:embed="rId4" cstate="print"/>
          <a:srcRect/>
          <a:stretch>
            <a:fillRect/>
          </a:stretch>
        </p:blipFill>
        <p:spPr bwMode="auto">
          <a:xfrm>
            <a:off x="544513" y="2713038"/>
            <a:ext cx="4114800" cy="3086100"/>
          </a:xfrm>
          <a:prstGeom prst="rect">
            <a:avLst/>
          </a:prstGeom>
          <a:noFill/>
          <a:ln w="9525">
            <a:noFill/>
            <a:miter lim="800000"/>
            <a:headEnd/>
            <a:tailEnd/>
          </a:ln>
        </p:spPr>
      </p:pic>
      <p:sp>
        <p:nvSpPr>
          <p:cNvPr id="256006" name="Text Box 6"/>
          <p:cNvSpPr txBox="1">
            <a:spLocks noChangeArrowheads="1"/>
          </p:cNvSpPr>
          <p:nvPr/>
        </p:nvSpPr>
        <p:spPr bwMode="auto">
          <a:xfrm>
            <a:off x="2249488" y="5829300"/>
            <a:ext cx="2855912" cy="763588"/>
          </a:xfrm>
          <a:prstGeom prst="rect">
            <a:avLst/>
          </a:prstGeom>
          <a:noFill/>
          <a:ln w="9525">
            <a:noFill/>
            <a:miter lim="800000"/>
            <a:headEnd/>
            <a:tailEnd/>
          </a:ln>
        </p:spPr>
        <p:txBody>
          <a:bodyPr>
            <a:spAutoFit/>
          </a:bodyPr>
          <a:lstStyle/>
          <a:p>
            <a:pPr eaLnBrk="1" hangingPunct="1"/>
            <a:r>
              <a:rPr lang="en-US" altLang="en-US" sz="1600" b="1" i="1">
                <a:solidFill>
                  <a:schemeClr val="tx2"/>
                </a:solidFill>
                <a:latin typeface="Arial" pitchFamily="34" charset="0"/>
              </a:rPr>
              <a:t>The JOIDES Resolution  at sea during 2005</a:t>
            </a:r>
            <a:r>
              <a:rPr lang="en-US" altLang="en-US" sz="2800" b="1" i="1">
                <a:solidFill>
                  <a:schemeClr val="tx2"/>
                </a:solidFill>
                <a:latin typeface="Arial" pitchFamily="34" charset="0"/>
              </a:rPr>
              <a:t> </a:t>
            </a:r>
          </a:p>
        </p:txBody>
      </p:sp>
      <p:pic>
        <p:nvPicPr>
          <p:cNvPr id="256007" name="Picture 10" descr="Foraminifer"/>
          <p:cNvPicPr>
            <a:picLocks noChangeAspect="1" noChangeArrowheads="1"/>
          </p:cNvPicPr>
          <p:nvPr/>
        </p:nvPicPr>
        <p:blipFill>
          <a:blip r:embed="rId5" cstate="print"/>
          <a:srcRect/>
          <a:stretch>
            <a:fillRect/>
          </a:stretch>
        </p:blipFill>
        <p:spPr bwMode="auto">
          <a:xfrm>
            <a:off x="4953000" y="1981200"/>
            <a:ext cx="1089025" cy="111283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C:\My Documents\Lectures\ialapham.jpg"/>
          <p:cNvPicPr>
            <a:picLocks noChangeAspect="1" noChangeArrowheads="1"/>
          </p:cNvPicPr>
          <p:nvPr/>
        </p:nvPicPr>
        <p:blipFill>
          <a:blip r:embed="rId3" cstate="print"/>
          <a:srcRect/>
          <a:stretch>
            <a:fillRect/>
          </a:stretch>
        </p:blipFill>
        <p:spPr bwMode="auto">
          <a:xfrm>
            <a:off x="609600" y="990600"/>
            <a:ext cx="3873500" cy="6248400"/>
          </a:xfrm>
          <a:prstGeom prst="rect">
            <a:avLst/>
          </a:prstGeom>
          <a:noFill/>
          <a:ln w="9525">
            <a:noFill/>
            <a:miter lim="800000"/>
            <a:headEnd/>
            <a:tailEnd/>
          </a:ln>
        </p:spPr>
      </p:pic>
      <p:sp>
        <p:nvSpPr>
          <p:cNvPr id="26627" name="Rectangle 3"/>
          <p:cNvSpPr>
            <a:spLocks noGrp="1" noChangeArrowheads="1"/>
          </p:cNvSpPr>
          <p:nvPr>
            <p:ph type="title"/>
          </p:nvPr>
        </p:nvSpPr>
        <p:spPr>
          <a:xfrm>
            <a:off x="623888" y="152400"/>
            <a:ext cx="7772400" cy="1143000"/>
          </a:xfrm>
        </p:spPr>
        <p:txBody>
          <a:bodyPr/>
          <a:lstStyle/>
          <a:p>
            <a:pPr>
              <a:defRPr/>
            </a:pPr>
            <a:r>
              <a:rPr lang="en-US" altLang="en-US" b="0" i="1" smtClean="0"/>
              <a:t>Increase A. Lapham 1811-1875</a:t>
            </a:r>
          </a:p>
        </p:txBody>
      </p:sp>
      <p:sp>
        <p:nvSpPr>
          <p:cNvPr id="26628" name="Content Placeholder 1"/>
          <p:cNvSpPr>
            <a:spLocks noGrp="1"/>
          </p:cNvSpPr>
          <p:nvPr>
            <p:ph sz="half" idx="1"/>
          </p:nvPr>
        </p:nvSpPr>
        <p:spPr/>
        <p:txBody>
          <a:bodyPr/>
          <a:lstStyle/>
          <a:p>
            <a:pPr>
              <a:defRPr/>
            </a:pPr>
            <a:endParaRPr lang="en-GB" altLang="en-US" smtClean="0"/>
          </a:p>
        </p:txBody>
      </p:sp>
      <p:sp>
        <p:nvSpPr>
          <p:cNvPr id="21509" name="Content Placeholder 2"/>
          <p:cNvSpPr>
            <a:spLocks noGrp="1"/>
          </p:cNvSpPr>
          <p:nvPr>
            <p:ph sz="half" idx="2"/>
          </p:nvPr>
        </p:nvSpPr>
        <p:spPr>
          <a:xfrm>
            <a:off x="4648200" y="1657350"/>
            <a:ext cx="4191000" cy="4114800"/>
          </a:xfrm>
        </p:spPr>
        <p:txBody>
          <a:bodyPr/>
          <a:lstStyle/>
          <a:p>
            <a:pPr>
              <a:defRPr/>
            </a:pPr>
            <a:r>
              <a:rPr lang="en-US" altLang="en-US" sz="2400" smtClean="0"/>
              <a:t>“Father” of US Weather Bureau.</a:t>
            </a:r>
          </a:p>
          <a:p>
            <a:pPr>
              <a:defRPr/>
            </a:pPr>
            <a:r>
              <a:rPr lang="en-US" altLang="en-US" sz="2400" smtClean="0"/>
              <a:t>Produced early isotherm map of Wisconsin.</a:t>
            </a:r>
          </a:p>
          <a:p>
            <a:pPr>
              <a:defRPr/>
            </a:pPr>
            <a:r>
              <a:rPr lang="en-US" altLang="en-US" sz="2400" smtClean="0"/>
              <a:t>Assessed influence of lakes on state’s climate.</a:t>
            </a:r>
          </a:p>
          <a:p>
            <a:pPr>
              <a:defRPr/>
            </a:pPr>
            <a:r>
              <a:rPr lang="en-US" altLang="en-US" sz="2400" smtClean="0"/>
              <a:t>Concerned with deforestation &amp; effect on climate.</a:t>
            </a:r>
            <a:endParaRPr lang="en-GB" altLang="en-US" sz="2400" smtClean="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C:\My Documents\wxdown\WIWXBK\MAP1.GIF"/>
          <p:cNvPicPr>
            <a:picLocks noChangeAspect="1" noChangeArrowheads="1"/>
          </p:cNvPicPr>
          <p:nvPr/>
        </p:nvPicPr>
        <p:blipFill>
          <a:blip r:embed="rId2" cstate="print"/>
          <a:srcRect/>
          <a:stretch>
            <a:fillRect/>
          </a:stretch>
        </p:blipFill>
        <p:spPr bwMode="auto">
          <a:xfrm>
            <a:off x="2895600" y="6350"/>
            <a:ext cx="5919788" cy="6851650"/>
          </a:xfrm>
          <a:prstGeom prst="rect">
            <a:avLst/>
          </a:prstGeom>
          <a:noFill/>
          <a:ln w="9525">
            <a:noFill/>
            <a:miter lim="800000"/>
            <a:headEnd/>
            <a:tailEnd/>
          </a:ln>
        </p:spPr>
      </p:pic>
      <p:sp>
        <p:nvSpPr>
          <p:cNvPr id="27651" name="Title 1"/>
          <p:cNvSpPr>
            <a:spLocks noGrp="1"/>
          </p:cNvSpPr>
          <p:nvPr>
            <p:ph type="title"/>
          </p:nvPr>
        </p:nvSpPr>
        <p:spPr>
          <a:xfrm>
            <a:off x="-20638" y="457200"/>
            <a:ext cx="2763838" cy="1143000"/>
          </a:xfrm>
        </p:spPr>
        <p:txBody>
          <a:bodyPr/>
          <a:lstStyle/>
          <a:p>
            <a:pPr>
              <a:defRPr/>
            </a:pPr>
            <a:r>
              <a:rPr lang="en-US" altLang="en-US" sz="2800" smtClean="0"/>
              <a:t>Lapham’s isotherm map of 1865</a:t>
            </a:r>
            <a:endParaRPr lang="en-GB" altLang="en-US" sz="2800" smtClean="0"/>
          </a:p>
        </p:txBody>
      </p:sp>
    </p:spTree>
  </p:cSld>
  <p:clrMapOvr>
    <a:masterClrMapping/>
  </p:clrMapOvr>
  <p:transition>
    <p:rand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p:txBody>
          <a:bodyPr lIns="91440" tIns="45720" rIns="91440" bIns="45720"/>
          <a:lstStyle/>
          <a:p>
            <a:pPr eaLnBrk="1" hangingPunct="1">
              <a:defRPr/>
            </a:pPr>
            <a:r>
              <a:rPr lang="en-US" altLang="en-US" smtClean="0"/>
              <a:t>Wisconsin Landscapes</a:t>
            </a:r>
            <a:endParaRPr lang="en-GB" altLang="en-US" smtClean="0"/>
          </a:p>
        </p:txBody>
      </p:sp>
      <p:sp>
        <p:nvSpPr>
          <p:cNvPr id="28675" name="Content Placeholder 1"/>
          <p:cNvSpPr>
            <a:spLocks noGrp="1"/>
          </p:cNvSpPr>
          <p:nvPr>
            <p:ph sz="half" idx="1"/>
          </p:nvPr>
        </p:nvSpPr>
        <p:spPr/>
        <p:txBody>
          <a:bodyPr/>
          <a:lstStyle/>
          <a:p>
            <a:pPr>
              <a:defRPr/>
            </a:pPr>
            <a:endParaRPr lang="en-GB" altLang="en-US" smtClean="0"/>
          </a:p>
        </p:txBody>
      </p:sp>
      <p:sp>
        <p:nvSpPr>
          <p:cNvPr id="3076" name="Content Placeholder 2"/>
          <p:cNvSpPr>
            <a:spLocks noGrp="1"/>
          </p:cNvSpPr>
          <p:nvPr>
            <p:ph sz="half" idx="2"/>
          </p:nvPr>
        </p:nvSpPr>
        <p:spPr/>
        <p:txBody>
          <a:bodyPr/>
          <a:lstStyle/>
          <a:p>
            <a:pPr>
              <a:defRPr/>
            </a:pPr>
            <a:r>
              <a:rPr lang="en-US" altLang="en-US" smtClean="0"/>
              <a:t>Dictated by past climate of the Pleistocene (Ice Age) </a:t>
            </a:r>
          </a:p>
          <a:p>
            <a:pPr>
              <a:defRPr/>
            </a:pPr>
            <a:endParaRPr lang="en-US" altLang="en-US" smtClean="0"/>
          </a:p>
          <a:p>
            <a:pPr>
              <a:defRPr/>
            </a:pPr>
            <a:endParaRPr lang="en-GB" altLang="en-US" smtClean="0"/>
          </a:p>
        </p:txBody>
      </p:sp>
      <p:pic>
        <p:nvPicPr>
          <p:cNvPr id="261125" name="Picture 2"/>
          <p:cNvPicPr>
            <a:picLocks noChangeAspect="1" noChangeArrowheads="1"/>
          </p:cNvPicPr>
          <p:nvPr/>
        </p:nvPicPr>
        <p:blipFill>
          <a:blip r:embed="rId3" cstate="print"/>
          <a:srcRect/>
          <a:stretch>
            <a:fillRect/>
          </a:stretch>
        </p:blipFill>
        <p:spPr bwMode="auto">
          <a:xfrm>
            <a:off x="762000" y="1436688"/>
            <a:ext cx="3894138" cy="5037137"/>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lIns="91440" tIns="45720" rIns="91440" bIns="45720"/>
          <a:lstStyle/>
          <a:p>
            <a:pPr eaLnBrk="1" hangingPunct="1">
              <a:defRPr/>
            </a:pPr>
            <a:r>
              <a:rPr lang="en-US" altLang="en-US" smtClean="0"/>
              <a:t>Historic Legacy </a:t>
            </a:r>
            <a:endParaRPr lang="en-GB" altLang="en-US" smtClean="0"/>
          </a:p>
        </p:txBody>
      </p:sp>
      <p:pic>
        <p:nvPicPr>
          <p:cNvPr id="263171" name="Picture 2"/>
          <p:cNvPicPr>
            <a:picLocks noChangeAspect="1" noChangeArrowheads="1"/>
          </p:cNvPicPr>
          <p:nvPr/>
        </p:nvPicPr>
        <p:blipFill>
          <a:blip r:embed="rId2" cstate="print"/>
          <a:srcRect/>
          <a:stretch>
            <a:fillRect/>
          </a:stretch>
        </p:blipFill>
        <p:spPr bwMode="auto">
          <a:xfrm>
            <a:off x="5029200" y="1301750"/>
            <a:ext cx="3894138" cy="5035550"/>
          </a:xfrm>
          <a:prstGeom prst="rect">
            <a:avLst/>
          </a:prstGeom>
          <a:noFill/>
          <a:ln w="9525">
            <a:noFill/>
            <a:miter lim="800000"/>
            <a:headEnd/>
            <a:tailEnd/>
          </a:ln>
          <a:effectLst/>
        </p:spPr>
      </p:pic>
      <p:pic>
        <p:nvPicPr>
          <p:cNvPr id="263172" name="Picture 5" descr="C"/>
          <p:cNvPicPr>
            <a:picLocks noChangeAspect="1" noChangeArrowheads="1"/>
          </p:cNvPicPr>
          <p:nvPr/>
        </p:nvPicPr>
        <p:blipFill>
          <a:blip r:embed="rId3" cstate="print"/>
          <a:srcRect/>
          <a:stretch>
            <a:fillRect/>
          </a:stretch>
        </p:blipFill>
        <p:spPr bwMode="auto">
          <a:xfrm>
            <a:off x="165100" y="1609725"/>
            <a:ext cx="4857750" cy="4421188"/>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3" descr="C:\Documents and Settings\Ed Hopkins.HOPKINS\My Documents\WI-DATA\WI-BOOKS\3082.jpg"/>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1752600" y="304800"/>
            <a:ext cx="4003675" cy="6037263"/>
          </a:xfrm>
          <a:prstGeom prst="rect">
            <a:avLst/>
          </a:prstGeom>
          <a:noFill/>
          <a:extLst>
            <a:ext uri="{909E8E84-426E-40DD-AFC4-6F175D3DCCD1}">
              <a14:hiddenFill xmlns:a14="http://schemas.microsoft.com/office/drawing/2010/main">
                <a:solidFill>
                  <a:srgbClr val="FFFFFF"/>
                </a:solidFill>
              </a14:hiddenFill>
            </a:ext>
          </a:extLst>
        </p:spPr>
      </p:pic>
      <p:sp>
        <p:nvSpPr>
          <p:cNvPr id="201732" name="Text Box 4"/>
          <p:cNvSpPr txBox="1">
            <a:spLocks noChangeArrowheads="1"/>
          </p:cNvSpPr>
          <p:nvPr/>
        </p:nvSpPr>
        <p:spPr bwMode="auto">
          <a:xfrm>
            <a:off x="457200" y="914400"/>
            <a:ext cx="7832725" cy="519113"/>
          </a:xfrm>
          <a:prstGeom prst="rect">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solidFill>
                  <a:srgbClr val="FFFF66"/>
                </a:solidFill>
              </a:rPr>
              <a:t>http://www.wisc.edu/wisconsinpress/books/3082.htm</a:t>
            </a:r>
            <a:endParaRPr lang="en-US" altLang="en-US" sz="2800" dirty="0"/>
          </a:p>
        </p:txBody>
      </p:sp>
    </p:spTree>
    <p:extLst>
      <p:ext uri="{BB962C8B-B14F-4D97-AF65-F5344CB8AC3E}">
        <p14:creationId xmlns:p14="http://schemas.microsoft.com/office/powerpoint/2010/main" val="2924081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01732"/>
                                        </p:tgtEl>
                                        <p:attrNameLst>
                                          <p:attrName>style.visibility</p:attrName>
                                        </p:attrNameLst>
                                      </p:cBhvr>
                                      <p:to>
                                        <p:strVal val="visible"/>
                                      </p:to>
                                    </p:set>
                                    <p:anim calcmode="lin" valueType="num">
                                      <p:cBhvr additive="base">
                                        <p:cTn id="7" dur="500" fill="hold"/>
                                        <p:tgtEl>
                                          <p:spTgt spid="201732"/>
                                        </p:tgtEl>
                                        <p:attrNameLst>
                                          <p:attrName>ppt_x</p:attrName>
                                        </p:attrNameLst>
                                      </p:cBhvr>
                                      <p:tavLst>
                                        <p:tav tm="0">
                                          <p:val>
                                            <p:strVal val="0-#ppt_w/2"/>
                                          </p:val>
                                        </p:tav>
                                        <p:tav tm="100000">
                                          <p:val>
                                            <p:strVal val="#ppt_x"/>
                                          </p:val>
                                        </p:tav>
                                      </p:tavLst>
                                    </p:anim>
                                    <p:anim calcmode="lin" valueType="num">
                                      <p:cBhvr additive="base">
                                        <p:cTn id="8" dur="500" fill="hold"/>
                                        <p:tgtEl>
                                          <p:spTgt spid="2017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153400" cy="1143000"/>
          </a:xfrm>
        </p:spPr>
        <p:txBody>
          <a:bodyPr/>
          <a:lstStyle/>
          <a:p>
            <a:r>
              <a:rPr lang="en-US" dirty="0" smtClean="0"/>
              <a:t>McFarland tornado 17 June 1992</a:t>
            </a:r>
            <a:endParaRPr lang="en-US" dirty="0"/>
          </a:p>
        </p:txBody>
      </p:sp>
      <p:sp>
        <p:nvSpPr>
          <p:cNvPr id="3" name="Content Placeholder 2"/>
          <p:cNvSpPr>
            <a:spLocks noGrp="1"/>
          </p:cNvSpPr>
          <p:nvPr>
            <p:ph idx="1"/>
          </p:nvPr>
        </p:nvSpPr>
        <p:spPr/>
        <p:txBody>
          <a:bodyPr/>
          <a:lstStyle/>
          <a:p>
            <a:r>
              <a:rPr lang="en-US" dirty="0" smtClean="0"/>
              <a:t>F3</a:t>
            </a:r>
          </a:p>
          <a:p>
            <a:r>
              <a:rPr lang="en-US" dirty="0" smtClean="0"/>
              <a:t>2 N Belleville to 1 N McFarland</a:t>
            </a:r>
          </a:p>
          <a:p>
            <a:r>
              <a:rPr lang="en-US" dirty="0" smtClean="0"/>
              <a:t>At $18.0 million in damage this was the third costliest tornado in Wisconsin's history behind the Oakfield and Barneveld F5's.</a:t>
            </a:r>
            <a:endParaRPr lang="en-US" dirty="0"/>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1143000"/>
          </a:xfrm>
        </p:spPr>
        <p:txBody>
          <a:bodyPr/>
          <a:lstStyle/>
          <a:p>
            <a:r>
              <a:rPr lang="en-US" dirty="0" smtClean="0"/>
              <a:t>Wisconsin Tornado Project</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990600"/>
            <a:ext cx="9144000" cy="5143500"/>
          </a:xfrm>
          <a:prstGeom prst="rect">
            <a:avLst/>
          </a:prstGeom>
          <a:noFill/>
          <a:ln w="9525">
            <a:noFill/>
            <a:miter lim="800000"/>
            <a:headEnd/>
            <a:tailEnd/>
          </a:ln>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idx="4294967295"/>
          </p:nvPr>
        </p:nvSpPr>
        <p:spPr>
          <a:xfrm>
            <a:off x="685800" y="381000"/>
            <a:ext cx="7772400" cy="1143000"/>
          </a:xfrm>
        </p:spPr>
        <p:txBody>
          <a:bodyPr/>
          <a:lstStyle/>
          <a:p>
            <a:pPr>
              <a:defRPr/>
            </a:pPr>
            <a:r>
              <a:rPr lang="en-US" dirty="0" smtClean="0"/>
              <a:t>This Afternoon’s </a:t>
            </a:r>
            <a:r>
              <a:rPr lang="en-US" dirty="0"/>
              <a:t>Weather </a:t>
            </a:r>
            <a:r>
              <a:rPr lang="en-US" dirty="0" smtClean="0"/>
              <a:t>Map</a:t>
            </a:r>
            <a:br>
              <a:rPr lang="en-US" dirty="0" smtClean="0"/>
            </a:br>
            <a:r>
              <a:rPr lang="en-US" sz="1800" i="1" dirty="0" smtClean="0"/>
              <a:t> (The Weather Channel)</a:t>
            </a:r>
            <a:endParaRPr lang="en-US" sz="1800" dirty="0"/>
          </a:p>
        </p:txBody>
      </p:sp>
      <p:sp>
        <p:nvSpPr>
          <p:cNvPr id="4" name="TextBox 1"/>
          <p:cNvSpPr txBox="1">
            <a:spLocks noChangeArrowheads="1"/>
          </p:cNvSpPr>
          <p:nvPr/>
        </p:nvSpPr>
        <p:spPr bwMode="auto">
          <a:xfrm rot="10800000" flipV="1">
            <a:off x="7473950" y="4298950"/>
            <a:ext cx="1670050" cy="1631950"/>
          </a:xfrm>
          <a:prstGeom prst="rect">
            <a:avLst/>
          </a:prstGeom>
          <a:noFill/>
          <a:ln w="9525">
            <a:noFill/>
            <a:miter lim="800000"/>
            <a:headEnd/>
            <a:tailEnd/>
          </a:ln>
        </p:spPr>
        <p:txBody>
          <a:bodyPr>
            <a:spAutoFit/>
          </a:bodyPr>
          <a:lstStyle/>
          <a:p>
            <a:pPr>
              <a:defRPr/>
            </a:pPr>
            <a:r>
              <a:rPr lang="en-US" sz="2000" dirty="0">
                <a:solidFill>
                  <a:schemeClr val="tx2">
                    <a:lumMod val="40000"/>
                    <a:lumOff val="60000"/>
                  </a:schemeClr>
                </a:solidFill>
                <a:latin typeface="Arial" pitchFamily="34" charset="0"/>
              </a:rPr>
              <a:t>Today In </a:t>
            </a:r>
            <a:br>
              <a:rPr lang="en-US" sz="2000" dirty="0">
                <a:solidFill>
                  <a:schemeClr val="tx2">
                    <a:lumMod val="40000"/>
                    <a:lumOff val="60000"/>
                  </a:schemeClr>
                </a:solidFill>
                <a:latin typeface="Arial" pitchFamily="34" charset="0"/>
              </a:rPr>
            </a:br>
            <a:r>
              <a:rPr lang="en-US" sz="2000" dirty="0">
                <a:solidFill>
                  <a:schemeClr val="tx2">
                    <a:lumMod val="40000"/>
                    <a:lumOff val="60000"/>
                  </a:schemeClr>
                </a:solidFill>
                <a:latin typeface="Arial" pitchFamily="34" charset="0"/>
              </a:rPr>
              <a:t>Madison:</a:t>
            </a:r>
          </a:p>
          <a:p>
            <a:pPr>
              <a:defRPr/>
            </a:pPr>
            <a:r>
              <a:rPr lang="en-US" sz="2000" dirty="0">
                <a:solidFill>
                  <a:schemeClr val="tx2">
                    <a:lumMod val="40000"/>
                    <a:lumOff val="60000"/>
                  </a:schemeClr>
                </a:solidFill>
                <a:latin typeface="Arial" pitchFamily="34" charset="0"/>
              </a:rPr>
              <a:t>Hi =  80°F</a:t>
            </a:r>
          </a:p>
          <a:p>
            <a:pPr>
              <a:defRPr/>
            </a:pPr>
            <a:r>
              <a:rPr lang="en-US" sz="2000" dirty="0">
                <a:solidFill>
                  <a:schemeClr val="tx2">
                    <a:lumMod val="40000"/>
                    <a:lumOff val="60000"/>
                  </a:schemeClr>
                </a:solidFill>
                <a:latin typeface="Arial" pitchFamily="34" charset="0"/>
              </a:rPr>
              <a:t>Lo </a:t>
            </a:r>
            <a:r>
              <a:rPr lang="en-US" sz="2000">
                <a:solidFill>
                  <a:schemeClr val="tx2">
                    <a:lumMod val="40000"/>
                    <a:lumOff val="60000"/>
                  </a:schemeClr>
                </a:solidFill>
                <a:latin typeface="Arial" pitchFamily="34" charset="0"/>
              </a:rPr>
              <a:t>=  58°F</a:t>
            </a:r>
            <a:endParaRPr lang="en-US" sz="2000" dirty="0">
              <a:solidFill>
                <a:schemeClr val="tx2">
                  <a:lumMod val="40000"/>
                  <a:lumOff val="60000"/>
                </a:schemeClr>
              </a:solidFill>
              <a:latin typeface="Arial" pitchFamily="34" charset="0"/>
            </a:endParaRPr>
          </a:p>
          <a:p>
            <a:pPr>
              <a:defRPr/>
            </a:pPr>
            <a:r>
              <a:rPr lang="en-US" sz="2000" dirty="0">
                <a:solidFill>
                  <a:schemeClr val="tx2">
                    <a:lumMod val="40000"/>
                    <a:lumOff val="60000"/>
                  </a:schemeClr>
                </a:solidFill>
                <a:latin typeface="Arial" pitchFamily="34" charset="0"/>
              </a:rPr>
              <a:t>Prec =    ”</a:t>
            </a:r>
            <a:endParaRPr lang="en-GB" dirty="0">
              <a:solidFill>
                <a:schemeClr val="tx2">
                  <a:lumMod val="40000"/>
                  <a:lumOff val="60000"/>
                </a:schemeClr>
              </a:solidFill>
              <a:latin typeface="Arial" pitchFamily="34" charset="0"/>
            </a:endParaRPr>
          </a:p>
        </p:txBody>
      </p:sp>
      <p:sp>
        <p:nvSpPr>
          <p:cNvPr id="6" name="TextBox 1"/>
          <p:cNvSpPr txBox="1">
            <a:spLocks noChangeArrowheads="1"/>
          </p:cNvSpPr>
          <p:nvPr/>
        </p:nvSpPr>
        <p:spPr bwMode="auto">
          <a:xfrm>
            <a:off x="7473950" y="1219200"/>
            <a:ext cx="1670050" cy="2554288"/>
          </a:xfrm>
          <a:prstGeom prst="rect">
            <a:avLst/>
          </a:prstGeom>
          <a:noFill/>
          <a:ln w="9525">
            <a:noFill/>
            <a:miter lim="800000"/>
            <a:headEnd/>
            <a:tailEnd/>
          </a:ln>
        </p:spPr>
        <p:txBody>
          <a:bodyPr>
            <a:spAutoFit/>
          </a:bodyPr>
          <a:lstStyle/>
          <a:p>
            <a:pPr>
              <a:defRPr/>
            </a:pPr>
            <a:r>
              <a:rPr lang="en-US" sz="2000" dirty="0">
                <a:solidFill>
                  <a:schemeClr val="tx2">
                    <a:lumMod val="40000"/>
                    <a:lumOff val="60000"/>
                  </a:schemeClr>
                </a:solidFill>
                <a:latin typeface="Arial" pitchFamily="34" charset="0"/>
              </a:rPr>
              <a:t>1 PM CDT In </a:t>
            </a:r>
            <a:br>
              <a:rPr lang="en-US" sz="2000" dirty="0">
                <a:solidFill>
                  <a:schemeClr val="tx2">
                    <a:lumMod val="40000"/>
                    <a:lumOff val="60000"/>
                  </a:schemeClr>
                </a:solidFill>
                <a:latin typeface="Arial" pitchFamily="34" charset="0"/>
              </a:rPr>
            </a:br>
            <a:r>
              <a:rPr lang="en-US" sz="2000" dirty="0">
                <a:solidFill>
                  <a:schemeClr val="tx2">
                    <a:lumMod val="40000"/>
                    <a:lumOff val="60000"/>
                  </a:schemeClr>
                </a:solidFill>
                <a:latin typeface="Arial" pitchFamily="34" charset="0"/>
              </a:rPr>
              <a:t>Madison:</a:t>
            </a:r>
          </a:p>
          <a:p>
            <a:pPr>
              <a:defRPr/>
            </a:pPr>
            <a:r>
              <a:rPr lang="en-US" sz="2000" dirty="0">
                <a:solidFill>
                  <a:schemeClr val="tx2">
                    <a:lumMod val="40000"/>
                    <a:lumOff val="60000"/>
                  </a:schemeClr>
                </a:solidFill>
                <a:latin typeface="Arial" pitchFamily="34" charset="0"/>
              </a:rPr>
              <a:t>T =  77°F</a:t>
            </a:r>
          </a:p>
          <a:p>
            <a:pPr>
              <a:defRPr/>
            </a:pPr>
            <a:r>
              <a:rPr lang="en-US" sz="2000" dirty="0">
                <a:solidFill>
                  <a:schemeClr val="tx2">
                    <a:lumMod val="40000"/>
                    <a:lumOff val="60000"/>
                  </a:schemeClr>
                </a:solidFill>
                <a:latin typeface="Arial" pitchFamily="34" charset="0"/>
              </a:rPr>
              <a:t>Td =  62°F</a:t>
            </a:r>
          </a:p>
          <a:p>
            <a:pPr>
              <a:defRPr/>
            </a:pPr>
            <a:r>
              <a:rPr lang="en-US" sz="2000" dirty="0">
                <a:solidFill>
                  <a:schemeClr val="tx2">
                    <a:lumMod val="40000"/>
                    <a:lumOff val="60000"/>
                  </a:schemeClr>
                </a:solidFill>
                <a:latin typeface="Arial" pitchFamily="34" charset="0"/>
              </a:rPr>
              <a:t>RH = 60%</a:t>
            </a:r>
          </a:p>
          <a:p>
            <a:pPr>
              <a:defRPr/>
            </a:pPr>
            <a:r>
              <a:rPr lang="en-US" sz="2000" dirty="0">
                <a:solidFill>
                  <a:schemeClr val="tx2">
                    <a:lumMod val="40000"/>
                    <a:lumOff val="60000"/>
                  </a:schemeClr>
                </a:solidFill>
                <a:latin typeface="Arial" pitchFamily="34" charset="0"/>
              </a:rPr>
              <a:t>Variable Wind @5 mph</a:t>
            </a:r>
            <a:endParaRPr lang="en-GB" dirty="0">
              <a:solidFill>
                <a:schemeClr val="tx2">
                  <a:lumMod val="40000"/>
                  <a:lumOff val="60000"/>
                </a:schemeClr>
              </a:solidFill>
              <a:latin typeface="Arial" pitchFamily="34" charset="0"/>
            </a:endParaRPr>
          </a:p>
        </p:txBody>
      </p:sp>
      <p:pic>
        <p:nvPicPr>
          <p:cNvPr id="10245" name="Picture 3"/>
          <p:cNvPicPr>
            <a:picLocks noChangeAspect="1" noChangeArrowheads="1"/>
          </p:cNvPicPr>
          <p:nvPr/>
        </p:nvPicPr>
        <p:blipFill>
          <a:blip r:embed="rId3" cstate="print"/>
          <a:srcRect/>
          <a:stretch>
            <a:fillRect/>
          </a:stretch>
        </p:blipFill>
        <p:spPr bwMode="auto">
          <a:xfrm>
            <a:off x="615950" y="1676400"/>
            <a:ext cx="6858000" cy="46291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idx="4294967295"/>
          </p:nvPr>
        </p:nvSpPr>
        <p:spPr/>
        <p:txBody>
          <a:bodyPr/>
          <a:lstStyle/>
          <a:p>
            <a:pPr>
              <a:defRPr/>
            </a:pPr>
            <a:r>
              <a:rPr lang="en-US" dirty="0"/>
              <a:t>Why Weather</a:t>
            </a:r>
          </a:p>
        </p:txBody>
      </p:sp>
      <p:sp>
        <p:nvSpPr>
          <p:cNvPr id="1007619" name="Rectangle 3"/>
          <p:cNvSpPr>
            <a:spLocks noGrp="1" noChangeArrowheads="1"/>
          </p:cNvSpPr>
          <p:nvPr>
            <p:ph type="body" idx="4294967295"/>
          </p:nvPr>
        </p:nvSpPr>
        <p:spPr>
          <a:xfrm>
            <a:off x="457200" y="1828800"/>
            <a:ext cx="8305800" cy="4114800"/>
          </a:xfrm>
        </p:spPr>
        <p:txBody>
          <a:bodyPr/>
          <a:lstStyle/>
          <a:p>
            <a:pPr>
              <a:buFont typeface="Monotype Sorts" pitchFamily="2" charset="2"/>
              <a:buChar char="u"/>
              <a:defRPr/>
            </a:pPr>
            <a:r>
              <a:rPr lang="en-US" dirty="0"/>
              <a:t>Uneven </a:t>
            </a:r>
            <a:r>
              <a:rPr lang="en-US" dirty="0" smtClean="0"/>
              <a:t>temperatures on spherical earth</a:t>
            </a:r>
            <a:endParaRPr lang="en-US" dirty="0"/>
          </a:p>
          <a:p>
            <a:pPr lvl="1">
              <a:defRPr/>
            </a:pPr>
            <a:r>
              <a:rPr lang="en-US" sz="2800" dirty="0"/>
              <a:t>Hot surface and cold atmosphere</a:t>
            </a:r>
          </a:p>
          <a:p>
            <a:pPr lvl="1">
              <a:defRPr/>
            </a:pPr>
            <a:r>
              <a:rPr lang="en-US" sz="2800" dirty="0"/>
              <a:t>Hot tropics and cold </a:t>
            </a:r>
            <a:r>
              <a:rPr lang="en-US" sz="2800" dirty="0" smtClean="0"/>
              <a:t>poles</a:t>
            </a:r>
          </a:p>
          <a:p>
            <a:pPr lvl="1">
              <a:defRPr/>
            </a:pPr>
            <a:r>
              <a:rPr lang="en-US" sz="2800" dirty="0" smtClean="0"/>
              <a:t>Air flow needed to ease imbalances </a:t>
            </a:r>
            <a:endParaRPr lang="en-US" sz="2800" dirty="0"/>
          </a:p>
          <a:p>
            <a:pPr algn="ctr">
              <a:buFont typeface="Monotype Sorts" pitchFamily="2" charset="2"/>
              <a:buChar char="u"/>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a:buFont typeface="Monotype Sorts" pitchFamily="2" charset="2"/>
              <a:buChar char="u"/>
              <a:defRPr/>
            </a:pP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07619">
                                            <p:txEl>
                                              <p:pRg st="0" end="0"/>
                                            </p:txEl>
                                          </p:spTgt>
                                        </p:tgtEl>
                                        <p:attrNameLst>
                                          <p:attrName>style.visibility</p:attrName>
                                        </p:attrNameLst>
                                      </p:cBhvr>
                                      <p:to>
                                        <p:strVal val="visible"/>
                                      </p:to>
                                    </p:set>
                                    <p:animEffect transition="in" filter="blinds(horizontal)">
                                      <p:cBhvr>
                                        <p:cTn id="7" dur="500"/>
                                        <p:tgtEl>
                                          <p:spTgt spid="100761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07619">
                                            <p:txEl>
                                              <p:pRg st="1" end="1"/>
                                            </p:txEl>
                                          </p:spTgt>
                                        </p:tgtEl>
                                        <p:attrNameLst>
                                          <p:attrName>style.visibility</p:attrName>
                                        </p:attrNameLst>
                                      </p:cBhvr>
                                      <p:to>
                                        <p:strVal val="visible"/>
                                      </p:to>
                                    </p:set>
                                    <p:animEffect transition="in" filter="blinds(horizontal)">
                                      <p:cBhvr>
                                        <p:cTn id="10" dur="500"/>
                                        <p:tgtEl>
                                          <p:spTgt spid="100761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07619">
                                            <p:txEl>
                                              <p:pRg st="2" end="2"/>
                                            </p:txEl>
                                          </p:spTgt>
                                        </p:tgtEl>
                                        <p:attrNameLst>
                                          <p:attrName>style.visibility</p:attrName>
                                        </p:attrNameLst>
                                      </p:cBhvr>
                                      <p:to>
                                        <p:strVal val="visible"/>
                                      </p:to>
                                    </p:set>
                                    <p:animEffect transition="in" filter="blinds(horizontal)">
                                      <p:cBhvr>
                                        <p:cTn id="13" dur="500"/>
                                        <p:tgtEl>
                                          <p:spTgt spid="100761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07619">
                                            <p:txEl>
                                              <p:pRg st="3" end="3"/>
                                            </p:txEl>
                                          </p:spTgt>
                                        </p:tgtEl>
                                        <p:attrNameLst>
                                          <p:attrName>style.visibility</p:attrName>
                                        </p:attrNameLst>
                                      </p:cBhvr>
                                      <p:to>
                                        <p:strVal val="visible"/>
                                      </p:to>
                                    </p:set>
                                    <p:animEffect transition="in" filter="blinds(horizontal)">
                                      <p:cBhvr>
                                        <p:cTn id="16" dur="500"/>
                                        <p:tgtEl>
                                          <p:spTgt spid="10076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3074"/>
          <p:cNvSpPr>
            <a:spLocks noGrp="1" noChangeArrowheads="1"/>
          </p:cNvSpPr>
          <p:nvPr>
            <p:ph type="title"/>
          </p:nvPr>
        </p:nvSpPr>
        <p:spPr>
          <a:xfrm>
            <a:off x="4419600" y="304800"/>
            <a:ext cx="4343400" cy="1143000"/>
          </a:xfrm>
        </p:spPr>
        <p:txBody>
          <a:bodyPr/>
          <a:lstStyle/>
          <a:p>
            <a:endParaRPr lang="en-US" altLang="en-US" dirty="0"/>
          </a:p>
        </p:txBody>
      </p:sp>
      <p:pic>
        <p:nvPicPr>
          <p:cNvPr id="197635" name="Picture 3075" descr="C:\Documents and Settings\Ed Hopkins.HOPKINS\My Documents\WI-DATA\WI-BOOKS\3082.jpg"/>
          <p:cNvPicPr>
            <a:picLocks noChangeAspect="1" noChangeArrowheads="1"/>
          </p:cNvPicPr>
          <p:nvPr/>
        </p:nvPicPr>
        <p:blipFill>
          <a:blip r:embed="rId6">
            <a:lum contrast="14000"/>
            <a:extLst>
              <a:ext uri="{28A0092B-C50C-407E-A947-70E740481C1C}">
                <a14:useLocalDpi xmlns:a14="http://schemas.microsoft.com/office/drawing/2010/main" val="0"/>
              </a:ext>
            </a:extLst>
          </a:blip>
          <a:srcRect/>
          <a:stretch>
            <a:fillRect/>
          </a:stretch>
        </p:blipFill>
        <p:spPr bwMode="auto">
          <a:xfrm>
            <a:off x="457200" y="381000"/>
            <a:ext cx="4003675" cy="6037263"/>
          </a:xfrm>
          <a:prstGeom prst="rect">
            <a:avLst/>
          </a:prstGeom>
          <a:noFill/>
          <a:extLst>
            <a:ext uri="{909E8E84-426E-40DD-AFC4-6F175D3DCCD1}">
              <a14:hiddenFill xmlns:a14="http://schemas.microsoft.com/office/drawing/2010/main">
                <a:solidFill>
                  <a:srgbClr val="FFFFFF"/>
                </a:solidFill>
              </a14:hiddenFill>
            </a:ext>
          </a:extLst>
        </p:spPr>
      </p:pic>
      <p:sp>
        <p:nvSpPr>
          <p:cNvPr id="197637" name="WordArt 3077"/>
          <p:cNvSpPr>
            <a:spLocks noChangeArrowheads="1" noChangeShapeType="1" noTextEdit="1"/>
          </p:cNvSpPr>
          <p:nvPr/>
        </p:nvSpPr>
        <p:spPr bwMode="auto">
          <a:xfrm>
            <a:off x="1600200" y="1524000"/>
            <a:ext cx="6321425" cy="188277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Wisconsin's Weather &amp; Climate</a:t>
            </a:r>
          </a:p>
        </p:txBody>
      </p:sp>
      <p:sp>
        <p:nvSpPr>
          <p:cNvPr id="197639" name="WordArt 3079"/>
          <p:cNvSpPr>
            <a:spLocks noChangeArrowheads="1" noChangeShapeType="1" noTextEdit="1"/>
          </p:cNvSpPr>
          <p:nvPr/>
        </p:nvSpPr>
        <p:spPr bwMode="auto">
          <a:xfrm>
            <a:off x="4953000" y="3200400"/>
            <a:ext cx="3543300" cy="1390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by Joseph M. Moran &amp;</a:t>
            </a:r>
          </a:p>
          <a:p>
            <a:pPr algn="ctr"/>
            <a:r>
              <a:rPr lang="en-US" sz="32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Edward J. Hopkins</a:t>
            </a:r>
          </a:p>
        </p:txBody>
      </p:sp>
      <p:sp>
        <p:nvSpPr>
          <p:cNvPr id="197641" name="WordArt 3081"/>
          <p:cNvSpPr>
            <a:spLocks noChangeArrowheads="1" noChangeShapeType="1" noTextEdit="1"/>
          </p:cNvSpPr>
          <p:nvPr/>
        </p:nvSpPr>
        <p:spPr bwMode="auto">
          <a:xfrm>
            <a:off x="4724400" y="4876800"/>
            <a:ext cx="1581150" cy="730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from </a:t>
            </a:r>
          </a:p>
          <a:p>
            <a:pPr algn="ctr"/>
            <a:r>
              <a:rPr lang="en-US" sz="32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UW Press</a:t>
            </a:r>
          </a:p>
        </p:txBody>
      </p:sp>
    </p:spTree>
    <p:extLst>
      <p:ext uri="{BB962C8B-B14F-4D97-AF65-F5344CB8AC3E}">
        <p14:creationId xmlns:p14="http://schemas.microsoft.com/office/powerpoint/2010/main" val="19838017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nodePh="1">
                                  <p:stCondLst>
                                    <p:cond delay="0"/>
                                  </p:stCondLst>
                                  <p:endCondLst>
                                    <p:cond evt="begin" delay="0">
                                      <p:tn val="5"/>
                                    </p:cond>
                                  </p:endCondLst>
                                  <p:childTnLst>
                                    <p:set>
                                      <p:cBhvr>
                                        <p:cTn id="6" dur="1" fill="hold">
                                          <p:stCondLst>
                                            <p:cond delay="0"/>
                                          </p:stCondLst>
                                        </p:cTn>
                                        <p:tgtEl>
                                          <p:spTgt spid="197634"/>
                                        </p:tgtEl>
                                        <p:attrNameLst>
                                          <p:attrName>style.visibility</p:attrName>
                                        </p:attrNameLst>
                                      </p:cBhvr>
                                      <p:to>
                                        <p:strVal val="visible"/>
                                      </p:to>
                                    </p:set>
                                    <p:animEffect transition="in" filter="blinds(horizontal)">
                                      <p:cBhvr>
                                        <p:cTn id="7" dur="500"/>
                                        <p:tgtEl>
                                          <p:spTgt spid="197634"/>
                                        </p:tgtEl>
                                      </p:cBhvr>
                                    </p:animEffect>
                                  </p:childTnLst>
                                </p:cTn>
                              </p:par>
                            </p:childTnLst>
                          </p:cTn>
                        </p:par>
                        <p:par>
                          <p:cTn id="8" fill="hold" nodeType="afterGroup">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7637"/>
                                        </p:tgtEl>
                                        <p:attrNameLst>
                                          <p:attrName>style.visibility</p:attrName>
                                        </p:attrNameLst>
                                      </p:cBhvr>
                                      <p:to>
                                        <p:strVal val="visible"/>
                                      </p:to>
                                    </p:set>
                                    <p:anim calcmode="lin" valueType="num">
                                      <p:cBhvr additive="base">
                                        <p:cTn id="11" dur="500" fill="hold"/>
                                        <p:tgtEl>
                                          <p:spTgt spid="197637"/>
                                        </p:tgtEl>
                                        <p:attrNameLst>
                                          <p:attrName>ppt_x</p:attrName>
                                        </p:attrNameLst>
                                      </p:cBhvr>
                                      <p:tavLst>
                                        <p:tav tm="0">
                                          <p:val>
                                            <p:strVal val="#ppt_x"/>
                                          </p:val>
                                        </p:tav>
                                        <p:tav tm="100000">
                                          <p:val>
                                            <p:strVal val="#ppt_x"/>
                                          </p:val>
                                        </p:tav>
                                      </p:tavLst>
                                    </p:anim>
                                    <p:anim calcmode="lin" valueType="num">
                                      <p:cBhvr additive="base">
                                        <p:cTn id="12" dur="500" fill="hold"/>
                                        <p:tgtEl>
                                          <p:spTgt spid="19763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par>
                          <p:cTn id="13" fill="hold" nodeType="afterGroup">
                            <p:stCondLst>
                              <p:cond delay="1000"/>
                            </p:stCondLst>
                            <p:childTnLst>
                              <p:par>
                                <p:cTn id="14" presetID="3" presetClass="entr" presetSubtype="0" fill="hold" grpId="0" nodeType="afterEffect">
                                  <p:stCondLst>
                                    <p:cond delay="1000"/>
                                  </p:stCondLst>
                                  <p:childTnLst>
                                    <p:set>
                                      <p:cBhvr>
                                        <p:cTn id="15" dur="1" fill="hold">
                                          <p:stCondLst>
                                            <p:cond delay="499"/>
                                          </p:stCondLst>
                                        </p:cTn>
                                        <p:tgtEl>
                                          <p:spTgt spid="197639"/>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GLASS.WAV"/>
                                        </p:tgtEl>
                                      </p:cMediaNode>
                                    </p:audio>
                                  </p:subTnLst>
                                </p:cTn>
                              </p:par>
                            </p:childTnLst>
                          </p:cTn>
                        </p:par>
                        <p:par>
                          <p:cTn id="16" fill="hold" nodeType="afterGroup">
                            <p:stCondLst>
                              <p:cond delay="2500"/>
                            </p:stCondLst>
                            <p:childTnLst>
                              <p:par>
                                <p:cTn id="17" presetID="2" presetClass="entr" presetSubtype="4" fill="hold" grpId="0" nodeType="afterEffect">
                                  <p:stCondLst>
                                    <p:cond delay="0"/>
                                  </p:stCondLst>
                                  <p:childTnLst>
                                    <p:set>
                                      <p:cBhvr>
                                        <p:cTn id="18" dur="1" fill="hold">
                                          <p:stCondLst>
                                            <p:cond delay="0"/>
                                          </p:stCondLst>
                                        </p:cTn>
                                        <p:tgtEl>
                                          <p:spTgt spid="197641"/>
                                        </p:tgtEl>
                                        <p:attrNameLst>
                                          <p:attrName>style.visibility</p:attrName>
                                        </p:attrNameLst>
                                      </p:cBhvr>
                                      <p:to>
                                        <p:strVal val="visible"/>
                                      </p:to>
                                    </p:set>
                                    <p:anim calcmode="lin" valueType="num">
                                      <p:cBhvr additive="base">
                                        <p:cTn id="19" dur="500" fill="hold"/>
                                        <p:tgtEl>
                                          <p:spTgt spid="197641"/>
                                        </p:tgtEl>
                                        <p:attrNameLst>
                                          <p:attrName>ppt_x</p:attrName>
                                        </p:attrNameLst>
                                      </p:cBhvr>
                                      <p:tavLst>
                                        <p:tav tm="0">
                                          <p:val>
                                            <p:strVal val="#ppt_x"/>
                                          </p:val>
                                        </p:tav>
                                        <p:tav tm="100000">
                                          <p:val>
                                            <p:strVal val="#ppt_x"/>
                                          </p:val>
                                        </p:tav>
                                      </p:tavLst>
                                    </p:anim>
                                    <p:anim calcmode="lin" valueType="num">
                                      <p:cBhvr additive="base">
                                        <p:cTn id="20" dur="500" fill="hold"/>
                                        <p:tgtEl>
                                          <p:spTgt spid="1976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utoUpdateAnimBg="0"/>
      <p:bldP spid="197637" grpId="0" animBg="1"/>
      <p:bldP spid="197639" grpId="0" animBg="1"/>
      <p:bldP spid="1976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a:xfrm>
            <a:off x="609600" y="0"/>
            <a:ext cx="7772400" cy="1143000"/>
          </a:xfrm>
        </p:spPr>
        <p:txBody>
          <a:bodyPr/>
          <a:lstStyle/>
          <a:p>
            <a:pPr>
              <a:defRPr/>
            </a:pPr>
            <a:r>
              <a:rPr lang="en-US" sz="3200" dirty="0" smtClean="0"/>
              <a:t>Clouds &amp; surface temperatures from weather satellites (This morning)</a:t>
            </a:r>
          </a:p>
        </p:txBody>
      </p:sp>
      <p:sp>
        <p:nvSpPr>
          <p:cNvPr id="13315" name="AutoShape 2" descr="http://www.ssec.wisc.edu/data/comp/latest_cmoll.gif"/>
          <p:cNvSpPr>
            <a:spLocks noChangeAspect="1" noChangeArrowheads="1"/>
          </p:cNvSpPr>
          <p:nvPr/>
        </p:nvSpPr>
        <p:spPr bwMode="auto">
          <a:xfrm>
            <a:off x="4538663" y="-212725"/>
            <a:ext cx="304800" cy="304800"/>
          </a:xfrm>
          <a:prstGeom prst="rect">
            <a:avLst/>
          </a:prstGeom>
          <a:noFill/>
          <a:ln w="9525">
            <a:noFill/>
            <a:miter lim="800000"/>
            <a:headEnd/>
            <a:tailEnd/>
          </a:ln>
        </p:spPr>
        <p:txBody>
          <a:bodyPr/>
          <a:lstStyle/>
          <a:p>
            <a:pPr eaLnBrk="1" hangingPunct="1"/>
            <a:endParaRPr lang="en-GB" altLang="en-US"/>
          </a:p>
        </p:txBody>
      </p:sp>
      <p:sp>
        <p:nvSpPr>
          <p:cNvPr id="13316" name="AutoShape 4" descr="http://www.ssec.wisc.edu/data/comp/latest_cmoll.gif"/>
          <p:cNvSpPr>
            <a:spLocks noChangeAspect="1" noChangeArrowheads="1"/>
          </p:cNvSpPr>
          <p:nvPr/>
        </p:nvSpPr>
        <p:spPr bwMode="auto">
          <a:xfrm>
            <a:off x="4691063" y="-60325"/>
            <a:ext cx="304800" cy="304800"/>
          </a:xfrm>
          <a:prstGeom prst="rect">
            <a:avLst/>
          </a:prstGeom>
          <a:noFill/>
          <a:ln w="9525">
            <a:noFill/>
            <a:miter lim="800000"/>
            <a:headEnd/>
            <a:tailEnd/>
          </a:ln>
        </p:spPr>
        <p:txBody>
          <a:bodyPr/>
          <a:lstStyle/>
          <a:p>
            <a:pPr eaLnBrk="1" hangingPunct="1"/>
            <a:endParaRPr lang="en-GB" altLang="en-US"/>
          </a:p>
        </p:txBody>
      </p:sp>
      <p:pic>
        <p:nvPicPr>
          <p:cNvPr id="13317" name="Picture 2"/>
          <p:cNvPicPr>
            <a:picLocks noChangeAspect="1" noChangeArrowheads="1"/>
          </p:cNvPicPr>
          <p:nvPr/>
        </p:nvPicPr>
        <p:blipFill>
          <a:blip r:embed="rId3" cstate="print"/>
          <a:srcRect/>
          <a:stretch>
            <a:fillRect/>
          </a:stretch>
        </p:blipFill>
        <p:spPr bwMode="auto">
          <a:xfrm>
            <a:off x="881063" y="990600"/>
            <a:ext cx="7315200" cy="54864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idx="4294967295"/>
          </p:nvPr>
        </p:nvSpPr>
        <p:spPr/>
        <p:txBody>
          <a:bodyPr/>
          <a:lstStyle/>
          <a:p>
            <a:pPr>
              <a:defRPr/>
            </a:pPr>
            <a:r>
              <a:rPr lang="en-US" dirty="0"/>
              <a:t>Why Weather</a:t>
            </a:r>
          </a:p>
        </p:txBody>
      </p:sp>
      <p:sp>
        <p:nvSpPr>
          <p:cNvPr id="1007619" name="Rectangle 3"/>
          <p:cNvSpPr>
            <a:spLocks noGrp="1" noChangeArrowheads="1"/>
          </p:cNvSpPr>
          <p:nvPr>
            <p:ph type="body" idx="4294967295"/>
          </p:nvPr>
        </p:nvSpPr>
        <p:spPr>
          <a:xfrm>
            <a:off x="457200" y="1828800"/>
            <a:ext cx="8305800" cy="4114800"/>
          </a:xfrm>
        </p:spPr>
        <p:txBody>
          <a:bodyPr/>
          <a:lstStyle/>
          <a:p>
            <a:pPr>
              <a:buFont typeface="Monotype Sorts" pitchFamily="2" charset="2"/>
              <a:buChar char="u"/>
              <a:defRPr/>
            </a:pPr>
            <a:r>
              <a:rPr lang="en-US" dirty="0">
                <a:solidFill>
                  <a:schemeClr val="tx1">
                    <a:lumMod val="75000"/>
                  </a:schemeClr>
                </a:solidFill>
              </a:rPr>
              <a:t>Uneven </a:t>
            </a:r>
            <a:r>
              <a:rPr lang="en-US" dirty="0" smtClean="0">
                <a:solidFill>
                  <a:schemeClr val="tx1">
                    <a:lumMod val="75000"/>
                  </a:schemeClr>
                </a:solidFill>
              </a:rPr>
              <a:t>temperatures on spherical earth</a:t>
            </a:r>
            <a:endParaRPr lang="en-US" dirty="0">
              <a:solidFill>
                <a:schemeClr val="tx1">
                  <a:lumMod val="75000"/>
                </a:schemeClr>
              </a:solidFill>
            </a:endParaRPr>
          </a:p>
          <a:p>
            <a:pPr lvl="1">
              <a:defRPr/>
            </a:pPr>
            <a:r>
              <a:rPr lang="en-US" sz="2800" dirty="0">
                <a:solidFill>
                  <a:schemeClr val="tx1">
                    <a:lumMod val="75000"/>
                  </a:schemeClr>
                </a:solidFill>
              </a:rPr>
              <a:t>Hot surface and cold atmosphere</a:t>
            </a:r>
          </a:p>
          <a:p>
            <a:pPr lvl="1">
              <a:defRPr/>
            </a:pPr>
            <a:r>
              <a:rPr lang="en-US" sz="2800" dirty="0">
                <a:solidFill>
                  <a:schemeClr val="tx1">
                    <a:lumMod val="75000"/>
                  </a:schemeClr>
                </a:solidFill>
              </a:rPr>
              <a:t>Hot tropics and cold </a:t>
            </a:r>
            <a:r>
              <a:rPr lang="en-US" sz="2800" dirty="0" smtClean="0">
                <a:solidFill>
                  <a:schemeClr val="tx1">
                    <a:lumMod val="75000"/>
                  </a:schemeClr>
                </a:solidFill>
              </a:rPr>
              <a:t>poles</a:t>
            </a:r>
          </a:p>
          <a:p>
            <a:pPr lvl="1">
              <a:defRPr/>
            </a:pPr>
            <a:r>
              <a:rPr lang="en-US" sz="2800" dirty="0" smtClean="0">
                <a:solidFill>
                  <a:schemeClr val="tx1">
                    <a:lumMod val="75000"/>
                  </a:schemeClr>
                </a:solidFill>
              </a:rPr>
              <a:t>Air flow needed to ease imbalances</a:t>
            </a:r>
            <a:r>
              <a:rPr lang="en-US" sz="2800" dirty="0" smtClean="0">
                <a:solidFill>
                  <a:schemeClr val="tx1">
                    <a:lumMod val="95000"/>
                  </a:schemeClr>
                </a:solidFill>
              </a:rPr>
              <a:t> </a:t>
            </a:r>
            <a:endParaRPr lang="en-US" sz="2800" dirty="0">
              <a:solidFill>
                <a:schemeClr val="tx1">
                  <a:lumMod val="95000"/>
                </a:schemeClr>
              </a:solidFill>
            </a:endParaRPr>
          </a:p>
          <a:p>
            <a:pPr>
              <a:buFont typeface="Monotype Sorts" pitchFamily="2" charset="2"/>
              <a:buChar char="u"/>
              <a:defRPr/>
            </a:pPr>
            <a:r>
              <a:rPr lang="en-US" dirty="0"/>
              <a:t>Rotating earth</a:t>
            </a:r>
          </a:p>
          <a:p>
            <a:pPr lvl="1">
              <a:defRPr/>
            </a:pPr>
            <a:r>
              <a:rPr lang="en-US" sz="2800" dirty="0" smtClean="0"/>
              <a:t>Causes day-night cycle: </a:t>
            </a:r>
            <a:br>
              <a:rPr lang="en-US" sz="2800" dirty="0" smtClean="0"/>
            </a:br>
            <a:r>
              <a:rPr lang="en-US" sz="2800" dirty="0" smtClean="0"/>
              <a:t>helps moderate temperature variations</a:t>
            </a:r>
          </a:p>
          <a:p>
            <a:pPr lvl="1">
              <a:defRPr/>
            </a:pPr>
            <a:r>
              <a:rPr lang="en-US" sz="2800" dirty="0" smtClean="0"/>
              <a:t>Deflects movement of air around pressure systems:</a:t>
            </a:r>
          </a:p>
          <a:p>
            <a:pPr algn="ctr">
              <a:buFont typeface="Monotype Sorts" pitchFamily="2" charset="2"/>
              <a:buChar char="u"/>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a:buFont typeface="Monotype Sorts" pitchFamily="2" charset="2"/>
              <a:buChar char="u"/>
              <a:defRPr/>
            </a:pPr>
            <a:endParaRPr lang="en-US"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07619">
                                            <p:txEl>
                                              <p:pRg st="0" end="0"/>
                                            </p:txEl>
                                          </p:spTgt>
                                        </p:tgtEl>
                                        <p:attrNameLst>
                                          <p:attrName>style.visibility</p:attrName>
                                        </p:attrNameLst>
                                      </p:cBhvr>
                                      <p:to>
                                        <p:strVal val="visible"/>
                                      </p:to>
                                    </p:set>
                                    <p:animEffect transition="in" filter="blinds(horizontal)">
                                      <p:cBhvr>
                                        <p:cTn id="7" dur="500"/>
                                        <p:tgtEl>
                                          <p:spTgt spid="100761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07619">
                                            <p:txEl>
                                              <p:pRg st="1" end="1"/>
                                            </p:txEl>
                                          </p:spTgt>
                                        </p:tgtEl>
                                        <p:attrNameLst>
                                          <p:attrName>style.visibility</p:attrName>
                                        </p:attrNameLst>
                                      </p:cBhvr>
                                      <p:to>
                                        <p:strVal val="visible"/>
                                      </p:to>
                                    </p:set>
                                    <p:animEffect transition="in" filter="blinds(horizontal)">
                                      <p:cBhvr>
                                        <p:cTn id="10" dur="500"/>
                                        <p:tgtEl>
                                          <p:spTgt spid="100761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07619">
                                            <p:txEl>
                                              <p:pRg st="2" end="2"/>
                                            </p:txEl>
                                          </p:spTgt>
                                        </p:tgtEl>
                                        <p:attrNameLst>
                                          <p:attrName>style.visibility</p:attrName>
                                        </p:attrNameLst>
                                      </p:cBhvr>
                                      <p:to>
                                        <p:strVal val="visible"/>
                                      </p:to>
                                    </p:set>
                                    <p:animEffect transition="in" filter="blinds(horizontal)">
                                      <p:cBhvr>
                                        <p:cTn id="13" dur="500"/>
                                        <p:tgtEl>
                                          <p:spTgt spid="100761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07619">
                                            <p:txEl>
                                              <p:pRg st="3" end="3"/>
                                            </p:txEl>
                                          </p:spTgt>
                                        </p:tgtEl>
                                        <p:attrNameLst>
                                          <p:attrName>style.visibility</p:attrName>
                                        </p:attrNameLst>
                                      </p:cBhvr>
                                      <p:to>
                                        <p:strVal val="visible"/>
                                      </p:to>
                                    </p:set>
                                    <p:animEffect transition="in" filter="blinds(horizontal)">
                                      <p:cBhvr>
                                        <p:cTn id="16" dur="500"/>
                                        <p:tgtEl>
                                          <p:spTgt spid="1007619">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007619">
                                            <p:txEl>
                                              <p:pRg st="4" end="4"/>
                                            </p:txEl>
                                          </p:spTgt>
                                        </p:tgtEl>
                                        <p:attrNameLst>
                                          <p:attrName>style.visibility</p:attrName>
                                        </p:attrNameLst>
                                      </p:cBhvr>
                                      <p:to>
                                        <p:strVal val="visible"/>
                                      </p:to>
                                    </p:set>
                                    <p:animEffect transition="in" filter="blinds(horizontal)">
                                      <p:cBhvr>
                                        <p:cTn id="21" dur="500"/>
                                        <p:tgtEl>
                                          <p:spTgt spid="100761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007619">
                                            <p:txEl>
                                              <p:pRg st="5" end="5"/>
                                            </p:txEl>
                                          </p:spTgt>
                                        </p:tgtEl>
                                        <p:attrNameLst>
                                          <p:attrName>style.visibility</p:attrName>
                                        </p:attrNameLst>
                                      </p:cBhvr>
                                      <p:to>
                                        <p:strVal val="visible"/>
                                      </p:to>
                                    </p:set>
                                    <p:animEffect transition="in" filter="blinds(horizontal)">
                                      <p:cBhvr>
                                        <p:cTn id="26" dur="500"/>
                                        <p:tgtEl>
                                          <p:spTgt spid="100761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1007619">
                                            <p:txEl>
                                              <p:pRg st="6" end="6"/>
                                            </p:txEl>
                                          </p:spTgt>
                                        </p:tgtEl>
                                        <p:attrNameLst>
                                          <p:attrName>style.visibility</p:attrName>
                                        </p:attrNameLst>
                                      </p:cBhvr>
                                      <p:to>
                                        <p:strVal val="visible"/>
                                      </p:to>
                                    </p:set>
                                    <p:animEffect transition="in" filter="blinds(horizontal)">
                                      <p:cBhvr>
                                        <p:cTn id="31" dur="500"/>
                                        <p:tgtEl>
                                          <p:spTgt spid="10076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spcBef>
                <a:spcPct val="50000"/>
              </a:spcBef>
              <a:defRPr/>
            </a:pPr>
            <a:r>
              <a:rPr lang="en-US" dirty="0" smtClean="0">
                <a:cs typeface="Arial" charset="0"/>
              </a:rPr>
              <a:t>Map view of surface wind flow</a:t>
            </a:r>
            <a:br>
              <a:rPr lang="en-US" dirty="0" smtClean="0">
                <a:cs typeface="Arial" charset="0"/>
              </a:rPr>
            </a:br>
            <a:r>
              <a:rPr lang="en-US" dirty="0" smtClean="0">
                <a:cs typeface="Arial" charset="0"/>
              </a:rPr>
              <a:t>around Lows &amp; Highs </a:t>
            </a:r>
            <a:br>
              <a:rPr lang="en-US" dirty="0" smtClean="0">
                <a:cs typeface="Arial" charset="0"/>
              </a:rPr>
            </a:br>
            <a:endParaRPr lang="en-US" dirty="0"/>
          </a:p>
        </p:txBody>
      </p:sp>
      <p:sp>
        <p:nvSpPr>
          <p:cNvPr id="5" name="Text Placeholder 4"/>
          <p:cNvSpPr>
            <a:spLocks noGrp="1"/>
          </p:cNvSpPr>
          <p:nvPr>
            <p:ph sz="half" idx="1"/>
          </p:nvPr>
        </p:nvSpPr>
        <p:spPr/>
        <p:txBody>
          <a:bodyPr/>
          <a:lstStyle/>
          <a:p>
            <a:pPr>
              <a:defRPr/>
            </a:pPr>
            <a:r>
              <a:rPr lang="en-US" i="1" dirty="0" smtClean="0">
                <a:solidFill>
                  <a:schemeClr val="tx2"/>
                </a:solidFill>
              </a:rPr>
              <a:t>Low </a:t>
            </a:r>
            <a:r>
              <a:rPr lang="en-US" i="1" dirty="0">
                <a:solidFill>
                  <a:schemeClr val="tx2"/>
                </a:solidFill>
              </a:rPr>
              <a:t>Pressure</a:t>
            </a:r>
          </a:p>
          <a:p>
            <a:pPr>
              <a:defRPr/>
            </a:pPr>
            <a:endParaRPr lang="en-US" i="1" dirty="0">
              <a:solidFill>
                <a:schemeClr val="tx2"/>
              </a:solidFill>
            </a:endParaRPr>
          </a:p>
        </p:txBody>
      </p:sp>
      <p:sp>
        <p:nvSpPr>
          <p:cNvPr id="9" name="Content Placeholder 8"/>
          <p:cNvSpPr>
            <a:spLocks noGrp="1"/>
          </p:cNvSpPr>
          <p:nvPr>
            <p:ph sz="half" idx="2"/>
          </p:nvPr>
        </p:nvSpPr>
        <p:spPr/>
        <p:txBody>
          <a:bodyPr/>
          <a:lstStyle/>
          <a:p>
            <a:pPr>
              <a:defRPr/>
            </a:pPr>
            <a:r>
              <a:rPr lang="en-US" i="1" dirty="0">
                <a:solidFill>
                  <a:schemeClr val="tx2"/>
                </a:solidFill>
              </a:rPr>
              <a:t>High Pressure</a:t>
            </a:r>
            <a:endParaRPr lang="en-US" dirty="0"/>
          </a:p>
        </p:txBody>
      </p:sp>
      <p:pic>
        <p:nvPicPr>
          <p:cNvPr id="16389" name="Picture 2" descr="JM-HI"/>
          <p:cNvPicPr>
            <a:picLocks noChangeAspect="1" noChangeArrowheads="1"/>
          </p:cNvPicPr>
          <p:nvPr/>
        </p:nvPicPr>
        <p:blipFill>
          <a:blip r:embed="rId3" cstate="print"/>
          <a:srcRect/>
          <a:stretch>
            <a:fillRect/>
          </a:stretch>
        </p:blipFill>
        <p:spPr bwMode="auto">
          <a:xfrm>
            <a:off x="4724400" y="2579688"/>
            <a:ext cx="3525838" cy="3657600"/>
          </a:xfrm>
          <a:prstGeom prst="rect">
            <a:avLst/>
          </a:prstGeom>
          <a:noFill/>
          <a:ln w="9525">
            <a:noFill/>
            <a:miter lim="800000"/>
            <a:headEnd/>
            <a:tailEnd/>
          </a:ln>
        </p:spPr>
      </p:pic>
      <p:pic>
        <p:nvPicPr>
          <p:cNvPr id="16390" name="Picture 2" descr="JM-LO"/>
          <p:cNvPicPr>
            <a:picLocks noChangeAspect="1" noChangeArrowheads="1"/>
          </p:cNvPicPr>
          <p:nvPr/>
        </p:nvPicPr>
        <p:blipFill>
          <a:blip r:embed="rId4" cstate="print"/>
          <a:srcRect/>
          <a:stretch>
            <a:fillRect/>
          </a:stretch>
        </p:blipFill>
        <p:spPr bwMode="auto">
          <a:xfrm>
            <a:off x="401638" y="2590800"/>
            <a:ext cx="3722687" cy="36576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1026"/>
          <p:cNvSpPr>
            <a:spLocks noGrp="1" noChangeArrowheads="1"/>
          </p:cNvSpPr>
          <p:nvPr>
            <p:ph type="title"/>
          </p:nvPr>
        </p:nvSpPr>
        <p:spPr>
          <a:xfrm>
            <a:off x="685800" y="304800"/>
            <a:ext cx="7772400" cy="1143000"/>
          </a:xfrm>
        </p:spPr>
        <p:txBody>
          <a:bodyPr/>
          <a:lstStyle/>
          <a:p>
            <a:pPr>
              <a:defRPr/>
            </a:pPr>
            <a:r>
              <a:rPr lang="en-US" sz="3200" dirty="0" smtClean="0"/>
              <a:t>Surface Lows: Air </a:t>
            </a:r>
            <a:r>
              <a:rPr lang="en-US" sz="3200" dirty="0"/>
              <a:t>Diverging Aloft</a:t>
            </a:r>
            <a:r>
              <a:rPr lang="en-US" dirty="0"/>
              <a:t/>
            </a:r>
            <a:br>
              <a:rPr lang="en-US" dirty="0"/>
            </a:br>
            <a:r>
              <a:rPr lang="en-US" sz="2000" dirty="0"/>
              <a:t> </a:t>
            </a:r>
            <a:r>
              <a:rPr lang="en-US" sz="2000" i="1" dirty="0" smtClean="0"/>
              <a:t>Moran &amp; AMS Educ. Project</a:t>
            </a:r>
            <a:endParaRPr lang="en-US" sz="2000" i="1" dirty="0"/>
          </a:p>
        </p:txBody>
      </p:sp>
      <p:pic>
        <p:nvPicPr>
          <p:cNvPr id="18435" name="Picture 1027" descr="JM-LO2"/>
          <p:cNvPicPr>
            <a:picLocks noChangeAspect="1" noChangeArrowheads="1"/>
          </p:cNvPicPr>
          <p:nvPr/>
        </p:nvPicPr>
        <p:blipFill>
          <a:blip r:embed="rId2" cstate="print"/>
          <a:srcRect/>
          <a:stretch>
            <a:fillRect/>
          </a:stretch>
        </p:blipFill>
        <p:spPr bwMode="auto">
          <a:xfrm>
            <a:off x="93663" y="1447800"/>
            <a:ext cx="9050337" cy="4692650"/>
          </a:xfrm>
          <a:prstGeom prst="rect">
            <a:avLst/>
          </a:prstGeom>
          <a:noFill/>
          <a:ln w="9525">
            <a:noFill/>
            <a:miter lim="800000"/>
            <a:headEnd/>
            <a:tailEnd/>
          </a:ln>
        </p:spPr>
      </p:pic>
      <p:sp>
        <p:nvSpPr>
          <p:cNvPr id="590852" name="Text Box 1028"/>
          <p:cNvSpPr txBox="1">
            <a:spLocks noChangeArrowheads="1"/>
          </p:cNvSpPr>
          <p:nvPr/>
        </p:nvSpPr>
        <p:spPr bwMode="auto">
          <a:xfrm>
            <a:off x="3124200" y="4876800"/>
            <a:ext cx="603250" cy="914400"/>
          </a:xfrm>
          <a:prstGeom prst="rect">
            <a:avLst/>
          </a:prstGeom>
          <a:noFill/>
          <a:ln w="12700">
            <a:noFill/>
            <a:miter lim="800000"/>
            <a:headEnd/>
            <a:tailEnd/>
          </a:ln>
          <a:effectLst/>
        </p:spPr>
        <p:txBody>
          <a:bodyPr wrap="none">
            <a:spAutoFit/>
          </a:bodyPr>
          <a:lstStyle/>
          <a:p>
            <a:pPr>
              <a:defRPr/>
            </a:pPr>
            <a:r>
              <a:rPr lang="en-US" sz="5400" b="1">
                <a:solidFill>
                  <a:schemeClr val="hlink"/>
                </a:solidFill>
                <a:effectLst>
                  <a:outerShdw blurRad="38100" dist="38100" dir="2700000" algn="tl">
                    <a:srgbClr val="000000"/>
                  </a:outerShdw>
                </a:effectLst>
                <a:cs typeface="Arial" charset="0"/>
              </a:rPr>
              <a:t>L</a:t>
            </a:r>
            <a:endParaRPr lang="en-US">
              <a:effectLst>
                <a:outerShdw blurRad="38100" dist="38100" dir="2700000" algn="tl">
                  <a:srgbClr val="000000"/>
                </a:outerShdw>
              </a:effectLst>
              <a:cs typeface="Arial" charset="0"/>
            </a:endParaRPr>
          </a:p>
        </p:txBody>
      </p:sp>
      <p:sp>
        <p:nvSpPr>
          <p:cNvPr id="18437" name="TextBox 4"/>
          <p:cNvSpPr txBox="1">
            <a:spLocks noChangeArrowheads="1"/>
          </p:cNvSpPr>
          <p:nvPr/>
        </p:nvSpPr>
        <p:spPr bwMode="auto">
          <a:xfrm>
            <a:off x="152400" y="2743200"/>
            <a:ext cx="3176588" cy="830263"/>
          </a:xfrm>
          <a:prstGeom prst="rect">
            <a:avLst/>
          </a:prstGeom>
          <a:noFill/>
          <a:ln w="9525">
            <a:noFill/>
            <a:miter lim="800000"/>
            <a:headEnd/>
            <a:tailEnd/>
          </a:ln>
        </p:spPr>
        <p:txBody>
          <a:bodyPr wrap="none">
            <a:spAutoFit/>
          </a:bodyPr>
          <a:lstStyle/>
          <a:p>
            <a:pPr eaLnBrk="1" hangingPunct="1"/>
            <a:r>
              <a:rPr lang="en-US" altLang="en-US" b="1" i="1">
                <a:solidFill>
                  <a:srgbClr val="C00000"/>
                </a:solidFill>
                <a:latin typeface="Arial" pitchFamily="34" charset="0"/>
              </a:rPr>
              <a:t>Cloudy skies, precip</a:t>
            </a:r>
            <a:br>
              <a:rPr lang="en-US" altLang="en-US" b="1" i="1">
                <a:solidFill>
                  <a:srgbClr val="C00000"/>
                </a:solidFill>
                <a:latin typeface="Arial" pitchFamily="34" charset="0"/>
              </a:rPr>
            </a:br>
            <a:r>
              <a:rPr lang="en-US" altLang="en-US" b="1" i="1">
                <a:solidFill>
                  <a:srgbClr val="C00000"/>
                </a:solidFill>
                <a:latin typeface="Arial" pitchFamily="34" charset="0"/>
              </a:rPr>
              <a:t>&amp; unsettled weather</a:t>
            </a:r>
          </a:p>
        </p:txBody>
      </p:sp>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1026"/>
          <p:cNvSpPr>
            <a:spLocks noGrp="1" noChangeArrowheads="1"/>
          </p:cNvSpPr>
          <p:nvPr>
            <p:ph type="title"/>
          </p:nvPr>
        </p:nvSpPr>
        <p:spPr>
          <a:xfrm>
            <a:off x="685800" y="304800"/>
            <a:ext cx="7772400" cy="1143000"/>
          </a:xfrm>
        </p:spPr>
        <p:txBody>
          <a:bodyPr/>
          <a:lstStyle/>
          <a:p>
            <a:pPr>
              <a:defRPr/>
            </a:pPr>
            <a:r>
              <a:rPr lang="en-US" sz="3200" dirty="0" smtClean="0"/>
              <a:t>Surface Highs: Air </a:t>
            </a:r>
            <a:r>
              <a:rPr lang="en-US" sz="3200" dirty="0"/>
              <a:t>Converging Aloft</a:t>
            </a:r>
            <a:r>
              <a:rPr lang="en-US" dirty="0"/>
              <a:t/>
            </a:r>
            <a:br>
              <a:rPr lang="en-US" dirty="0"/>
            </a:br>
            <a:r>
              <a:rPr lang="en-US" sz="2000" i="1" dirty="0" smtClean="0"/>
              <a:t>Moran &amp; AMS Educ. Project</a:t>
            </a:r>
            <a:endParaRPr lang="en-US" sz="2800" i="1" dirty="0"/>
          </a:p>
        </p:txBody>
      </p:sp>
      <p:pic>
        <p:nvPicPr>
          <p:cNvPr id="19459" name="Picture 1027" descr="JM-HI2"/>
          <p:cNvPicPr>
            <a:picLocks noChangeAspect="1" noChangeArrowheads="1"/>
          </p:cNvPicPr>
          <p:nvPr/>
        </p:nvPicPr>
        <p:blipFill>
          <a:blip r:embed="rId3" cstate="print"/>
          <a:srcRect/>
          <a:stretch>
            <a:fillRect/>
          </a:stretch>
        </p:blipFill>
        <p:spPr bwMode="auto">
          <a:xfrm>
            <a:off x="0" y="1371600"/>
            <a:ext cx="8520113" cy="4681538"/>
          </a:xfrm>
          <a:prstGeom prst="rect">
            <a:avLst/>
          </a:prstGeom>
          <a:noFill/>
          <a:ln w="9525">
            <a:noFill/>
            <a:miter lim="800000"/>
            <a:headEnd/>
            <a:tailEnd/>
          </a:ln>
        </p:spPr>
      </p:pic>
      <p:sp>
        <p:nvSpPr>
          <p:cNvPr id="589828" name="Text Box 1028"/>
          <p:cNvSpPr txBox="1">
            <a:spLocks noChangeArrowheads="1"/>
          </p:cNvSpPr>
          <p:nvPr/>
        </p:nvSpPr>
        <p:spPr bwMode="auto">
          <a:xfrm>
            <a:off x="3200400" y="4876800"/>
            <a:ext cx="623888" cy="823913"/>
          </a:xfrm>
          <a:prstGeom prst="rect">
            <a:avLst/>
          </a:prstGeom>
          <a:noFill/>
          <a:ln w="12700">
            <a:noFill/>
            <a:miter lim="800000"/>
            <a:headEnd/>
            <a:tailEnd/>
          </a:ln>
          <a:effectLst/>
        </p:spPr>
        <p:txBody>
          <a:bodyPr wrap="none">
            <a:spAutoFit/>
          </a:bodyPr>
          <a:lstStyle/>
          <a:p>
            <a:pPr>
              <a:defRPr/>
            </a:pPr>
            <a:r>
              <a:rPr lang="en-US" sz="4800" b="1">
                <a:solidFill>
                  <a:schemeClr val="bg1"/>
                </a:solidFill>
                <a:effectLst>
                  <a:outerShdw blurRad="38100" dist="38100" dir="2700000" algn="tl">
                    <a:srgbClr val="000000"/>
                  </a:outerShdw>
                </a:effectLst>
                <a:cs typeface="Arial" charset="0"/>
              </a:rPr>
              <a:t>H</a:t>
            </a:r>
          </a:p>
        </p:txBody>
      </p:sp>
      <p:sp>
        <p:nvSpPr>
          <p:cNvPr id="5" name="TextBox 4"/>
          <p:cNvSpPr txBox="1"/>
          <p:nvPr/>
        </p:nvSpPr>
        <p:spPr>
          <a:xfrm>
            <a:off x="1295400" y="2667000"/>
            <a:ext cx="2119313" cy="830263"/>
          </a:xfrm>
          <a:prstGeom prst="rect">
            <a:avLst/>
          </a:prstGeom>
          <a:noFill/>
        </p:spPr>
        <p:txBody>
          <a:bodyPr wrap="none">
            <a:spAutoFit/>
          </a:bodyPr>
          <a:lstStyle/>
          <a:p>
            <a:pPr eaLnBrk="1" hangingPunct="1">
              <a:defRPr/>
            </a:pPr>
            <a:r>
              <a:rPr lang="en-US" b="1" i="1" dirty="0">
                <a:solidFill>
                  <a:schemeClr val="bg1"/>
                </a:solidFill>
                <a:latin typeface="+mn-lt"/>
              </a:rPr>
              <a:t>Clear skies &amp;</a:t>
            </a:r>
            <a:br>
              <a:rPr lang="en-US" b="1" i="1" dirty="0">
                <a:solidFill>
                  <a:schemeClr val="bg1"/>
                </a:solidFill>
                <a:latin typeface="+mn-lt"/>
              </a:rPr>
            </a:br>
            <a:r>
              <a:rPr lang="en-US" b="1" i="1" dirty="0">
                <a:solidFill>
                  <a:schemeClr val="bg1"/>
                </a:solidFill>
                <a:latin typeface="+mn-lt"/>
              </a:rPr>
              <a:t>Fair weather</a:t>
            </a:r>
          </a:p>
        </p:txBody>
      </p:sp>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idx="4294967295"/>
          </p:nvPr>
        </p:nvSpPr>
        <p:spPr>
          <a:xfrm>
            <a:off x="0" y="381000"/>
            <a:ext cx="9067800" cy="1143000"/>
          </a:xfrm>
        </p:spPr>
        <p:txBody>
          <a:bodyPr/>
          <a:lstStyle/>
          <a:p>
            <a:pPr>
              <a:defRPr/>
            </a:pPr>
            <a:r>
              <a:rPr lang="en-US" dirty="0" smtClean="0"/>
              <a:t>This Afternoon’s Weather Depiction</a:t>
            </a:r>
            <a:br>
              <a:rPr lang="en-US" dirty="0" smtClean="0"/>
            </a:br>
            <a:r>
              <a:rPr lang="en-US" sz="1800" i="1" dirty="0" smtClean="0"/>
              <a:t> (The Weather Channel)</a:t>
            </a:r>
            <a:endParaRPr lang="en-US" sz="1800" dirty="0"/>
          </a:p>
        </p:txBody>
      </p:sp>
      <p:sp>
        <p:nvSpPr>
          <p:cNvPr id="4" name="TextBox 1"/>
          <p:cNvSpPr txBox="1">
            <a:spLocks noChangeArrowheads="1"/>
          </p:cNvSpPr>
          <p:nvPr/>
        </p:nvSpPr>
        <p:spPr bwMode="auto">
          <a:xfrm>
            <a:off x="7473950" y="2667000"/>
            <a:ext cx="184150" cy="461963"/>
          </a:xfrm>
          <a:prstGeom prst="rect">
            <a:avLst/>
          </a:prstGeom>
          <a:noFill/>
          <a:ln w="9525">
            <a:noFill/>
            <a:miter lim="800000"/>
            <a:headEnd/>
            <a:tailEnd/>
          </a:ln>
        </p:spPr>
        <p:txBody>
          <a:bodyPr wrap="none">
            <a:spAutoFit/>
          </a:bodyPr>
          <a:lstStyle/>
          <a:p>
            <a:pPr>
              <a:defRPr/>
            </a:pPr>
            <a:endParaRPr lang="en-GB" dirty="0">
              <a:solidFill>
                <a:schemeClr val="tx2">
                  <a:lumMod val="40000"/>
                  <a:lumOff val="60000"/>
                </a:schemeClr>
              </a:solidFill>
              <a:latin typeface="Arial" pitchFamily="34" charset="0"/>
            </a:endParaRPr>
          </a:p>
        </p:txBody>
      </p:sp>
      <p:pic>
        <p:nvPicPr>
          <p:cNvPr id="21508" name="Picture 2"/>
          <p:cNvPicPr>
            <a:picLocks noChangeAspect="1" noChangeArrowheads="1"/>
          </p:cNvPicPr>
          <p:nvPr/>
        </p:nvPicPr>
        <p:blipFill>
          <a:blip r:embed="rId3" cstate="print"/>
          <a:srcRect/>
          <a:stretch>
            <a:fillRect/>
          </a:stretch>
        </p:blipFill>
        <p:spPr bwMode="auto">
          <a:xfrm>
            <a:off x="1066800" y="1503363"/>
            <a:ext cx="6858000" cy="4629150"/>
          </a:xfrm>
          <a:prstGeom prst="rect">
            <a:avLst/>
          </a:prstGeom>
          <a:noFill/>
          <a:ln w="9525">
            <a:noFill/>
            <a:miter lim="800000"/>
            <a:headEnd/>
            <a:tailEnd/>
          </a:ln>
        </p:spPr>
      </p:pic>
      <p:sp>
        <p:nvSpPr>
          <p:cNvPr id="14" name="Rectangle 13"/>
          <p:cNvSpPr/>
          <p:nvPr/>
        </p:nvSpPr>
        <p:spPr>
          <a:xfrm>
            <a:off x="12039600" y="1974651"/>
            <a:ext cx="646331"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solidFill>
                  <a:srgbClr val="FF0000"/>
                </a:solidFill>
              </a:rPr>
              <a:t>L</a:t>
            </a:r>
          </a:p>
        </p:txBody>
      </p:sp>
      <p:sp>
        <p:nvSpPr>
          <p:cNvPr id="16" name="Rectangle 15"/>
          <p:cNvSpPr/>
          <p:nvPr/>
        </p:nvSpPr>
        <p:spPr>
          <a:xfrm>
            <a:off x="4477407" y="3405626"/>
            <a:ext cx="723275"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chemeClr val="accent5">
                    <a:lumMod val="50000"/>
                  </a:schemeClr>
                </a:solidFill>
              </a:rPr>
              <a:t>H</a:t>
            </a:r>
          </a:p>
        </p:txBody>
      </p:sp>
      <p:sp>
        <p:nvSpPr>
          <p:cNvPr id="17" name="Rectangle 16"/>
          <p:cNvSpPr/>
          <p:nvPr/>
        </p:nvSpPr>
        <p:spPr>
          <a:xfrm>
            <a:off x="7473950" y="2784160"/>
            <a:ext cx="723275"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solidFill>
                  <a:schemeClr val="accent5">
                    <a:lumMod val="50000"/>
                  </a:schemeClr>
                </a:solidFill>
              </a:rPr>
              <a:t>H</a:t>
            </a:r>
          </a:p>
        </p:txBody>
      </p:sp>
      <p:sp>
        <p:nvSpPr>
          <p:cNvPr id="25" name="Rectangle 24"/>
          <p:cNvSpPr/>
          <p:nvPr/>
        </p:nvSpPr>
        <p:spPr>
          <a:xfrm>
            <a:off x="5715000" y="2913798"/>
            <a:ext cx="646331"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solidFill>
                  <a:srgbClr val="FF0000"/>
                </a:solidFill>
              </a:rPr>
              <a:t>L</a:t>
            </a:r>
          </a:p>
        </p:txBody>
      </p:sp>
      <p:sp>
        <p:nvSpPr>
          <p:cNvPr id="26" name="Rectangle 25"/>
          <p:cNvSpPr/>
          <p:nvPr/>
        </p:nvSpPr>
        <p:spPr>
          <a:xfrm>
            <a:off x="-1524000" y="1974651"/>
            <a:ext cx="723275"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chemeClr val="accent5">
                    <a:lumMod val="50000"/>
                  </a:schemeClr>
                </a:solidFill>
              </a:rPr>
              <a:t>H</a:t>
            </a:r>
          </a:p>
        </p:txBody>
      </p:sp>
      <p:sp>
        <p:nvSpPr>
          <p:cNvPr id="27" name="Rectangle 26"/>
          <p:cNvSpPr/>
          <p:nvPr/>
        </p:nvSpPr>
        <p:spPr>
          <a:xfrm>
            <a:off x="3675965" y="2484924"/>
            <a:ext cx="646331"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solidFill>
                  <a:srgbClr val="FF0000"/>
                </a:solidFill>
              </a:rPr>
              <a:t>L</a:t>
            </a:r>
          </a:p>
        </p:txBody>
      </p:sp>
      <p:sp>
        <p:nvSpPr>
          <p:cNvPr id="28" name="Rectangle 27"/>
          <p:cNvSpPr/>
          <p:nvPr/>
        </p:nvSpPr>
        <p:spPr>
          <a:xfrm>
            <a:off x="2936923" y="1860830"/>
            <a:ext cx="723275"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chemeClr val="accent5">
                    <a:lumMod val="50000"/>
                  </a:schemeClr>
                </a:solidFill>
              </a:rPr>
              <a:t>H</a:t>
            </a:r>
          </a:p>
        </p:txBody>
      </p:sp>
      <p:pic>
        <p:nvPicPr>
          <p:cNvPr id="21516" name="Picture 12"/>
          <p:cNvPicPr>
            <a:picLocks noChangeAspect="1" noChangeArrowheads="1"/>
          </p:cNvPicPr>
          <p:nvPr/>
        </p:nvPicPr>
        <p:blipFill>
          <a:blip r:embed="rId4" cstate="print"/>
          <a:srcRect/>
          <a:stretch>
            <a:fillRect/>
          </a:stretch>
        </p:blipFill>
        <p:spPr bwMode="auto">
          <a:xfrm>
            <a:off x="1447800" y="2644775"/>
            <a:ext cx="1292225" cy="1450975"/>
          </a:xfrm>
          <a:prstGeom prst="rect">
            <a:avLst/>
          </a:prstGeom>
          <a:noFill/>
          <a:ln w="9525">
            <a:noFill/>
            <a:miter lim="800000"/>
            <a:headEnd/>
            <a:tailEnd/>
          </a:ln>
          <a:effectLst/>
        </p:spPr>
      </p:pic>
      <p:sp>
        <p:nvSpPr>
          <p:cNvPr id="30" name="Rectangle 29"/>
          <p:cNvSpPr/>
          <p:nvPr/>
        </p:nvSpPr>
        <p:spPr>
          <a:xfrm>
            <a:off x="-2170331" y="4945360"/>
            <a:ext cx="646331"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rgbClr val="FF0000"/>
                </a:solidFill>
              </a:rPr>
              <a:t>L</a:t>
            </a:r>
          </a:p>
        </p:txBody>
      </p:sp>
      <p:pic>
        <p:nvPicPr>
          <p:cNvPr id="21518" name="Picture 12"/>
          <p:cNvPicPr>
            <a:picLocks noChangeAspect="1" noChangeArrowheads="1"/>
          </p:cNvPicPr>
          <p:nvPr/>
        </p:nvPicPr>
        <p:blipFill>
          <a:blip r:embed="rId4" cstate="print"/>
          <a:srcRect/>
          <a:stretch>
            <a:fillRect/>
          </a:stretch>
        </p:blipFill>
        <p:spPr bwMode="auto">
          <a:xfrm>
            <a:off x="3352800" y="3370263"/>
            <a:ext cx="1292225" cy="1450975"/>
          </a:xfrm>
          <a:prstGeom prst="rect">
            <a:avLst/>
          </a:prstGeom>
          <a:noFill/>
          <a:ln w="9525">
            <a:noFill/>
            <a:miter lim="800000"/>
            <a:headEnd/>
            <a:tailEnd/>
          </a:ln>
          <a:effectLst/>
        </p:spPr>
      </p:pic>
      <p:sp>
        <p:nvSpPr>
          <p:cNvPr id="32" name="Rectangle 31"/>
          <p:cNvSpPr/>
          <p:nvPr/>
        </p:nvSpPr>
        <p:spPr>
          <a:xfrm>
            <a:off x="1124634" y="4174430"/>
            <a:ext cx="646331"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rgbClr val="FF0000"/>
                </a:solidFill>
              </a:rPr>
              <a:t>L</a:t>
            </a:r>
          </a:p>
        </p:txBody>
      </p:sp>
      <p:sp>
        <p:nvSpPr>
          <p:cNvPr id="33" name="Rectangle 32"/>
          <p:cNvSpPr/>
          <p:nvPr/>
        </p:nvSpPr>
        <p:spPr>
          <a:xfrm>
            <a:off x="2936924" y="3717344"/>
            <a:ext cx="723275"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chemeClr val="accent5">
                    <a:lumMod val="50000"/>
                  </a:schemeClr>
                </a:solidFill>
              </a:rPr>
              <a:t>H</a:t>
            </a:r>
          </a:p>
        </p:txBody>
      </p:sp>
      <p:sp>
        <p:nvSpPr>
          <p:cNvPr id="34" name="Rectangle 33"/>
          <p:cNvSpPr/>
          <p:nvPr/>
        </p:nvSpPr>
        <p:spPr>
          <a:xfrm>
            <a:off x="4031903" y="4492899"/>
            <a:ext cx="723275"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chemeClr val="accent5">
                    <a:lumMod val="50000"/>
                  </a:schemeClr>
                </a:solidFill>
              </a:rPr>
              <a:t>H</a:t>
            </a:r>
          </a:p>
        </p:txBody>
      </p:sp>
      <p:sp>
        <p:nvSpPr>
          <p:cNvPr id="35" name="Rectangle 34"/>
          <p:cNvSpPr/>
          <p:nvPr/>
        </p:nvSpPr>
        <p:spPr>
          <a:xfrm>
            <a:off x="9753600" y="3985568"/>
            <a:ext cx="723275" cy="923330"/>
          </a:xfrm>
          <a:prstGeom prst="rect">
            <a:avLst/>
          </a:prstGeom>
          <a:noFill/>
        </p:spPr>
        <p:txBody>
          <a:bodyPr>
            <a:spAutoFit/>
          </a:bodyPr>
          <a:lstStyle/>
          <a:p>
            <a:pPr algn="ctr" eaLnBrk="1" hangingPunct="1">
              <a:defRPr/>
            </a:pPr>
            <a:r>
              <a:rPr lang="en-US" sz="5400" b="1" dirty="0">
                <a:ln w="10541" cmpd="sng">
                  <a:solidFill>
                    <a:schemeClr val="accent1">
                      <a:shade val="88000"/>
                      <a:satMod val="110000"/>
                    </a:schemeClr>
                  </a:solidFill>
                  <a:prstDash val="solid"/>
                </a:ln>
                <a:solidFill>
                  <a:schemeClr val="accent5">
                    <a:lumMod val="50000"/>
                  </a:schemeClr>
                </a:solidFill>
              </a:rPr>
              <a:t>H</a:t>
            </a:r>
          </a:p>
        </p:txBody>
      </p:sp>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13" y="266700"/>
            <a:ext cx="7772400" cy="1143000"/>
          </a:xfrm>
        </p:spPr>
        <p:txBody>
          <a:bodyPr/>
          <a:lstStyle/>
          <a:p>
            <a:pPr>
              <a:defRPr/>
            </a:pPr>
            <a:r>
              <a:rPr lang="en-US" dirty="0" smtClean="0"/>
              <a:t>Composite Satellite Image </a:t>
            </a:r>
            <a:br>
              <a:rPr lang="en-US" dirty="0" smtClean="0"/>
            </a:br>
            <a:r>
              <a:rPr lang="en-US" sz="2800" dirty="0" smtClean="0"/>
              <a:t>(from this afternoon)</a:t>
            </a:r>
            <a:endParaRPr lang="en-GB" sz="2800" dirty="0"/>
          </a:p>
        </p:txBody>
      </p:sp>
      <p:pic>
        <p:nvPicPr>
          <p:cNvPr id="23555" name="Picture 2"/>
          <p:cNvPicPr>
            <a:picLocks noChangeAspect="1" noChangeArrowheads="1"/>
          </p:cNvPicPr>
          <p:nvPr/>
        </p:nvPicPr>
        <p:blipFill>
          <a:blip r:embed="rId3" cstate="print"/>
          <a:srcRect/>
          <a:stretch>
            <a:fillRect/>
          </a:stretch>
        </p:blipFill>
        <p:spPr bwMode="auto">
          <a:xfrm>
            <a:off x="990600" y="1371600"/>
            <a:ext cx="6858000" cy="51435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1143000"/>
          </a:xfrm>
        </p:spPr>
        <p:txBody>
          <a:bodyPr/>
          <a:lstStyle/>
          <a:p>
            <a:pPr>
              <a:defRPr/>
            </a:pPr>
            <a:r>
              <a:rPr lang="en-US" dirty="0" smtClean="0"/>
              <a:t>This Morning’s Air Temperatures</a:t>
            </a:r>
            <a:br>
              <a:rPr lang="en-US" dirty="0" smtClean="0"/>
            </a:br>
            <a:r>
              <a:rPr lang="en-US" sz="1800" i="1" dirty="0" smtClean="0"/>
              <a:t> (The Weather Channel)</a:t>
            </a:r>
            <a:endParaRPr lang="en-US" dirty="0"/>
          </a:p>
        </p:txBody>
      </p:sp>
      <p:pic>
        <p:nvPicPr>
          <p:cNvPr id="25603" name="Picture 2" descr="http://maps.weather.com/images/maps/current/acttemp_720x486.jpg"/>
          <p:cNvPicPr>
            <a:picLocks noChangeAspect="1" noChangeArrowheads="1"/>
          </p:cNvPicPr>
          <p:nvPr/>
        </p:nvPicPr>
        <p:blipFill>
          <a:blip r:embed="rId3" cstate="print"/>
          <a:srcRect/>
          <a:stretch>
            <a:fillRect/>
          </a:stretch>
        </p:blipFill>
        <p:spPr bwMode="auto">
          <a:xfrm>
            <a:off x="1295400" y="1752600"/>
            <a:ext cx="6858000" cy="46291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2625" y="304800"/>
            <a:ext cx="7772400" cy="1143000"/>
          </a:xfrm>
        </p:spPr>
        <p:txBody>
          <a:bodyPr/>
          <a:lstStyle/>
          <a:p>
            <a:pPr>
              <a:defRPr/>
            </a:pPr>
            <a:r>
              <a:rPr lang="en-US" dirty="0" smtClean="0"/>
              <a:t>Tomorrow AM’s Forecast</a:t>
            </a:r>
            <a:br>
              <a:rPr lang="en-US" dirty="0" smtClean="0"/>
            </a:br>
            <a:r>
              <a:rPr lang="en-US" sz="2800" i="1" dirty="0" smtClean="0"/>
              <a:t>(The Weather Channel)</a:t>
            </a:r>
          </a:p>
        </p:txBody>
      </p:sp>
      <p:pic>
        <p:nvPicPr>
          <p:cNvPr id="27651" name="Picture 2"/>
          <p:cNvPicPr>
            <a:picLocks noChangeAspect="1" noChangeArrowheads="1"/>
          </p:cNvPicPr>
          <p:nvPr/>
        </p:nvPicPr>
        <p:blipFill>
          <a:blip r:embed="rId3" cstate="print"/>
          <a:srcRect/>
          <a:stretch>
            <a:fillRect/>
          </a:stretch>
        </p:blipFill>
        <p:spPr bwMode="auto">
          <a:xfrm>
            <a:off x="1163638" y="1676400"/>
            <a:ext cx="6858000" cy="46291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1143000"/>
          </a:xfrm>
        </p:spPr>
        <p:txBody>
          <a:bodyPr/>
          <a:lstStyle/>
          <a:p>
            <a:pPr>
              <a:defRPr/>
            </a:pPr>
            <a:r>
              <a:rPr lang="en-US" sz="2400" dirty="0" smtClean="0"/>
              <a:t>Threat of Severe Weather on Tuesday-Wednesday</a:t>
            </a:r>
            <a:r>
              <a:rPr lang="en-US" dirty="0" smtClean="0"/>
              <a:t/>
            </a:r>
            <a:br>
              <a:rPr lang="en-US" dirty="0" smtClean="0"/>
            </a:br>
            <a:r>
              <a:rPr lang="en-US" sz="2000" i="1" dirty="0" smtClean="0"/>
              <a:t>[Source: Storm Prediction Center]</a:t>
            </a:r>
            <a:endParaRPr lang="en-GB" sz="2000" i="1" dirty="0"/>
          </a:p>
        </p:txBody>
      </p:sp>
      <p:pic>
        <p:nvPicPr>
          <p:cNvPr id="29699" name="Picture 2"/>
          <p:cNvPicPr>
            <a:picLocks noChangeAspect="1" noChangeArrowheads="1"/>
          </p:cNvPicPr>
          <p:nvPr/>
        </p:nvPicPr>
        <p:blipFill>
          <a:blip r:embed="rId3" cstate="print"/>
          <a:srcRect/>
          <a:stretch>
            <a:fillRect/>
          </a:stretch>
        </p:blipFill>
        <p:spPr bwMode="auto">
          <a:xfrm>
            <a:off x="690563" y="1143000"/>
            <a:ext cx="7762875" cy="52863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3" descr="C:\Documents and Settings\Ed Hopkins.HOPKINS\My Documents\WI-DATA\WI-BOOKS\3082.jpg"/>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1752600" y="304800"/>
            <a:ext cx="4003675" cy="6037263"/>
          </a:xfrm>
          <a:prstGeom prst="rect">
            <a:avLst/>
          </a:prstGeom>
          <a:noFill/>
          <a:extLst>
            <a:ext uri="{909E8E84-426E-40DD-AFC4-6F175D3DCCD1}">
              <a14:hiddenFill xmlns:a14="http://schemas.microsoft.com/office/drawing/2010/main">
                <a:solidFill>
                  <a:srgbClr val="FFFFFF"/>
                </a:solidFill>
              </a14:hiddenFill>
            </a:ext>
          </a:extLst>
        </p:spPr>
      </p:pic>
      <p:sp>
        <p:nvSpPr>
          <p:cNvPr id="201732" name="Text Box 4"/>
          <p:cNvSpPr txBox="1">
            <a:spLocks noChangeArrowheads="1"/>
          </p:cNvSpPr>
          <p:nvPr/>
        </p:nvSpPr>
        <p:spPr bwMode="auto">
          <a:xfrm>
            <a:off x="457200" y="914400"/>
            <a:ext cx="7832725" cy="519113"/>
          </a:xfrm>
          <a:prstGeom prst="rect">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solidFill>
                  <a:srgbClr val="FFFF66"/>
                </a:solidFill>
              </a:rPr>
              <a:t>http://www.wisc.edu/wisconsinpress/books/3082.htm</a:t>
            </a:r>
            <a:endParaRPr lang="en-US" altLang="en-US" sz="2800" dirty="0"/>
          </a:p>
        </p:txBody>
      </p:sp>
    </p:spTree>
    <p:extLst>
      <p:ext uri="{BB962C8B-B14F-4D97-AF65-F5344CB8AC3E}">
        <p14:creationId xmlns:p14="http://schemas.microsoft.com/office/powerpoint/2010/main" val="35589739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01732"/>
                                        </p:tgtEl>
                                        <p:attrNameLst>
                                          <p:attrName>style.visibility</p:attrName>
                                        </p:attrNameLst>
                                      </p:cBhvr>
                                      <p:to>
                                        <p:strVal val="visible"/>
                                      </p:to>
                                    </p:set>
                                    <p:anim calcmode="lin" valueType="num">
                                      <p:cBhvr additive="base">
                                        <p:cTn id="7" dur="500" fill="hold"/>
                                        <p:tgtEl>
                                          <p:spTgt spid="201732"/>
                                        </p:tgtEl>
                                        <p:attrNameLst>
                                          <p:attrName>ppt_x</p:attrName>
                                        </p:attrNameLst>
                                      </p:cBhvr>
                                      <p:tavLst>
                                        <p:tav tm="0">
                                          <p:val>
                                            <p:strVal val="0-#ppt_w/2"/>
                                          </p:val>
                                        </p:tav>
                                        <p:tav tm="100000">
                                          <p:val>
                                            <p:strVal val="#ppt_x"/>
                                          </p:val>
                                        </p:tav>
                                      </p:tavLst>
                                    </p:anim>
                                    <p:anim calcmode="lin" valueType="num">
                                      <p:cBhvr additive="base">
                                        <p:cTn id="8" dur="500" fill="hold"/>
                                        <p:tgtEl>
                                          <p:spTgt spid="2017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p:cNvSpPr>
            <a:spLocks noGrp="1" noChangeArrowheads="1"/>
          </p:cNvSpPr>
          <p:nvPr>
            <p:ph type="title" idx="4294967295"/>
          </p:nvPr>
        </p:nvSpPr>
        <p:spPr>
          <a:xfrm>
            <a:off x="685800" y="304800"/>
            <a:ext cx="7772400" cy="1143000"/>
          </a:xfrm>
        </p:spPr>
        <p:txBody>
          <a:bodyPr/>
          <a:lstStyle/>
          <a:p>
            <a:pPr>
              <a:defRPr/>
            </a:pPr>
            <a:r>
              <a:rPr lang="en-US" dirty="0" smtClean="0"/>
              <a:t>What’s Climate</a:t>
            </a:r>
          </a:p>
        </p:txBody>
      </p:sp>
      <p:sp>
        <p:nvSpPr>
          <p:cNvPr id="406531" name="Rectangle 3"/>
          <p:cNvSpPr>
            <a:spLocks noGrp="1" noChangeArrowheads="1"/>
          </p:cNvSpPr>
          <p:nvPr>
            <p:ph type="body" idx="4294967295"/>
          </p:nvPr>
        </p:nvSpPr>
        <p:spPr>
          <a:xfrm>
            <a:off x="685800" y="1447800"/>
            <a:ext cx="7772400" cy="4114800"/>
          </a:xfrm>
        </p:spPr>
        <p:txBody>
          <a:bodyPr/>
          <a:lstStyle/>
          <a:p>
            <a:pPr>
              <a:buFont typeface="Monotype Sorts" pitchFamily="2" charset="2"/>
              <a:buChar char="u"/>
              <a:defRPr/>
            </a:pPr>
            <a:r>
              <a:rPr lang="en-US" sz="2800" dirty="0" smtClean="0"/>
              <a:t>“Typical” weather conditions that  define character of an area – e.g., Wisconsin</a:t>
            </a:r>
          </a:p>
          <a:p>
            <a:pPr>
              <a:buFont typeface="Monotype Sorts" pitchFamily="2" charset="2"/>
              <a:buChar char="u"/>
              <a:defRPr/>
            </a:pPr>
            <a:r>
              <a:rPr lang="en-US" sz="2800" dirty="0" smtClean="0"/>
              <a:t>Often described as long-term averages (“normals”).</a:t>
            </a:r>
          </a:p>
          <a:p>
            <a:pPr>
              <a:buFont typeface="Monotype Sorts" pitchFamily="2" charset="2"/>
              <a:buChar char="u"/>
              <a:defRPr/>
            </a:pPr>
            <a:r>
              <a:rPr lang="en-US" sz="2800" dirty="0"/>
              <a:t>In addition to normals,  characterize climate by:</a:t>
            </a:r>
            <a:br>
              <a:rPr lang="en-US" sz="2800" dirty="0"/>
            </a:br>
            <a:r>
              <a:rPr lang="en-US" sz="2800" dirty="0"/>
              <a:t>	- Weather extremes </a:t>
            </a:r>
          </a:p>
          <a:p>
            <a:pPr marL="457200" lvl="1" indent="0">
              <a:buFontTx/>
              <a:buNone/>
              <a:defRPr/>
            </a:pPr>
            <a:r>
              <a:rPr lang="en-US" sz="2800" dirty="0"/>
              <a:t>	- Range of extreme weather events </a:t>
            </a:r>
          </a:p>
          <a:p>
            <a:pPr marL="457200" lvl="1" indent="0">
              <a:buFontTx/>
              <a:buNone/>
              <a:defRPr/>
            </a:pPr>
            <a:r>
              <a:rPr lang="en-US" sz="2800" dirty="0"/>
              <a:t>	- Frequency of extreme weather events</a:t>
            </a:r>
          </a:p>
          <a:p>
            <a:pPr lvl="1">
              <a:defRPr/>
            </a:pPr>
            <a:endParaRPr lang="en-US" dirty="0" smtClean="0"/>
          </a:p>
          <a:p>
            <a:pPr>
              <a:buFont typeface="Monotype Sorts" pitchFamily="2" charset="2"/>
              <a:buChar char="u"/>
              <a:defRPr/>
            </a:pPr>
            <a:endParaRPr lang="en-US" dirty="0" smtClean="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6531">
                                            <p:txEl>
                                              <p:pRg st="1" end="1"/>
                                            </p:txEl>
                                          </p:spTgt>
                                        </p:tgtEl>
                                        <p:attrNameLst>
                                          <p:attrName>style.visibility</p:attrName>
                                        </p:attrNameLst>
                                      </p:cBhvr>
                                      <p:to>
                                        <p:strVal val="visible"/>
                                      </p:to>
                                    </p:set>
                                    <p:anim calcmode="lin" valueType="num">
                                      <p:cBhvr additive="base">
                                        <p:cTn id="13" dur="500" fill="hold"/>
                                        <p:tgtEl>
                                          <p:spTgt spid="406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6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6531">
                                            <p:txEl>
                                              <p:pRg st="2" end="2"/>
                                            </p:txEl>
                                          </p:spTgt>
                                        </p:tgtEl>
                                        <p:attrNameLst>
                                          <p:attrName>style.visibility</p:attrName>
                                        </p:attrNameLst>
                                      </p:cBhvr>
                                      <p:to>
                                        <p:strVal val="visible"/>
                                      </p:to>
                                    </p:set>
                                    <p:anim calcmode="lin" valueType="num">
                                      <p:cBhvr additive="base">
                                        <p:cTn id="19" dur="500" fill="hold"/>
                                        <p:tgtEl>
                                          <p:spTgt spid="406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653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06531">
                                            <p:txEl>
                                              <p:pRg st="3" end="3"/>
                                            </p:txEl>
                                          </p:spTgt>
                                        </p:tgtEl>
                                        <p:attrNameLst>
                                          <p:attrName>style.visibility</p:attrName>
                                        </p:attrNameLst>
                                      </p:cBhvr>
                                      <p:to>
                                        <p:strVal val="visible"/>
                                      </p:to>
                                    </p:set>
                                    <p:anim calcmode="lin" valueType="num">
                                      <p:cBhvr additive="base">
                                        <p:cTn id="23" dur="500" fill="hold"/>
                                        <p:tgtEl>
                                          <p:spTgt spid="40653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06531">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6531">
                                            <p:txEl>
                                              <p:pRg st="4" end="4"/>
                                            </p:txEl>
                                          </p:spTgt>
                                        </p:tgtEl>
                                        <p:attrNameLst>
                                          <p:attrName>style.visibility</p:attrName>
                                        </p:attrNameLst>
                                      </p:cBhvr>
                                      <p:to>
                                        <p:strVal val="visible"/>
                                      </p:to>
                                    </p:set>
                                    <p:anim calcmode="lin" valueType="num">
                                      <p:cBhvr additive="base">
                                        <p:cTn id="27" dur="500" fill="hold"/>
                                        <p:tgtEl>
                                          <p:spTgt spid="40653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065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p:cNvSpPr>
            <a:spLocks noGrp="1" noChangeArrowheads="1"/>
          </p:cNvSpPr>
          <p:nvPr>
            <p:ph type="title" idx="4294967295"/>
          </p:nvPr>
        </p:nvSpPr>
        <p:spPr>
          <a:xfrm>
            <a:off x="685800" y="533400"/>
            <a:ext cx="7772400" cy="1143000"/>
          </a:xfrm>
        </p:spPr>
        <p:txBody>
          <a:bodyPr/>
          <a:lstStyle/>
          <a:p>
            <a:pPr>
              <a:defRPr/>
            </a:pPr>
            <a:r>
              <a:rPr lang="en-US" dirty="0" smtClean="0"/>
              <a:t>What’s Climate</a:t>
            </a:r>
          </a:p>
        </p:txBody>
      </p:sp>
      <p:sp>
        <p:nvSpPr>
          <p:cNvPr id="406531" name="Rectangle 3"/>
          <p:cNvSpPr>
            <a:spLocks noGrp="1" noChangeArrowheads="1"/>
          </p:cNvSpPr>
          <p:nvPr>
            <p:ph type="body" idx="4294967295"/>
          </p:nvPr>
        </p:nvSpPr>
        <p:spPr>
          <a:xfrm>
            <a:off x="457200" y="1676400"/>
            <a:ext cx="8001000" cy="4114800"/>
          </a:xfrm>
        </p:spPr>
        <p:txBody>
          <a:bodyPr/>
          <a:lstStyle/>
          <a:p>
            <a:pPr>
              <a:buFont typeface="Monotype Sorts" pitchFamily="2" charset="2"/>
              <a:buChar char="u"/>
              <a:defRPr/>
            </a:pPr>
            <a:endParaRPr lang="en-US" sz="2800" dirty="0" smtClean="0"/>
          </a:p>
          <a:p>
            <a:pPr>
              <a:buFont typeface="Monotype Sorts" pitchFamily="2" charset="2"/>
              <a:buChar char="u"/>
              <a:defRPr/>
            </a:pPr>
            <a:r>
              <a:rPr lang="en-US" sz="2800" dirty="0"/>
              <a:t>Depends upon:</a:t>
            </a:r>
          </a:p>
          <a:p>
            <a:pPr lvl="1">
              <a:defRPr/>
            </a:pPr>
            <a:r>
              <a:rPr lang="en-US" sz="2800" dirty="0"/>
              <a:t>location </a:t>
            </a:r>
          </a:p>
          <a:p>
            <a:pPr lvl="1">
              <a:defRPr/>
            </a:pPr>
            <a:r>
              <a:rPr lang="en-US" sz="2800" dirty="0"/>
              <a:t>season.</a:t>
            </a:r>
          </a:p>
          <a:p>
            <a:pPr>
              <a:buFont typeface="Monotype Sorts" pitchFamily="2" charset="2"/>
              <a:buChar char="u"/>
              <a:defRPr/>
            </a:pPr>
            <a:r>
              <a:rPr lang="en-US" sz="2800" dirty="0" smtClean="0"/>
              <a:t>Remember: </a:t>
            </a:r>
            <a:br>
              <a:rPr lang="en-US" sz="2800" dirty="0" smtClean="0"/>
            </a:br>
            <a:r>
              <a:rPr lang="en-US" dirty="0" smtClean="0"/>
              <a:t>“Climate is what you expect, weather is what you get.”</a:t>
            </a:r>
          </a:p>
          <a:p>
            <a:pPr>
              <a:buFont typeface="Monotype Sorts" pitchFamily="2" charset="2"/>
              <a:buChar char="u"/>
              <a:defRPr/>
            </a:pPr>
            <a:endParaRPr lang="en-US" dirty="0" smtClean="0"/>
          </a:p>
          <a:p>
            <a:pPr lvl="1">
              <a:defRPr/>
            </a:pPr>
            <a:endParaRPr lang="en-US" dirty="0" smtClean="0"/>
          </a:p>
          <a:p>
            <a:pPr lvl="1">
              <a:defRPr/>
            </a:pPr>
            <a:endParaRPr lang="en-US" dirty="0" smtClean="0"/>
          </a:p>
          <a:p>
            <a:pPr>
              <a:buFont typeface="Monotype Sorts" pitchFamily="2" charset="2"/>
              <a:buChar char="u"/>
              <a:defRPr/>
            </a:pPr>
            <a:endParaRPr lang="en-US" dirty="0" smtClean="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6531">
                                            <p:txEl>
                                              <p:pRg st="1" end="1"/>
                                            </p:txEl>
                                          </p:spTgt>
                                        </p:tgtEl>
                                        <p:attrNameLst>
                                          <p:attrName>style.visibility</p:attrName>
                                        </p:attrNameLst>
                                      </p:cBhvr>
                                      <p:to>
                                        <p:strVal val="visible"/>
                                      </p:to>
                                    </p:set>
                                    <p:anim calcmode="lin" valueType="num">
                                      <p:cBhvr additive="base">
                                        <p:cTn id="7" dur="500" fill="hold"/>
                                        <p:tgtEl>
                                          <p:spTgt spid="40653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6531">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06531">
                                            <p:txEl>
                                              <p:pRg st="2" end="2"/>
                                            </p:txEl>
                                          </p:spTgt>
                                        </p:tgtEl>
                                        <p:attrNameLst>
                                          <p:attrName>style.visibility</p:attrName>
                                        </p:attrNameLst>
                                      </p:cBhvr>
                                      <p:to>
                                        <p:strVal val="visible"/>
                                      </p:to>
                                    </p:set>
                                    <p:anim calcmode="lin" valueType="num">
                                      <p:cBhvr additive="base">
                                        <p:cTn id="11" dur="500" fill="hold"/>
                                        <p:tgtEl>
                                          <p:spTgt spid="406531">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6531">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06531">
                                            <p:txEl>
                                              <p:pRg st="3" end="3"/>
                                            </p:txEl>
                                          </p:spTgt>
                                        </p:tgtEl>
                                        <p:attrNameLst>
                                          <p:attrName>style.visibility</p:attrName>
                                        </p:attrNameLst>
                                      </p:cBhvr>
                                      <p:to>
                                        <p:strVal val="visible"/>
                                      </p:to>
                                    </p:set>
                                    <p:anim calcmode="lin" valueType="num">
                                      <p:cBhvr additive="base">
                                        <p:cTn id="15" dur="500" fill="hold"/>
                                        <p:tgtEl>
                                          <p:spTgt spid="406531">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065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06531">
                                            <p:txEl>
                                              <p:pRg st="4" end="4"/>
                                            </p:txEl>
                                          </p:spTgt>
                                        </p:tgtEl>
                                        <p:attrNameLst>
                                          <p:attrName>style.visibility</p:attrName>
                                        </p:attrNameLst>
                                      </p:cBhvr>
                                      <p:to>
                                        <p:strVal val="visible"/>
                                      </p:to>
                                    </p:set>
                                    <p:anim calcmode="lin" valueType="num">
                                      <p:cBhvr additive="base">
                                        <p:cTn id="21" dur="500" fill="hold"/>
                                        <p:tgtEl>
                                          <p:spTgt spid="406531">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065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p:txBody>
          <a:bodyPr/>
          <a:lstStyle/>
          <a:p>
            <a:pPr>
              <a:defRPr/>
            </a:pPr>
            <a:r>
              <a:rPr lang="en-US" sz="3600" dirty="0" smtClean="0"/>
              <a:t>Changing Normals and Extremes</a:t>
            </a:r>
            <a:br>
              <a:rPr lang="en-US" sz="3600" dirty="0" smtClean="0"/>
            </a:br>
            <a:r>
              <a:rPr lang="en-US" sz="1800" dirty="0" smtClean="0"/>
              <a:t>(Source: National Center for Atmospheric Research)</a:t>
            </a:r>
            <a:endParaRPr lang="en-US" dirty="0" smtClean="0"/>
          </a:p>
        </p:txBody>
      </p:sp>
      <p:pic>
        <p:nvPicPr>
          <p:cNvPr id="33795" name="Picture 1027" descr="C:\Documents and Settings\ed\My Documents\CLIMATE\US\US_Temp\T-Extremes\mean_increase3d1_1.jpg"/>
          <p:cNvPicPr>
            <a:picLocks noChangeAspect="1" noChangeArrowheads="1"/>
          </p:cNvPicPr>
          <p:nvPr/>
        </p:nvPicPr>
        <p:blipFill>
          <a:blip r:embed="rId3" cstate="print"/>
          <a:srcRect/>
          <a:stretch>
            <a:fillRect/>
          </a:stretch>
        </p:blipFill>
        <p:spPr bwMode="auto">
          <a:xfrm>
            <a:off x="685800" y="2209800"/>
            <a:ext cx="7870825" cy="3778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762000" y="304800"/>
            <a:ext cx="7772400" cy="1143000"/>
          </a:xfrm>
        </p:spPr>
        <p:txBody>
          <a:bodyPr/>
          <a:lstStyle/>
          <a:p>
            <a:pPr>
              <a:defRPr/>
            </a:pPr>
            <a:r>
              <a:rPr lang="en-US" dirty="0" smtClean="0"/>
              <a:t>What drives climate  </a:t>
            </a:r>
          </a:p>
        </p:txBody>
      </p:sp>
      <p:sp>
        <p:nvSpPr>
          <p:cNvPr id="407555" name="Rectangle 3"/>
          <p:cNvSpPr>
            <a:spLocks noGrp="1" noChangeArrowheads="1"/>
          </p:cNvSpPr>
          <p:nvPr>
            <p:ph type="body" idx="4294967295"/>
          </p:nvPr>
        </p:nvSpPr>
        <p:spPr>
          <a:xfrm>
            <a:off x="609600" y="4648200"/>
            <a:ext cx="7772400" cy="4114800"/>
          </a:xfrm>
        </p:spPr>
        <p:txBody>
          <a:bodyPr/>
          <a:lstStyle/>
          <a:p>
            <a:pPr>
              <a:buFont typeface="Monotype Sorts" pitchFamily="2" charset="2"/>
              <a:buChar char="u"/>
              <a:defRPr/>
            </a:pPr>
            <a:r>
              <a:rPr lang="en-US" dirty="0" smtClean="0"/>
              <a:t>Incoming sunlight</a:t>
            </a:r>
          </a:p>
          <a:p>
            <a:pPr>
              <a:buFont typeface="Monotype Sorts" pitchFamily="2" charset="2"/>
              <a:buChar char="u"/>
              <a:defRPr/>
            </a:pPr>
            <a:r>
              <a:rPr lang="en-US" dirty="0" smtClean="0"/>
              <a:t>Outgoing heat (infrared) radiation</a:t>
            </a:r>
          </a:p>
          <a:p>
            <a:pPr>
              <a:buFont typeface="Monotype Sorts" pitchFamily="2" charset="2"/>
              <a:buChar char="u"/>
              <a:defRPr/>
            </a:pPr>
            <a:r>
              <a:rPr lang="en-US" dirty="0" smtClean="0"/>
              <a:t>Atmospheric &amp; oceanic circulation</a:t>
            </a:r>
          </a:p>
          <a:p>
            <a:pPr lvl="1">
              <a:defRPr/>
            </a:pPr>
            <a:endParaRPr lang="en-US" dirty="0" smtClean="0"/>
          </a:p>
          <a:p>
            <a:pPr lvl="1">
              <a:defRPr/>
            </a:pPr>
            <a:endParaRPr lang="en-US" dirty="0" smtClean="0"/>
          </a:p>
          <a:p>
            <a:pPr>
              <a:buFont typeface="Monotype Sorts" pitchFamily="2" charset="2"/>
              <a:buChar char="u"/>
              <a:defRPr/>
            </a:pPr>
            <a:endParaRPr lang="en-US" dirty="0" smtClean="0"/>
          </a:p>
        </p:txBody>
      </p:sp>
      <p:pic>
        <p:nvPicPr>
          <p:cNvPr id="35844" name="Picture 2"/>
          <p:cNvPicPr>
            <a:picLocks noChangeAspect="1" noChangeArrowheads="1"/>
          </p:cNvPicPr>
          <p:nvPr/>
        </p:nvPicPr>
        <p:blipFill>
          <a:blip r:embed="rId4" cstate="print"/>
          <a:srcRect/>
          <a:stretch>
            <a:fillRect/>
          </a:stretch>
        </p:blipFill>
        <p:spPr bwMode="auto">
          <a:xfrm>
            <a:off x="2057400" y="1219200"/>
            <a:ext cx="5262563" cy="3392488"/>
          </a:xfrm>
          <a:prstGeom prst="rect">
            <a:avLst/>
          </a:prstGeom>
          <a:noFill/>
          <a:ln w="12700">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 calcmode="lin" valueType="num">
                                      <p:cBhvr additive="base">
                                        <p:cTn id="7" dur="500" fill="hold"/>
                                        <p:tgtEl>
                                          <p:spTgt spid="407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75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55">
                                            <p:txEl>
                                              <p:pRg st="1" end="1"/>
                                            </p:txEl>
                                          </p:spTgt>
                                        </p:tgtEl>
                                        <p:attrNameLst>
                                          <p:attrName>style.visibility</p:attrName>
                                        </p:attrNameLst>
                                      </p:cBhvr>
                                      <p:to>
                                        <p:strVal val="visible"/>
                                      </p:to>
                                    </p:set>
                                    <p:anim calcmode="lin" valueType="num">
                                      <p:cBhvr additive="base">
                                        <p:cTn id="13" dur="500" fill="hold"/>
                                        <p:tgtEl>
                                          <p:spTgt spid="407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75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7555">
                                            <p:txEl>
                                              <p:pRg st="2" end="2"/>
                                            </p:txEl>
                                          </p:spTgt>
                                        </p:tgtEl>
                                        <p:attrNameLst>
                                          <p:attrName>style.visibility</p:attrName>
                                        </p:attrNameLst>
                                      </p:cBhvr>
                                      <p:to>
                                        <p:strVal val="visible"/>
                                      </p:to>
                                    </p:set>
                                    <p:anim calcmode="lin" valueType="num">
                                      <p:cBhvr additive="base">
                                        <p:cTn id="19" dur="500" fill="hold"/>
                                        <p:tgtEl>
                                          <p:spTgt spid="407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75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7772400" cy="1143000"/>
          </a:xfrm>
        </p:spPr>
        <p:txBody>
          <a:bodyPr/>
          <a:lstStyle/>
          <a:p>
            <a:pPr>
              <a:defRPr/>
            </a:pPr>
            <a:r>
              <a:rPr lang="en-US" sz="3200" dirty="0" smtClean="0"/>
              <a:t>Comparing today’s projected </a:t>
            </a:r>
            <a:br>
              <a:rPr lang="en-US" sz="3200" dirty="0" smtClean="0"/>
            </a:br>
            <a:r>
              <a:rPr lang="en-US" sz="3200" dirty="0" smtClean="0"/>
              <a:t>high temperatures with the normals </a:t>
            </a:r>
            <a:br>
              <a:rPr lang="en-US" sz="3200" dirty="0" smtClean="0"/>
            </a:br>
            <a:r>
              <a:rPr lang="en-US" sz="1800" i="1" dirty="0" smtClean="0"/>
              <a:t>(The Weather Channel)</a:t>
            </a:r>
            <a:endParaRPr lang="en-US" sz="2800" i="1" dirty="0"/>
          </a:p>
        </p:txBody>
      </p:sp>
      <p:pic>
        <p:nvPicPr>
          <p:cNvPr id="37891" name="Picture 2"/>
          <p:cNvPicPr>
            <a:picLocks noChangeAspect="1" noChangeArrowheads="1"/>
          </p:cNvPicPr>
          <p:nvPr/>
        </p:nvPicPr>
        <p:blipFill>
          <a:blip r:embed="rId3" cstate="print"/>
          <a:srcRect/>
          <a:stretch>
            <a:fillRect/>
          </a:stretch>
        </p:blipFill>
        <p:spPr bwMode="auto">
          <a:xfrm>
            <a:off x="838200" y="1524000"/>
            <a:ext cx="7200900" cy="48609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685800" y="285750"/>
            <a:ext cx="8001000" cy="1143000"/>
          </a:xfrm>
        </p:spPr>
        <p:txBody>
          <a:bodyPr/>
          <a:lstStyle/>
          <a:p>
            <a:pPr>
              <a:defRPr/>
            </a:pPr>
            <a:r>
              <a:rPr lang="en-US" dirty="0" smtClean="0"/>
              <a:t>Wisconsin’s Weather &amp; Climate</a:t>
            </a:r>
            <a:endParaRPr lang="en-GB" dirty="0" smtClean="0"/>
          </a:p>
        </p:txBody>
      </p:sp>
      <p:sp>
        <p:nvSpPr>
          <p:cNvPr id="12291" name="Content Placeholder 2"/>
          <p:cNvSpPr>
            <a:spLocks noGrp="1"/>
          </p:cNvSpPr>
          <p:nvPr>
            <p:ph sz="half" idx="4294967295"/>
          </p:nvPr>
        </p:nvSpPr>
        <p:spPr>
          <a:xfrm>
            <a:off x="304800" y="1654175"/>
            <a:ext cx="3810000" cy="4114800"/>
          </a:xfrm>
        </p:spPr>
        <p:txBody>
          <a:bodyPr/>
          <a:lstStyle/>
          <a:p>
            <a:pPr>
              <a:defRPr/>
            </a:pPr>
            <a:endParaRPr lang="en-GB" sz="2800" dirty="0" smtClean="0"/>
          </a:p>
        </p:txBody>
      </p:sp>
      <p:sp>
        <p:nvSpPr>
          <p:cNvPr id="518148" name="Content Placeholder 3"/>
          <p:cNvSpPr>
            <a:spLocks noGrp="1"/>
          </p:cNvSpPr>
          <p:nvPr>
            <p:ph sz="half" idx="4294967295"/>
          </p:nvPr>
        </p:nvSpPr>
        <p:spPr>
          <a:xfrm>
            <a:off x="4191000" y="2065338"/>
            <a:ext cx="4800600" cy="4114800"/>
          </a:xfrm>
        </p:spPr>
        <p:txBody>
          <a:bodyPr/>
          <a:lstStyle/>
          <a:p>
            <a:pPr>
              <a:defRPr/>
            </a:pPr>
            <a:r>
              <a:rPr lang="en-US" sz="2800" dirty="0" smtClean="0"/>
              <a:t>What defines and influences our weather and  climate.</a:t>
            </a:r>
            <a:endParaRPr lang="en-GB" sz="2800" dirty="0" smtClean="0"/>
          </a:p>
        </p:txBody>
      </p:sp>
      <p:pic>
        <p:nvPicPr>
          <p:cNvPr id="39941" name="Picture 5"/>
          <p:cNvPicPr>
            <a:picLocks noChangeAspect="1" noChangeArrowheads="1"/>
          </p:cNvPicPr>
          <p:nvPr/>
        </p:nvPicPr>
        <p:blipFill>
          <a:blip r:embed="rId3" cstate="print"/>
          <a:srcRect/>
          <a:stretch>
            <a:fillRect/>
          </a:stretch>
        </p:blipFill>
        <p:spPr bwMode="auto">
          <a:xfrm>
            <a:off x="382588" y="1470025"/>
            <a:ext cx="3541712" cy="4319588"/>
          </a:xfrm>
          <a:prstGeom prst="rect">
            <a:avLst/>
          </a:prstGeom>
          <a:noFill/>
          <a:ln w="12700">
            <a:noFill/>
            <a:miter lim="800000"/>
            <a:headEnd/>
            <a:tailEnd/>
          </a:ln>
        </p:spPr>
      </p:pic>
      <p:sp>
        <p:nvSpPr>
          <p:cNvPr id="39942" name="TextBox 1"/>
          <p:cNvSpPr txBox="1">
            <a:spLocks noChangeArrowheads="1"/>
          </p:cNvSpPr>
          <p:nvPr/>
        </p:nvSpPr>
        <p:spPr bwMode="auto">
          <a:xfrm>
            <a:off x="900113" y="5768975"/>
            <a:ext cx="3109912" cy="830263"/>
          </a:xfrm>
          <a:prstGeom prst="rect">
            <a:avLst/>
          </a:prstGeom>
          <a:noFill/>
          <a:ln w="9525">
            <a:noFill/>
            <a:miter lim="800000"/>
            <a:headEnd/>
            <a:tailEnd/>
          </a:ln>
        </p:spPr>
        <p:txBody>
          <a:bodyPr wrap="none">
            <a:spAutoFit/>
          </a:bodyPr>
          <a:lstStyle/>
          <a:p>
            <a:r>
              <a:rPr lang="en-US" altLang="en-US">
                <a:solidFill>
                  <a:schemeClr val="tx2"/>
                </a:solidFill>
                <a:latin typeface="Arial" pitchFamily="34" charset="0"/>
              </a:rPr>
              <a:t>NASA MODIS image </a:t>
            </a:r>
            <a:br>
              <a:rPr lang="en-US" altLang="en-US">
                <a:solidFill>
                  <a:schemeClr val="tx2"/>
                </a:solidFill>
                <a:latin typeface="Arial" pitchFamily="34" charset="0"/>
              </a:rPr>
            </a:br>
            <a:r>
              <a:rPr lang="en-US" altLang="en-US">
                <a:solidFill>
                  <a:schemeClr val="tx2"/>
                </a:solidFill>
                <a:latin typeface="Arial" pitchFamily="34" charset="0"/>
              </a:rPr>
              <a:t>WisconsinView</a:t>
            </a:r>
            <a:endParaRPr lang="en-GB" altLang="en-US">
              <a:solidFill>
                <a:schemeClr val="tx2"/>
              </a:solidFill>
              <a:latin typeface="Arial" pitchFamily="34" charset="0"/>
            </a:endParaRPr>
          </a:p>
        </p:txBody>
      </p:sp>
      <p:sp>
        <p:nvSpPr>
          <p:cNvPr id="39943" name="TextBox 1"/>
          <p:cNvSpPr txBox="1">
            <a:spLocks noChangeArrowheads="1"/>
          </p:cNvSpPr>
          <p:nvPr/>
        </p:nvSpPr>
        <p:spPr bwMode="auto">
          <a:xfrm>
            <a:off x="4267200" y="1317625"/>
            <a:ext cx="3959225" cy="523875"/>
          </a:xfrm>
          <a:prstGeom prst="rect">
            <a:avLst/>
          </a:prstGeom>
          <a:noFill/>
          <a:ln w="9525">
            <a:noFill/>
            <a:miter lim="800000"/>
            <a:headEnd/>
            <a:tailEnd/>
          </a:ln>
        </p:spPr>
        <p:txBody>
          <a:bodyPr wrap="none">
            <a:spAutoFit/>
          </a:bodyPr>
          <a:lstStyle/>
          <a:p>
            <a:pPr eaLnBrk="1" hangingPunct="1"/>
            <a:r>
              <a:rPr lang="en-US" altLang="en-US" sz="2800" b="1" i="1">
                <a:solidFill>
                  <a:schemeClr val="tx2"/>
                </a:solidFill>
                <a:latin typeface="Arial" pitchFamily="34" charset="0"/>
              </a:rPr>
              <a:t>Boundary Conditions:</a:t>
            </a:r>
            <a:endParaRPr lang="en-GB" altLang="en-US" sz="2800" b="1" i="1">
              <a:solidFill>
                <a:schemeClr val="tx2"/>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81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685800" y="285750"/>
            <a:ext cx="8001000" cy="1143000"/>
          </a:xfrm>
        </p:spPr>
        <p:txBody>
          <a:bodyPr/>
          <a:lstStyle/>
          <a:p>
            <a:pPr>
              <a:defRPr/>
            </a:pPr>
            <a:r>
              <a:rPr lang="en-US" dirty="0" smtClean="0"/>
              <a:t>Wisconsin’s Weather &amp; Climate</a:t>
            </a:r>
            <a:endParaRPr lang="en-GB" dirty="0" smtClean="0"/>
          </a:p>
        </p:txBody>
      </p:sp>
      <p:sp>
        <p:nvSpPr>
          <p:cNvPr id="518148" name="Content Placeholder 3"/>
          <p:cNvSpPr>
            <a:spLocks noGrp="1"/>
          </p:cNvSpPr>
          <p:nvPr>
            <p:ph sz="half" idx="4294967295"/>
          </p:nvPr>
        </p:nvSpPr>
        <p:spPr>
          <a:xfrm>
            <a:off x="4343400" y="2057400"/>
            <a:ext cx="4800600" cy="4114800"/>
          </a:xfrm>
        </p:spPr>
        <p:txBody>
          <a:bodyPr/>
          <a:lstStyle/>
          <a:p>
            <a:pPr>
              <a:defRPr/>
            </a:pPr>
            <a:r>
              <a:rPr lang="en-US" sz="2800" dirty="0" smtClean="0"/>
              <a:t>Mid-latitude location</a:t>
            </a:r>
          </a:p>
          <a:p>
            <a:pPr>
              <a:defRPr/>
            </a:pPr>
            <a:r>
              <a:rPr lang="en-US" sz="2800" dirty="0" smtClean="0"/>
              <a:t>Continental location</a:t>
            </a:r>
          </a:p>
          <a:p>
            <a:pPr>
              <a:defRPr/>
            </a:pPr>
            <a:r>
              <a:rPr lang="en-US" sz="2800" dirty="0" smtClean="0"/>
              <a:t>Proximity to Great Lakes</a:t>
            </a:r>
          </a:p>
          <a:p>
            <a:pPr>
              <a:defRPr/>
            </a:pPr>
            <a:r>
              <a:rPr lang="en-US" sz="2800" dirty="0" smtClean="0"/>
              <a:t>Location of Mountain Ranges (</a:t>
            </a:r>
            <a:r>
              <a:rPr lang="en-US" sz="2800" b="0" i="1" dirty="0" smtClean="0"/>
              <a:t>esp.</a:t>
            </a:r>
            <a:r>
              <a:rPr lang="en-US" sz="2800" dirty="0" smtClean="0"/>
              <a:t> Rockies)</a:t>
            </a:r>
          </a:p>
          <a:p>
            <a:pPr>
              <a:defRPr/>
            </a:pPr>
            <a:r>
              <a:rPr lang="en-US" sz="2800" dirty="0" smtClean="0"/>
              <a:t>Planetary scale atmospheric circulation </a:t>
            </a:r>
            <a:endParaRPr lang="en-GB" sz="2800" dirty="0" smtClean="0"/>
          </a:p>
        </p:txBody>
      </p:sp>
      <p:sp>
        <p:nvSpPr>
          <p:cNvPr id="41988" name="TextBox 1"/>
          <p:cNvSpPr txBox="1">
            <a:spLocks noChangeArrowheads="1"/>
          </p:cNvSpPr>
          <p:nvPr/>
        </p:nvSpPr>
        <p:spPr bwMode="auto">
          <a:xfrm>
            <a:off x="900113" y="5768975"/>
            <a:ext cx="2908300" cy="646113"/>
          </a:xfrm>
          <a:prstGeom prst="rect">
            <a:avLst/>
          </a:prstGeom>
          <a:noFill/>
          <a:ln w="9525">
            <a:noFill/>
            <a:miter lim="800000"/>
            <a:headEnd/>
            <a:tailEnd/>
          </a:ln>
        </p:spPr>
        <p:txBody>
          <a:bodyPr wrap="none">
            <a:spAutoFit/>
          </a:bodyPr>
          <a:lstStyle/>
          <a:p>
            <a:r>
              <a:rPr lang="en-US" altLang="en-US" sz="1800" b="1" i="1">
                <a:latin typeface="Arial" pitchFamily="34" charset="0"/>
              </a:rPr>
              <a:t>NASA Earth Observatory</a:t>
            </a:r>
            <a:br>
              <a:rPr lang="en-US" altLang="en-US" sz="1800" b="1" i="1">
                <a:latin typeface="Arial" pitchFamily="34" charset="0"/>
              </a:rPr>
            </a:br>
            <a:endParaRPr lang="en-GB" altLang="en-US" sz="1800" b="1" i="1">
              <a:latin typeface="Arial" pitchFamily="34" charset="0"/>
            </a:endParaRPr>
          </a:p>
        </p:txBody>
      </p:sp>
      <p:sp>
        <p:nvSpPr>
          <p:cNvPr id="41989" name="TextBox 1"/>
          <p:cNvSpPr txBox="1">
            <a:spLocks noChangeArrowheads="1"/>
          </p:cNvSpPr>
          <p:nvPr/>
        </p:nvSpPr>
        <p:spPr bwMode="auto">
          <a:xfrm>
            <a:off x="4267200" y="1317625"/>
            <a:ext cx="3413125" cy="461963"/>
          </a:xfrm>
          <a:prstGeom prst="rect">
            <a:avLst/>
          </a:prstGeom>
          <a:noFill/>
          <a:ln w="9525">
            <a:noFill/>
            <a:miter lim="800000"/>
            <a:headEnd/>
            <a:tailEnd/>
          </a:ln>
        </p:spPr>
        <p:txBody>
          <a:bodyPr wrap="none">
            <a:spAutoFit/>
          </a:bodyPr>
          <a:lstStyle/>
          <a:p>
            <a:r>
              <a:rPr lang="en-US" altLang="en-US" b="1" i="1">
                <a:latin typeface="Arial" pitchFamily="34" charset="0"/>
              </a:rPr>
              <a:t>Boundary Conditions:</a:t>
            </a:r>
            <a:endParaRPr lang="en-GB" altLang="en-US" b="1" i="1">
              <a:latin typeface="Arial" pitchFamily="34" charset="0"/>
            </a:endParaRPr>
          </a:p>
        </p:txBody>
      </p:sp>
      <p:pic>
        <p:nvPicPr>
          <p:cNvPr id="41990" name="Picture 2" descr="Natural Color Mosaic of North America"/>
          <p:cNvPicPr>
            <a:picLocks noGrp="1" noChangeArrowheads="1"/>
          </p:cNvPicPr>
          <p:nvPr>
            <p:ph sz="half" idx="4294967295"/>
          </p:nvPr>
        </p:nvPicPr>
        <p:blipFill>
          <a:blip r:embed="rId3" cstate="print"/>
          <a:srcRect/>
          <a:stretch>
            <a:fillRect/>
          </a:stretch>
        </p:blipFill>
        <p:spPr>
          <a:xfrm>
            <a:off x="0" y="2286000"/>
            <a:ext cx="4371975" cy="3278188"/>
          </a:xfrm>
          <a:noFill/>
        </p:spPr>
      </p:pic>
      <p:sp>
        <p:nvSpPr>
          <p:cNvPr id="41991" name="Oval 8"/>
          <p:cNvSpPr>
            <a:spLocks noChangeArrowheads="1"/>
          </p:cNvSpPr>
          <p:nvPr/>
        </p:nvSpPr>
        <p:spPr bwMode="auto">
          <a:xfrm>
            <a:off x="2286000" y="2895600"/>
            <a:ext cx="762000" cy="762000"/>
          </a:xfrm>
          <a:prstGeom prst="ellipse">
            <a:avLst/>
          </a:prstGeom>
          <a:noFill/>
          <a:ln w="12700" algn="ctr">
            <a:solidFill>
              <a:srgbClr val="FF0000"/>
            </a:solidFill>
            <a:round/>
            <a:headEnd/>
            <a:tailEnd/>
          </a:ln>
        </p:spPr>
        <p:txBody>
          <a:body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8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814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814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814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8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lstStyle/>
          <a:p>
            <a:pPr>
              <a:defRPr/>
            </a:pPr>
            <a:r>
              <a:rPr lang="en-US" sz="3200" dirty="0" smtClean="0"/>
              <a:t>Average Annual Temperature (1981-2010)</a:t>
            </a:r>
            <a:endParaRPr lang="en-US" sz="3200" dirty="0"/>
          </a:p>
        </p:txBody>
      </p:sp>
      <p:pic>
        <p:nvPicPr>
          <p:cNvPr id="44035" name="Content Placeholder 3" descr="avg_30_year_temp.png"/>
          <p:cNvPicPr>
            <a:picLocks noGrp="1" noChangeAspect="1"/>
          </p:cNvPicPr>
          <p:nvPr>
            <p:ph idx="1"/>
          </p:nvPr>
        </p:nvPicPr>
        <p:blipFill>
          <a:blip r:embed="rId3" cstate="print"/>
          <a:srcRect/>
          <a:stretch>
            <a:fillRect/>
          </a:stretch>
        </p:blipFill>
        <p:spPr>
          <a:xfrm>
            <a:off x="2286000" y="1006475"/>
            <a:ext cx="4572000" cy="5484813"/>
          </a:xfrm>
        </p:spPr>
      </p:pic>
      <p:sp>
        <p:nvSpPr>
          <p:cNvPr id="6" name="TextBox 5"/>
          <p:cNvSpPr txBox="1"/>
          <p:nvPr/>
        </p:nvSpPr>
        <p:spPr>
          <a:xfrm>
            <a:off x="4876800" y="2590800"/>
            <a:ext cx="797013" cy="461665"/>
          </a:xfrm>
          <a:prstGeom prst="rect">
            <a:avLst/>
          </a:prstGeom>
          <a:solidFill>
            <a:srgbClr val="2512AE"/>
          </a:solidFill>
        </p:spPr>
        <p:txBody>
          <a:bodyPr wrap="none">
            <a:spAutoFit/>
          </a:bodyPr>
          <a:lstStyle/>
          <a:p>
            <a:pPr eaLnBrk="1" hangingPunct="1">
              <a:defRPr/>
            </a:pPr>
            <a:r>
              <a:rPr lang="en-US" dirty="0">
                <a:solidFill>
                  <a:schemeClr val="folHlink">
                    <a:alpha val="69000"/>
                  </a:schemeClr>
                </a:solidFill>
                <a:latin typeface="Arial" pitchFamily="34" charset="0"/>
              </a:rPr>
              <a:t>39</a:t>
            </a:r>
            <a:r>
              <a:rPr lang="en-US" b="1" baseline="30000" dirty="0">
                <a:solidFill>
                  <a:srgbClr val="FFFF00"/>
                </a:solidFill>
                <a:latin typeface="Arial" pitchFamily="34" charset="0"/>
              </a:rPr>
              <a:t>°</a:t>
            </a:r>
            <a:r>
              <a:rPr lang="en-US" dirty="0">
                <a:solidFill>
                  <a:schemeClr val="folHlink">
                    <a:alpha val="69000"/>
                  </a:schemeClr>
                </a:solidFill>
                <a:latin typeface="Arial" pitchFamily="34" charset="0"/>
              </a:rPr>
              <a:t>F</a:t>
            </a:r>
          </a:p>
        </p:txBody>
      </p:sp>
      <p:sp>
        <p:nvSpPr>
          <p:cNvPr id="44037" name="TextBox 6"/>
          <p:cNvSpPr txBox="1">
            <a:spLocks noChangeArrowheads="1"/>
          </p:cNvSpPr>
          <p:nvPr/>
        </p:nvSpPr>
        <p:spPr bwMode="auto">
          <a:xfrm>
            <a:off x="3200400" y="5867400"/>
            <a:ext cx="796925" cy="461963"/>
          </a:xfrm>
          <a:prstGeom prst="rect">
            <a:avLst/>
          </a:prstGeom>
          <a:solidFill>
            <a:srgbClr val="FF0000"/>
          </a:solidFill>
          <a:ln w="9525">
            <a:noFill/>
            <a:miter lim="800000"/>
            <a:headEnd/>
            <a:tailEnd/>
          </a:ln>
        </p:spPr>
        <p:txBody>
          <a:bodyPr wrap="none">
            <a:spAutoFit/>
          </a:bodyPr>
          <a:lstStyle/>
          <a:p>
            <a:pPr eaLnBrk="1" hangingPunct="1"/>
            <a:r>
              <a:rPr lang="en-US" altLang="en-US">
                <a:latin typeface="Arial" pitchFamily="34" charset="0"/>
              </a:rPr>
              <a:t>49</a:t>
            </a:r>
            <a:r>
              <a:rPr lang="en-US" altLang="en-US" b="1" baseline="30000">
                <a:solidFill>
                  <a:srgbClr val="FFFF00"/>
                </a:solidFill>
                <a:latin typeface="Arial" pitchFamily="34" charset="0"/>
              </a:rPr>
              <a:t>°</a:t>
            </a:r>
            <a:r>
              <a:rPr lang="en-US" altLang="en-US">
                <a:latin typeface="Arial" pitchFamily="34" charset="0"/>
              </a:rPr>
              <a:t>F</a:t>
            </a:r>
          </a:p>
        </p:txBody>
      </p:sp>
      <p:sp>
        <p:nvSpPr>
          <p:cNvPr id="44038" name="TextBox 7"/>
          <p:cNvSpPr txBox="1">
            <a:spLocks noChangeArrowheads="1"/>
          </p:cNvSpPr>
          <p:nvPr/>
        </p:nvSpPr>
        <p:spPr bwMode="auto">
          <a:xfrm>
            <a:off x="596900" y="2590800"/>
            <a:ext cx="1651000" cy="1570038"/>
          </a:xfrm>
          <a:prstGeom prst="rect">
            <a:avLst/>
          </a:prstGeom>
          <a:solidFill>
            <a:schemeClr val="accent1">
              <a:alpha val="52156"/>
            </a:schemeClr>
          </a:solidFill>
          <a:ln w="9525">
            <a:solidFill>
              <a:srgbClr val="FFC000"/>
            </a:solidFill>
            <a:miter lim="800000"/>
            <a:headEnd/>
            <a:tailEnd/>
          </a:ln>
        </p:spPr>
        <p:txBody>
          <a:bodyPr wrap="none">
            <a:spAutoFit/>
          </a:bodyPr>
          <a:lstStyle/>
          <a:p>
            <a:pPr algn="ctr" eaLnBrk="1" hangingPunct="1"/>
            <a:r>
              <a:rPr lang="en-US" altLang="en-US" b="1">
                <a:solidFill>
                  <a:srgbClr val="FFFF00"/>
                </a:solidFill>
                <a:latin typeface="Arial" pitchFamily="34" charset="0"/>
              </a:rPr>
              <a:t>State Ave </a:t>
            </a:r>
            <a:br>
              <a:rPr lang="en-US" altLang="en-US" b="1">
                <a:solidFill>
                  <a:srgbClr val="FFFF00"/>
                </a:solidFill>
                <a:latin typeface="Arial" pitchFamily="34" charset="0"/>
              </a:rPr>
            </a:br>
            <a:r>
              <a:rPr lang="en-US" altLang="en-US" b="1">
                <a:solidFill>
                  <a:srgbClr val="FFFF00"/>
                </a:solidFill>
                <a:latin typeface="Arial" pitchFamily="34" charset="0"/>
              </a:rPr>
              <a:t>Temp:</a:t>
            </a:r>
          </a:p>
          <a:p>
            <a:pPr algn="ctr" eaLnBrk="1" hangingPunct="1"/>
            <a:r>
              <a:rPr lang="en-US" altLang="en-US" b="1" baseline="30000">
                <a:solidFill>
                  <a:srgbClr val="FFFF00"/>
                </a:solidFill>
                <a:latin typeface="Arial" pitchFamily="34" charset="0"/>
              </a:rPr>
              <a:t>43.7°F</a:t>
            </a:r>
            <a:r>
              <a:rPr lang="en-US" altLang="en-US"/>
              <a:t/>
            </a:r>
            <a:br>
              <a:rPr lang="en-US" altLang="en-US"/>
            </a:br>
            <a:endParaRPr lang="en-US" altLang="en-US"/>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200" cy="1143000"/>
          </a:xfrm>
        </p:spPr>
        <p:txBody>
          <a:bodyPr/>
          <a:lstStyle/>
          <a:p>
            <a:pPr>
              <a:defRPr/>
            </a:pPr>
            <a:r>
              <a:rPr lang="en-US" sz="3200" dirty="0" smtClean="0"/>
              <a:t>Average Annual Precipitation (1981-2010)</a:t>
            </a:r>
            <a:endParaRPr lang="en-US" sz="3200" dirty="0"/>
          </a:p>
        </p:txBody>
      </p:sp>
      <p:pic>
        <p:nvPicPr>
          <p:cNvPr id="46083" name="Content Placeholder 3" descr="avg_30_year_precip.png"/>
          <p:cNvPicPr>
            <a:picLocks noGrp="1" noChangeAspect="1"/>
          </p:cNvPicPr>
          <p:nvPr>
            <p:ph idx="1"/>
          </p:nvPr>
        </p:nvPicPr>
        <p:blipFill>
          <a:blip r:embed="rId3" cstate="print"/>
          <a:srcRect/>
          <a:stretch>
            <a:fillRect/>
          </a:stretch>
        </p:blipFill>
        <p:spPr>
          <a:xfrm>
            <a:off x="2286000" y="1006475"/>
            <a:ext cx="4572000" cy="5484813"/>
          </a:xfrm>
        </p:spPr>
      </p:pic>
      <p:sp>
        <p:nvSpPr>
          <p:cNvPr id="46084" name="TextBox 3"/>
          <p:cNvSpPr txBox="1">
            <a:spLocks noChangeArrowheads="1"/>
          </p:cNvSpPr>
          <p:nvPr/>
        </p:nvSpPr>
        <p:spPr bwMode="auto">
          <a:xfrm>
            <a:off x="187325" y="3048000"/>
            <a:ext cx="1736725" cy="1200150"/>
          </a:xfrm>
          <a:prstGeom prst="rect">
            <a:avLst/>
          </a:prstGeom>
          <a:noFill/>
          <a:ln w="9525">
            <a:noFill/>
            <a:miter lim="800000"/>
            <a:headEnd/>
            <a:tailEnd/>
          </a:ln>
        </p:spPr>
        <p:txBody>
          <a:bodyPr wrap="none">
            <a:spAutoFit/>
          </a:bodyPr>
          <a:lstStyle/>
          <a:p>
            <a:pPr algn="ctr" eaLnBrk="1" hangingPunct="1"/>
            <a:r>
              <a:rPr lang="en-US" altLang="en-US" b="1">
                <a:solidFill>
                  <a:schemeClr val="tx2"/>
                </a:solidFill>
                <a:latin typeface="Arial" pitchFamily="34" charset="0"/>
              </a:rPr>
              <a:t>State Ave. </a:t>
            </a:r>
            <a:br>
              <a:rPr lang="en-US" altLang="en-US" b="1">
                <a:solidFill>
                  <a:schemeClr val="tx2"/>
                </a:solidFill>
                <a:latin typeface="Arial" pitchFamily="34" charset="0"/>
              </a:rPr>
            </a:br>
            <a:r>
              <a:rPr lang="en-US" altLang="en-US" b="1">
                <a:solidFill>
                  <a:schemeClr val="tx2"/>
                </a:solidFill>
                <a:latin typeface="Arial" pitchFamily="34" charset="0"/>
              </a:rPr>
              <a:t>Precip </a:t>
            </a:r>
          </a:p>
          <a:p>
            <a:pPr algn="ctr" eaLnBrk="1" hangingPunct="1"/>
            <a:r>
              <a:rPr lang="en-US" altLang="en-US" b="1">
                <a:solidFill>
                  <a:schemeClr val="tx2"/>
                </a:solidFill>
                <a:latin typeface="Arial" pitchFamily="34" charset="0"/>
              </a:rPr>
              <a:t>32.96 in.</a:t>
            </a:r>
          </a:p>
        </p:txBody>
      </p:sp>
      <p:sp>
        <p:nvSpPr>
          <p:cNvPr id="46085" name="TextBox 4"/>
          <p:cNvSpPr txBox="1">
            <a:spLocks noChangeArrowheads="1"/>
          </p:cNvSpPr>
          <p:nvPr/>
        </p:nvSpPr>
        <p:spPr bwMode="auto">
          <a:xfrm>
            <a:off x="6781800" y="3505200"/>
            <a:ext cx="1058863" cy="461963"/>
          </a:xfrm>
          <a:prstGeom prst="rect">
            <a:avLst/>
          </a:prstGeom>
          <a:solidFill>
            <a:srgbClr val="C00000"/>
          </a:solidFill>
          <a:ln w="9525">
            <a:noFill/>
            <a:miter lim="800000"/>
            <a:headEnd/>
            <a:tailEnd/>
          </a:ln>
        </p:spPr>
        <p:txBody>
          <a:bodyPr wrap="none">
            <a:spAutoFit/>
          </a:bodyPr>
          <a:lstStyle/>
          <a:p>
            <a:pPr eaLnBrk="1" hangingPunct="1"/>
            <a:r>
              <a:rPr lang="en-US" altLang="en-US">
                <a:latin typeface="Arial" pitchFamily="34" charset="0"/>
              </a:rPr>
              <a:t>28.32”</a:t>
            </a:r>
          </a:p>
        </p:txBody>
      </p:sp>
      <p:sp>
        <p:nvSpPr>
          <p:cNvPr id="46086" name="TextBox 5"/>
          <p:cNvSpPr txBox="1">
            <a:spLocks noChangeArrowheads="1"/>
          </p:cNvSpPr>
          <p:nvPr/>
        </p:nvSpPr>
        <p:spPr bwMode="auto">
          <a:xfrm>
            <a:off x="3657600" y="6096000"/>
            <a:ext cx="1058863" cy="461963"/>
          </a:xfrm>
          <a:prstGeom prst="rect">
            <a:avLst/>
          </a:prstGeom>
          <a:solidFill>
            <a:srgbClr val="33CC33"/>
          </a:solidFill>
          <a:ln w="9525">
            <a:noFill/>
            <a:miter lim="800000"/>
            <a:headEnd/>
            <a:tailEnd/>
          </a:ln>
        </p:spPr>
        <p:txBody>
          <a:bodyPr wrap="none">
            <a:spAutoFit/>
          </a:bodyPr>
          <a:lstStyle/>
          <a:p>
            <a:pPr eaLnBrk="1" hangingPunct="1"/>
            <a:r>
              <a:rPr lang="en-US" altLang="en-US">
                <a:latin typeface="Arial" pitchFamily="34" charset="0"/>
              </a:rPr>
              <a:t>38.02”</a:t>
            </a: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4"/>
          <p:cNvSpPr>
            <a:spLocks noGrp="1"/>
          </p:cNvSpPr>
          <p:nvPr>
            <p:ph type="title" idx="4294967295"/>
          </p:nvPr>
        </p:nvSpPr>
        <p:spPr/>
        <p:txBody>
          <a:bodyPr lIns="91440" tIns="45720" rIns="91440" bIns="45720"/>
          <a:lstStyle/>
          <a:p>
            <a:pPr eaLnBrk="1" hangingPunct="1">
              <a:defRPr/>
            </a:pPr>
            <a:r>
              <a:rPr lang="en-US" dirty="0" smtClean="0"/>
              <a:t>Wisconsin Landscapes</a:t>
            </a:r>
            <a:endParaRPr lang="en-GB" dirty="0" smtClean="0"/>
          </a:p>
        </p:txBody>
      </p:sp>
      <p:sp>
        <p:nvSpPr>
          <p:cNvPr id="19459" name="Content Placeholder 1"/>
          <p:cNvSpPr>
            <a:spLocks noGrp="1"/>
          </p:cNvSpPr>
          <p:nvPr>
            <p:ph sz="half" idx="4294967295"/>
          </p:nvPr>
        </p:nvSpPr>
        <p:spPr>
          <a:xfrm>
            <a:off x="685800" y="1981200"/>
            <a:ext cx="3810000" cy="4114800"/>
          </a:xfrm>
        </p:spPr>
        <p:txBody>
          <a:bodyPr/>
          <a:lstStyle/>
          <a:p>
            <a:pPr>
              <a:buFont typeface="Monotype Sorts" pitchFamily="2" charset="2"/>
              <a:buChar char="u"/>
              <a:defRPr/>
            </a:pPr>
            <a:endParaRPr lang="en-GB" sz="2800" dirty="0" smtClean="0"/>
          </a:p>
        </p:txBody>
      </p:sp>
      <p:sp>
        <p:nvSpPr>
          <p:cNvPr id="520196" name="Content Placeholder 2"/>
          <p:cNvSpPr>
            <a:spLocks noGrp="1"/>
          </p:cNvSpPr>
          <p:nvPr>
            <p:ph sz="half" idx="4294967295"/>
          </p:nvPr>
        </p:nvSpPr>
        <p:spPr>
          <a:xfrm>
            <a:off x="4648200" y="1981200"/>
            <a:ext cx="3810000" cy="4114800"/>
          </a:xfrm>
        </p:spPr>
        <p:txBody>
          <a:bodyPr/>
          <a:lstStyle/>
          <a:p>
            <a:pPr>
              <a:buFont typeface="Monotype Sorts" pitchFamily="2" charset="2"/>
              <a:buChar char="u"/>
              <a:defRPr/>
            </a:pPr>
            <a:r>
              <a:rPr lang="en-US" sz="2800" dirty="0" smtClean="0"/>
              <a:t>Current weather patterns </a:t>
            </a:r>
            <a:br>
              <a:rPr lang="en-US" sz="2800" dirty="0" smtClean="0"/>
            </a:br>
            <a:r>
              <a:rPr lang="en-US" sz="2800" dirty="0" smtClean="0"/>
              <a:t>The Tension Zone</a:t>
            </a:r>
          </a:p>
          <a:p>
            <a:pPr>
              <a:buFont typeface="Monotype Sorts" pitchFamily="2" charset="2"/>
              <a:buChar char="u"/>
              <a:defRPr/>
            </a:pPr>
            <a:endParaRPr lang="en-US" sz="2800" dirty="0" smtClean="0"/>
          </a:p>
          <a:p>
            <a:pPr>
              <a:buFont typeface="Monotype Sorts" pitchFamily="2" charset="2"/>
              <a:buChar char="u"/>
              <a:defRPr/>
            </a:pPr>
            <a:endParaRPr lang="en-GB" sz="2800" dirty="0" smtClean="0"/>
          </a:p>
        </p:txBody>
      </p:sp>
      <p:pic>
        <p:nvPicPr>
          <p:cNvPr id="48133" name="Picture 2"/>
          <p:cNvPicPr>
            <a:picLocks noChangeAspect="1" noChangeArrowheads="1"/>
          </p:cNvPicPr>
          <p:nvPr/>
        </p:nvPicPr>
        <p:blipFill>
          <a:blip r:embed="rId3" cstate="print"/>
          <a:srcRect/>
          <a:stretch>
            <a:fillRect/>
          </a:stretch>
        </p:blipFill>
        <p:spPr bwMode="auto">
          <a:xfrm>
            <a:off x="762000" y="1436688"/>
            <a:ext cx="3894138" cy="5037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0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My Photos\jmm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4295775" cy="6440488"/>
          </a:xfrm>
          <a:prstGeom prst="rect">
            <a:avLst/>
          </a:prstGeom>
          <a:noFill/>
          <a:extLst>
            <a:ext uri="{909E8E84-426E-40DD-AFC4-6F175D3DCCD1}">
              <a14:hiddenFill xmlns:a14="http://schemas.microsoft.com/office/drawing/2010/main">
                <a:solidFill>
                  <a:srgbClr val="FFFFFF"/>
                </a:solidFill>
              </a14:hiddenFill>
            </a:ext>
          </a:extLst>
        </p:spPr>
      </p:pic>
      <p:sp>
        <p:nvSpPr>
          <p:cNvPr id="138243" name="Text Box 3"/>
          <p:cNvSpPr txBox="1">
            <a:spLocks noChangeArrowheads="1"/>
          </p:cNvSpPr>
          <p:nvPr/>
        </p:nvSpPr>
        <p:spPr bwMode="auto">
          <a:xfrm>
            <a:off x="5105400" y="609600"/>
            <a:ext cx="32607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chemeClr val="tx2"/>
                </a:solidFill>
                <a:effectLst>
                  <a:outerShdw blurRad="38100" dist="38100" dir="2700000" algn="tl">
                    <a:srgbClr val="000000"/>
                  </a:outerShdw>
                </a:effectLst>
                <a:latin typeface="Arial" panose="020B0604020202020204" pitchFamily="34" charset="0"/>
              </a:rPr>
              <a:t>Who is that?</a:t>
            </a:r>
          </a:p>
          <a:p>
            <a:r>
              <a:rPr lang="en-US" altLang="en-US" sz="4000" b="1">
                <a:solidFill>
                  <a:schemeClr val="tx2"/>
                </a:solidFill>
                <a:effectLst>
                  <a:outerShdw blurRad="38100" dist="38100" dir="2700000" algn="tl">
                    <a:srgbClr val="000000"/>
                  </a:outerShdw>
                </a:effectLst>
                <a:latin typeface="Arial" panose="020B0604020202020204" pitchFamily="34" charset="0"/>
              </a:rPr>
              <a:t>JOE MORAN</a:t>
            </a:r>
            <a:endParaRPr lang="en-US" altLang="en-US"/>
          </a:p>
        </p:txBody>
      </p:sp>
    </p:spTree>
    <p:extLst>
      <p:ext uri="{BB962C8B-B14F-4D97-AF65-F5344CB8AC3E}">
        <p14:creationId xmlns:p14="http://schemas.microsoft.com/office/powerpoint/2010/main" val="4200132329"/>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5"/>
          <p:cNvSpPr>
            <a:spLocks noGrp="1"/>
          </p:cNvSpPr>
          <p:nvPr>
            <p:ph type="title" idx="4294967295"/>
          </p:nvPr>
        </p:nvSpPr>
        <p:spPr>
          <a:xfrm>
            <a:off x="228600" y="914400"/>
            <a:ext cx="2971800" cy="1009650"/>
          </a:xfrm>
        </p:spPr>
        <p:txBody>
          <a:bodyPr/>
          <a:lstStyle/>
          <a:p>
            <a:pPr>
              <a:defRPr/>
            </a:pPr>
            <a:r>
              <a:rPr lang="en-US" dirty="0" smtClean="0"/>
              <a:t>The Tension Zone </a:t>
            </a:r>
            <a:endParaRPr lang="en-GB" dirty="0" smtClean="0"/>
          </a:p>
        </p:txBody>
      </p:sp>
      <p:pic>
        <p:nvPicPr>
          <p:cNvPr id="50179" name="Picture 2"/>
          <p:cNvPicPr>
            <a:picLocks noChangeAspect="1" noChangeArrowheads="1"/>
          </p:cNvPicPr>
          <p:nvPr/>
        </p:nvPicPr>
        <p:blipFill>
          <a:blip r:embed="rId3" cstate="print"/>
          <a:srcRect/>
          <a:stretch>
            <a:fillRect/>
          </a:stretch>
        </p:blipFill>
        <p:spPr bwMode="auto">
          <a:xfrm>
            <a:off x="3657600" y="723900"/>
            <a:ext cx="4981575" cy="5448300"/>
          </a:xfrm>
          <a:prstGeom prst="rect">
            <a:avLst/>
          </a:prstGeom>
          <a:noFill/>
          <a:ln w="12700">
            <a:noFill/>
            <a:miter lim="800000"/>
            <a:headEnd/>
            <a:tailEnd/>
          </a:ln>
        </p:spPr>
      </p:pic>
      <p:sp>
        <p:nvSpPr>
          <p:cNvPr id="50180" name="TextBox 4"/>
          <p:cNvSpPr txBox="1">
            <a:spLocks noChangeArrowheads="1"/>
          </p:cNvSpPr>
          <p:nvPr/>
        </p:nvSpPr>
        <p:spPr bwMode="auto">
          <a:xfrm>
            <a:off x="1828800" y="6172200"/>
            <a:ext cx="4506913" cy="338138"/>
          </a:xfrm>
          <a:prstGeom prst="rect">
            <a:avLst/>
          </a:prstGeom>
          <a:noFill/>
          <a:ln w="9525">
            <a:noFill/>
            <a:miter lim="800000"/>
            <a:headEnd/>
            <a:tailEnd/>
          </a:ln>
        </p:spPr>
        <p:txBody>
          <a:bodyPr wrap="none">
            <a:spAutoFit/>
          </a:bodyPr>
          <a:lstStyle/>
          <a:p>
            <a:r>
              <a:rPr lang="en-US" altLang="en-US" sz="1600" b="1" i="1">
                <a:latin typeface="Arial" pitchFamily="34" charset="0"/>
              </a:rPr>
              <a:t>From University of Wisconsin-Stevens Point</a:t>
            </a:r>
            <a:endParaRPr lang="en-GB" altLang="en-US" sz="1600" b="1" i="1">
              <a:latin typeface="Arial" pitchFamily="34" charset="0"/>
            </a:endParaRPr>
          </a:p>
        </p:txBody>
      </p:sp>
      <p:sp>
        <p:nvSpPr>
          <p:cNvPr id="50181" name="TextBox 6"/>
          <p:cNvSpPr txBox="1">
            <a:spLocks noChangeArrowheads="1"/>
          </p:cNvSpPr>
          <p:nvPr/>
        </p:nvSpPr>
        <p:spPr bwMode="auto">
          <a:xfrm>
            <a:off x="5064125" y="1905000"/>
            <a:ext cx="3421063" cy="461963"/>
          </a:xfrm>
          <a:prstGeom prst="rect">
            <a:avLst/>
          </a:prstGeom>
          <a:solidFill>
            <a:srgbClr val="103F1F">
              <a:alpha val="58823"/>
            </a:srgbClr>
          </a:solidFill>
          <a:ln w="9525">
            <a:noFill/>
            <a:miter lim="800000"/>
            <a:headEnd/>
            <a:tailEnd/>
          </a:ln>
        </p:spPr>
        <p:txBody>
          <a:bodyPr>
            <a:spAutoFit/>
          </a:bodyPr>
          <a:lstStyle/>
          <a:p>
            <a:r>
              <a:rPr lang="en-US" altLang="en-US">
                <a:solidFill>
                  <a:srgbClr val="103F1F"/>
                </a:solidFill>
                <a:latin typeface="Arial" pitchFamily="34" charset="0"/>
              </a:rPr>
              <a:t>Boreal forest biome</a:t>
            </a:r>
            <a:endParaRPr lang="en-GB" altLang="en-US">
              <a:solidFill>
                <a:srgbClr val="103F1F"/>
              </a:solidFill>
              <a:latin typeface="Arial" pitchFamily="34" charset="0"/>
            </a:endParaRPr>
          </a:p>
        </p:txBody>
      </p:sp>
      <p:sp>
        <p:nvSpPr>
          <p:cNvPr id="50182" name="TextBox 7"/>
          <p:cNvSpPr txBox="1">
            <a:spLocks noChangeArrowheads="1"/>
          </p:cNvSpPr>
          <p:nvPr/>
        </p:nvSpPr>
        <p:spPr bwMode="auto">
          <a:xfrm>
            <a:off x="3867150" y="5157788"/>
            <a:ext cx="2168525" cy="461962"/>
          </a:xfrm>
          <a:prstGeom prst="rect">
            <a:avLst/>
          </a:prstGeom>
          <a:solidFill>
            <a:srgbClr val="103F1F">
              <a:alpha val="30980"/>
            </a:srgbClr>
          </a:solidFill>
          <a:ln w="9525">
            <a:noFill/>
            <a:miter lim="800000"/>
            <a:headEnd/>
            <a:tailEnd/>
          </a:ln>
        </p:spPr>
        <p:txBody>
          <a:bodyPr wrap="none">
            <a:spAutoFit/>
          </a:bodyPr>
          <a:lstStyle/>
          <a:p>
            <a:r>
              <a:rPr lang="en-US" altLang="en-US" b="1">
                <a:solidFill>
                  <a:srgbClr val="C00000"/>
                </a:solidFill>
                <a:latin typeface="Arial" pitchFamily="34" charset="0"/>
              </a:rPr>
              <a:t>Prairie Biome</a:t>
            </a:r>
            <a:endParaRPr lang="en-GB" altLang="en-US" b="1">
              <a:solidFill>
                <a:srgbClr val="C00000"/>
              </a:solidFill>
              <a:latin typeface="Arial" pitchFamily="34" charset="0"/>
            </a:endParaRPr>
          </a:p>
        </p:txBody>
      </p:sp>
      <p:sp>
        <p:nvSpPr>
          <p:cNvPr id="522247" name="AutoShape 1031"/>
          <p:cNvSpPr>
            <a:spLocks noChangeArrowheads="1"/>
          </p:cNvSpPr>
          <p:nvPr/>
        </p:nvSpPr>
        <p:spPr bwMode="auto">
          <a:xfrm>
            <a:off x="4267200" y="4038600"/>
            <a:ext cx="976313" cy="485775"/>
          </a:xfrm>
          <a:prstGeom prst="rightArrow">
            <a:avLst>
              <a:gd name="adj1" fmla="val 50000"/>
              <a:gd name="adj2" fmla="val 50245"/>
            </a:avLst>
          </a:prstGeom>
          <a:solidFill>
            <a:srgbClr val="FF6600"/>
          </a:solidFill>
          <a:ln w="9525">
            <a:solidFill>
              <a:schemeClr val="tx1"/>
            </a:solidFill>
            <a:miter lim="800000"/>
            <a:headEnd/>
            <a:tailEnd/>
          </a:ln>
        </p:spPr>
        <p:txBody>
          <a:bodyPr wrap="none" anchor="ctr"/>
          <a:lstStyle/>
          <a:p>
            <a:endParaRPr lang="en-GB" altLang="en-US"/>
          </a:p>
        </p:txBody>
      </p:sp>
      <p:sp>
        <p:nvSpPr>
          <p:cNvPr id="522249" name="AutoShape 1033"/>
          <p:cNvSpPr>
            <a:spLocks noChangeArrowheads="1"/>
          </p:cNvSpPr>
          <p:nvPr/>
        </p:nvSpPr>
        <p:spPr bwMode="auto">
          <a:xfrm>
            <a:off x="4419600" y="1676400"/>
            <a:ext cx="485775" cy="976313"/>
          </a:xfrm>
          <a:prstGeom prst="downArrow">
            <a:avLst>
              <a:gd name="adj1" fmla="val 50000"/>
              <a:gd name="adj2" fmla="val 50245"/>
            </a:avLst>
          </a:prstGeom>
          <a:solidFill>
            <a:schemeClr val="bg1"/>
          </a:solidFill>
          <a:ln w="9525">
            <a:solidFill>
              <a:schemeClr val="tx1"/>
            </a:solidFill>
            <a:miter lim="800000"/>
            <a:headEnd/>
            <a:tailEnd/>
          </a:ln>
        </p:spPr>
        <p:txBody>
          <a:bodyPr wrap="none" anchor="ctr"/>
          <a:lstStyle/>
          <a:p>
            <a:endParaRPr lang="en-GB" altLang="en-US"/>
          </a:p>
        </p:txBody>
      </p:sp>
      <p:sp>
        <p:nvSpPr>
          <p:cNvPr id="522250" name="AutoShape 1034"/>
          <p:cNvSpPr>
            <a:spLocks noChangeArrowheads="1"/>
          </p:cNvSpPr>
          <p:nvPr/>
        </p:nvSpPr>
        <p:spPr bwMode="auto">
          <a:xfrm>
            <a:off x="5715000" y="2514600"/>
            <a:ext cx="485775" cy="976313"/>
          </a:xfrm>
          <a:prstGeom prst="downArrow">
            <a:avLst>
              <a:gd name="adj1" fmla="val 50000"/>
              <a:gd name="adj2" fmla="val 50245"/>
            </a:avLst>
          </a:prstGeom>
          <a:solidFill>
            <a:schemeClr val="bg1"/>
          </a:solidFill>
          <a:ln w="9525">
            <a:solidFill>
              <a:schemeClr val="tx1"/>
            </a:solidFill>
            <a:miter lim="800000"/>
            <a:headEnd/>
            <a:tailEnd/>
          </a:ln>
        </p:spPr>
        <p:txBody>
          <a:bodyPr wrap="none" anchor="ctr"/>
          <a:lstStyle/>
          <a:p>
            <a:endParaRPr lang="en-GB" altLang="en-US"/>
          </a:p>
        </p:txBody>
      </p:sp>
      <p:sp>
        <p:nvSpPr>
          <p:cNvPr id="522251" name="AutoShape 1035"/>
          <p:cNvSpPr>
            <a:spLocks noChangeArrowheads="1"/>
          </p:cNvSpPr>
          <p:nvPr/>
        </p:nvSpPr>
        <p:spPr bwMode="auto">
          <a:xfrm>
            <a:off x="7696200" y="2590800"/>
            <a:ext cx="485775" cy="976313"/>
          </a:xfrm>
          <a:prstGeom prst="downArrow">
            <a:avLst>
              <a:gd name="adj1" fmla="val 50000"/>
              <a:gd name="adj2" fmla="val 50245"/>
            </a:avLst>
          </a:prstGeom>
          <a:solidFill>
            <a:schemeClr val="bg1"/>
          </a:solidFill>
          <a:ln w="9525">
            <a:solidFill>
              <a:schemeClr val="tx1"/>
            </a:solidFill>
            <a:miter lim="800000"/>
            <a:headEnd/>
            <a:tailEnd/>
          </a:ln>
        </p:spPr>
        <p:txBody>
          <a:bodyPr wrap="none" anchor="ctr"/>
          <a:lstStyle/>
          <a:p>
            <a:endParaRPr lang="en-GB" altLang="en-US"/>
          </a:p>
        </p:txBody>
      </p:sp>
      <p:sp>
        <p:nvSpPr>
          <p:cNvPr id="522252" name="AutoShape 1036"/>
          <p:cNvSpPr>
            <a:spLocks noChangeArrowheads="1"/>
          </p:cNvSpPr>
          <p:nvPr/>
        </p:nvSpPr>
        <p:spPr bwMode="auto">
          <a:xfrm>
            <a:off x="6248400" y="4876800"/>
            <a:ext cx="976313" cy="485775"/>
          </a:xfrm>
          <a:prstGeom prst="rightArrow">
            <a:avLst>
              <a:gd name="adj1" fmla="val 50000"/>
              <a:gd name="adj2" fmla="val 50245"/>
            </a:avLst>
          </a:prstGeom>
          <a:solidFill>
            <a:srgbClr val="FF6600"/>
          </a:solidFill>
          <a:ln w="9525">
            <a:solidFill>
              <a:schemeClr val="tx1"/>
            </a:solidFill>
            <a:miter lim="800000"/>
            <a:headEnd/>
            <a:tailEnd/>
          </a:ln>
        </p:spPr>
        <p:txBody>
          <a:bodyPr wrap="none" anchor="ctr"/>
          <a:lstStyle/>
          <a:p>
            <a:endParaRPr lang="en-GB" altLang="en-US"/>
          </a:p>
        </p:txBody>
      </p:sp>
      <p:sp>
        <p:nvSpPr>
          <p:cNvPr id="522253" name="AutoShape 1037"/>
          <p:cNvSpPr>
            <a:spLocks noChangeArrowheads="1"/>
          </p:cNvSpPr>
          <p:nvPr/>
        </p:nvSpPr>
        <p:spPr bwMode="auto">
          <a:xfrm>
            <a:off x="5334000" y="4495800"/>
            <a:ext cx="976313" cy="485775"/>
          </a:xfrm>
          <a:prstGeom prst="rightArrow">
            <a:avLst>
              <a:gd name="adj1" fmla="val 50000"/>
              <a:gd name="adj2" fmla="val 50245"/>
            </a:avLst>
          </a:prstGeom>
          <a:solidFill>
            <a:srgbClr val="FF6600"/>
          </a:solidFill>
          <a:ln w="9525">
            <a:solidFill>
              <a:schemeClr val="tx1"/>
            </a:solidFill>
            <a:miter lim="800000"/>
            <a:headEnd/>
            <a:tailEnd/>
          </a:ln>
        </p:spPr>
        <p:txBody>
          <a:bodyPr wrap="none" anchor="ctr"/>
          <a:lstStyle/>
          <a:p>
            <a:endParaRPr lang="en-GB" altLang="en-US"/>
          </a:p>
        </p:txBody>
      </p:sp>
      <p:sp>
        <p:nvSpPr>
          <p:cNvPr id="2" name="TextBox 1"/>
          <p:cNvSpPr txBox="1">
            <a:spLocks noChangeArrowheads="1"/>
          </p:cNvSpPr>
          <p:nvPr/>
        </p:nvSpPr>
        <p:spPr bwMode="auto">
          <a:xfrm>
            <a:off x="5468938" y="1371600"/>
            <a:ext cx="1519237" cy="461963"/>
          </a:xfrm>
          <a:prstGeom prst="rect">
            <a:avLst/>
          </a:prstGeom>
          <a:noFill/>
          <a:ln w="9525">
            <a:noFill/>
            <a:miter lim="800000"/>
            <a:headEnd/>
            <a:tailEnd/>
          </a:ln>
        </p:spPr>
        <p:txBody>
          <a:bodyPr wrap="none">
            <a:spAutoFit/>
          </a:bodyPr>
          <a:lstStyle/>
          <a:p>
            <a:r>
              <a:rPr lang="en-US" altLang="en-US" b="1">
                <a:solidFill>
                  <a:schemeClr val="bg1"/>
                </a:solidFill>
                <a:latin typeface="Arial" pitchFamily="34" charset="0"/>
              </a:rPr>
              <a:t>Arctic air</a:t>
            </a:r>
            <a:endParaRPr lang="en-GB" altLang="en-US" b="1">
              <a:solidFill>
                <a:schemeClr val="bg1"/>
              </a:solidFill>
              <a:latin typeface="Arial" pitchFamily="34" charset="0"/>
            </a:endParaRPr>
          </a:p>
        </p:txBody>
      </p:sp>
      <p:sp>
        <p:nvSpPr>
          <p:cNvPr id="3" name="TextBox 2"/>
          <p:cNvSpPr txBox="1">
            <a:spLocks noChangeArrowheads="1"/>
          </p:cNvSpPr>
          <p:nvPr/>
        </p:nvSpPr>
        <p:spPr bwMode="auto">
          <a:xfrm>
            <a:off x="4068763" y="5661025"/>
            <a:ext cx="2787650" cy="461963"/>
          </a:xfrm>
          <a:prstGeom prst="rect">
            <a:avLst/>
          </a:prstGeom>
          <a:solidFill>
            <a:srgbClr val="103F1F">
              <a:alpha val="56862"/>
            </a:srgbClr>
          </a:solidFill>
          <a:ln w="9525">
            <a:noFill/>
            <a:miter lim="800000"/>
            <a:headEnd/>
            <a:tailEnd/>
          </a:ln>
        </p:spPr>
        <p:txBody>
          <a:bodyPr wrap="none">
            <a:spAutoFit/>
          </a:bodyPr>
          <a:lstStyle/>
          <a:p>
            <a:r>
              <a:rPr lang="en-US" altLang="en-US">
                <a:solidFill>
                  <a:srgbClr val="FF3300"/>
                </a:solidFill>
                <a:latin typeface="Arial" pitchFamily="34" charset="0"/>
              </a:rPr>
              <a:t>Modified Pacific Air</a:t>
            </a:r>
            <a:endParaRPr lang="en-GB" altLang="en-US">
              <a:solidFill>
                <a:srgbClr val="FF3300"/>
              </a:solidFill>
              <a:latin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additive="base">
                                        <p:cTn id="7" dur="500" fill="hold"/>
                                        <p:tgtEl>
                                          <p:spTgt spid="522249"/>
                                        </p:tgtEl>
                                        <p:attrNameLst>
                                          <p:attrName>ppt_x</p:attrName>
                                        </p:attrNameLst>
                                      </p:cBhvr>
                                      <p:tavLst>
                                        <p:tav tm="0">
                                          <p:val>
                                            <p:strVal val="#ppt_x"/>
                                          </p:val>
                                        </p:tav>
                                        <p:tav tm="100000">
                                          <p:val>
                                            <p:strVal val="#ppt_x"/>
                                          </p:val>
                                        </p:tav>
                                      </p:tavLst>
                                    </p:anim>
                                    <p:anim calcmode="lin" valueType="num">
                                      <p:cBhvr additive="base">
                                        <p:cTn id="8" dur="500" fill="hold"/>
                                        <p:tgtEl>
                                          <p:spTgt spid="52224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2250"/>
                                        </p:tgtEl>
                                        <p:attrNameLst>
                                          <p:attrName>style.visibility</p:attrName>
                                        </p:attrNameLst>
                                      </p:cBhvr>
                                      <p:to>
                                        <p:strVal val="visible"/>
                                      </p:to>
                                    </p:set>
                                    <p:anim calcmode="lin" valueType="num">
                                      <p:cBhvr additive="base">
                                        <p:cTn id="11" dur="500" fill="hold"/>
                                        <p:tgtEl>
                                          <p:spTgt spid="522250"/>
                                        </p:tgtEl>
                                        <p:attrNameLst>
                                          <p:attrName>ppt_x</p:attrName>
                                        </p:attrNameLst>
                                      </p:cBhvr>
                                      <p:tavLst>
                                        <p:tav tm="0">
                                          <p:val>
                                            <p:strVal val="#ppt_x"/>
                                          </p:val>
                                        </p:tav>
                                        <p:tav tm="100000">
                                          <p:val>
                                            <p:strVal val="#ppt_x"/>
                                          </p:val>
                                        </p:tav>
                                      </p:tavLst>
                                    </p:anim>
                                    <p:anim calcmode="lin" valueType="num">
                                      <p:cBhvr additive="base">
                                        <p:cTn id="12" dur="500" fill="hold"/>
                                        <p:tgtEl>
                                          <p:spTgt spid="52225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22251"/>
                                        </p:tgtEl>
                                        <p:attrNameLst>
                                          <p:attrName>style.visibility</p:attrName>
                                        </p:attrNameLst>
                                      </p:cBhvr>
                                      <p:to>
                                        <p:strVal val="visible"/>
                                      </p:to>
                                    </p:set>
                                    <p:anim calcmode="lin" valueType="num">
                                      <p:cBhvr additive="base">
                                        <p:cTn id="15" dur="500" fill="hold"/>
                                        <p:tgtEl>
                                          <p:spTgt spid="522251"/>
                                        </p:tgtEl>
                                        <p:attrNameLst>
                                          <p:attrName>ppt_x</p:attrName>
                                        </p:attrNameLst>
                                      </p:cBhvr>
                                      <p:tavLst>
                                        <p:tav tm="0">
                                          <p:val>
                                            <p:strVal val="#ppt_x"/>
                                          </p:val>
                                        </p:tav>
                                        <p:tav tm="100000">
                                          <p:val>
                                            <p:strVal val="#ppt_x"/>
                                          </p:val>
                                        </p:tav>
                                      </p:tavLst>
                                    </p:anim>
                                    <p:anim calcmode="lin" valueType="num">
                                      <p:cBhvr additive="base">
                                        <p:cTn id="16" dur="500" fill="hold"/>
                                        <p:tgtEl>
                                          <p:spTgt spid="52225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22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22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22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7" grpId="0" animBg="1"/>
      <p:bldP spid="522249" grpId="0" animBg="1"/>
      <p:bldP spid="522250" grpId="0" animBg="1"/>
      <p:bldP spid="522251" grpId="0" animBg="1"/>
      <p:bldP spid="522252" grpId="0" animBg="1"/>
      <p:bldP spid="522253" grpId="0" animBg="1"/>
      <p:bldP spid="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itle 4"/>
          <p:cNvSpPr>
            <a:spLocks noGrp="1"/>
          </p:cNvSpPr>
          <p:nvPr>
            <p:ph type="title" idx="4294967295"/>
          </p:nvPr>
        </p:nvSpPr>
        <p:spPr/>
        <p:txBody>
          <a:bodyPr lIns="91440" tIns="45720" rIns="91440" bIns="45720"/>
          <a:lstStyle/>
          <a:p>
            <a:pPr eaLnBrk="1" hangingPunct="1">
              <a:defRPr/>
            </a:pPr>
            <a:r>
              <a:rPr lang="en-US" dirty="0" smtClean="0"/>
              <a:t>Wisconsin Landscapes</a:t>
            </a:r>
            <a:endParaRPr lang="en-GB" dirty="0" smtClean="0"/>
          </a:p>
        </p:txBody>
      </p:sp>
      <p:sp>
        <p:nvSpPr>
          <p:cNvPr id="21507" name="Content Placeholder 1"/>
          <p:cNvSpPr>
            <a:spLocks noGrp="1"/>
          </p:cNvSpPr>
          <p:nvPr>
            <p:ph sz="half" idx="4294967295"/>
          </p:nvPr>
        </p:nvSpPr>
        <p:spPr>
          <a:xfrm>
            <a:off x="685800" y="1981200"/>
            <a:ext cx="3810000" cy="4114800"/>
          </a:xfrm>
        </p:spPr>
        <p:txBody>
          <a:bodyPr/>
          <a:lstStyle/>
          <a:p>
            <a:pPr>
              <a:buFont typeface="Monotype Sorts" pitchFamily="2" charset="2"/>
              <a:buChar char="u"/>
              <a:defRPr/>
            </a:pPr>
            <a:endParaRPr lang="en-GB" sz="2800" dirty="0" smtClean="0"/>
          </a:p>
        </p:txBody>
      </p:sp>
      <p:sp>
        <p:nvSpPr>
          <p:cNvPr id="21508" name="Content Placeholder 2"/>
          <p:cNvSpPr>
            <a:spLocks noGrp="1"/>
          </p:cNvSpPr>
          <p:nvPr>
            <p:ph sz="half" idx="4294967295"/>
          </p:nvPr>
        </p:nvSpPr>
        <p:spPr>
          <a:xfrm>
            <a:off x="4648200" y="1981200"/>
            <a:ext cx="4114800" cy="4114800"/>
          </a:xfrm>
        </p:spPr>
        <p:txBody>
          <a:bodyPr/>
          <a:lstStyle/>
          <a:p>
            <a:pPr>
              <a:buFont typeface="Monotype Sorts" pitchFamily="2" charset="2"/>
              <a:buChar char="u"/>
              <a:defRPr/>
            </a:pPr>
            <a:r>
              <a:rPr lang="en-US" sz="2800" dirty="0" smtClean="0">
                <a:solidFill>
                  <a:srgbClr val="AAAAFF"/>
                </a:solidFill>
              </a:rPr>
              <a:t>Current weather patterns </a:t>
            </a:r>
            <a:br>
              <a:rPr lang="en-US" sz="2800" dirty="0" smtClean="0">
                <a:solidFill>
                  <a:srgbClr val="AAAAFF"/>
                </a:solidFill>
              </a:rPr>
            </a:br>
            <a:r>
              <a:rPr lang="en-US" sz="2800" dirty="0" smtClean="0">
                <a:solidFill>
                  <a:srgbClr val="AAAAFF"/>
                </a:solidFill>
              </a:rPr>
              <a:t>The Tension Zone</a:t>
            </a:r>
          </a:p>
          <a:p>
            <a:pPr>
              <a:buFont typeface="Monotype Sorts" pitchFamily="2" charset="2"/>
              <a:buChar char="u"/>
              <a:defRPr/>
            </a:pPr>
            <a:r>
              <a:rPr lang="en-US" sz="2800" dirty="0" smtClean="0"/>
              <a:t>Dictated by past climate of the Pleistocene (Ice Age) </a:t>
            </a:r>
          </a:p>
          <a:p>
            <a:pPr>
              <a:buFont typeface="Monotype Sorts" pitchFamily="2" charset="2"/>
              <a:buChar char="u"/>
              <a:defRPr/>
            </a:pPr>
            <a:endParaRPr lang="en-US" sz="2800" dirty="0" smtClean="0"/>
          </a:p>
          <a:p>
            <a:pPr>
              <a:buFont typeface="Monotype Sorts" pitchFamily="2" charset="2"/>
              <a:buChar char="u"/>
              <a:defRPr/>
            </a:pPr>
            <a:endParaRPr lang="en-GB" sz="2800" dirty="0" smtClean="0"/>
          </a:p>
        </p:txBody>
      </p:sp>
      <p:pic>
        <p:nvPicPr>
          <p:cNvPr id="52229" name="Picture 2"/>
          <p:cNvPicPr>
            <a:picLocks noChangeAspect="1" noChangeArrowheads="1"/>
          </p:cNvPicPr>
          <p:nvPr/>
        </p:nvPicPr>
        <p:blipFill>
          <a:blip r:embed="rId3" cstate="print"/>
          <a:srcRect/>
          <a:stretch>
            <a:fillRect/>
          </a:stretch>
        </p:blipFill>
        <p:spPr bwMode="auto">
          <a:xfrm>
            <a:off x="762000" y="1436688"/>
            <a:ext cx="3894138" cy="5037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85800" y="381000"/>
            <a:ext cx="7772400" cy="1143000"/>
          </a:xfrm>
        </p:spPr>
        <p:txBody>
          <a:bodyPr/>
          <a:lstStyle/>
          <a:p>
            <a:pPr>
              <a:defRPr/>
            </a:pPr>
            <a:r>
              <a:rPr lang="en-US" dirty="0" smtClean="0"/>
              <a:t>Last Ice Age</a:t>
            </a:r>
          </a:p>
        </p:txBody>
      </p:sp>
      <p:pic>
        <p:nvPicPr>
          <p:cNvPr id="54275" name="Picture 3" descr="dpg14"/>
          <p:cNvPicPr>
            <a:picLocks noChangeAspect="1" noChangeArrowheads="1"/>
          </p:cNvPicPr>
          <p:nvPr/>
        </p:nvPicPr>
        <p:blipFill>
          <a:blip r:embed="rId3" cstate="print"/>
          <a:srcRect/>
          <a:stretch>
            <a:fillRect/>
          </a:stretch>
        </p:blipFill>
        <p:spPr bwMode="auto">
          <a:xfrm>
            <a:off x="4953000" y="1841500"/>
            <a:ext cx="3748088" cy="4013200"/>
          </a:xfrm>
          <a:prstGeom prst="rect">
            <a:avLst/>
          </a:prstGeom>
          <a:noFill/>
          <a:ln w="9525">
            <a:noFill/>
            <a:miter lim="800000"/>
            <a:headEnd/>
            <a:tailEnd/>
          </a:ln>
        </p:spPr>
      </p:pic>
      <p:sp>
        <p:nvSpPr>
          <p:cNvPr id="54276" name="AutoShape 4"/>
          <p:cNvSpPr>
            <a:spLocks noChangeArrowheads="1"/>
          </p:cNvSpPr>
          <p:nvPr/>
        </p:nvSpPr>
        <p:spPr bwMode="auto">
          <a:xfrm>
            <a:off x="6400800" y="3886200"/>
            <a:ext cx="381000" cy="347663"/>
          </a:xfrm>
          <a:custGeom>
            <a:avLst/>
            <a:gdLst>
              <a:gd name="T0" fmla="*/ 0 w 381000"/>
              <a:gd name="T1" fmla="*/ 132795 h 347663"/>
              <a:gd name="T2" fmla="*/ 145530 w 381000"/>
              <a:gd name="T3" fmla="*/ 132796 h 347663"/>
              <a:gd name="T4" fmla="*/ 190500 w 381000"/>
              <a:gd name="T5" fmla="*/ 0 h 347663"/>
              <a:gd name="T6" fmla="*/ 235470 w 381000"/>
              <a:gd name="T7" fmla="*/ 132796 h 347663"/>
              <a:gd name="T8" fmla="*/ 381000 w 381000"/>
              <a:gd name="T9" fmla="*/ 132795 h 347663"/>
              <a:gd name="T10" fmla="*/ 263263 w 381000"/>
              <a:gd name="T11" fmla="*/ 214867 h 347663"/>
              <a:gd name="T12" fmla="*/ 308235 w 381000"/>
              <a:gd name="T13" fmla="*/ 347662 h 347663"/>
              <a:gd name="T14" fmla="*/ 190500 w 381000"/>
              <a:gd name="T15" fmla="*/ 265589 h 347663"/>
              <a:gd name="T16" fmla="*/ 72765 w 381000"/>
              <a:gd name="T17" fmla="*/ 347662 h 347663"/>
              <a:gd name="T18" fmla="*/ 117737 w 381000"/>
              <a:gd name="T19" fmla="*/ 214867 h 347663"/>
              <a:gd name="T20" fmla="*/ 0 w 381000"/>
              <a:gd name="T21" fmla="*/ 132795 h 3476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1000"/>
              <a:gd name="T34" fmla="*/ 0 h 347663"/>
              <a:gd name="T35" fmla="*/ 381000 w 381000"/>
              <a:gd name="T36" fmla="*/ 347663 h 3476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1000" h="347663">
                <a:moveTo>
                  <a:pt x="0" y="132795"/>
                </a:moveTo>
                <a:lnTo>
                  <a:pt x="145530" y="132796"/>
                </a:lnTo>
                <a:lnTo>
                  <a:pt x="190500" y="0"/>
                </a:lnTo>
                <a:lnTo>
                  <a:pt x="235470" y="132796"/>
                </a:lnTo>
                <a:lnTo>
                  <a:pt x="381000" y="132795"/>
                </a:lnTo>
                <a:lnTo>
                  <a:pt x="263263" y="214867"/>
                </a:lnTo>
                <a:lnTo>
                  <a:pt x="308235" y="347662"/>
                </a:lnTo>
                <a:lnTo>
                  <a:pt x="190500" y="265589"/>
                </a:lnTo>
                <a:lnTo>
                  <a:pt x="72765" y="347662"/>
                </a:lnTo>
                <a:lnTo>
                  <a:pt x="117737" y="214867"/>
                </a:lnTo>
                <a:lnTo>
                  <a:pt x="0" y="132795"/>
                </a:lnTo>
                <a:close/>
              </a:path>
            </a:pathLst>
          </a:custGeom>
          <a:solidFill>
            <a:schemeClr val="hlink"/>
          </a:solidFill>
          <a:ln w="12700">
            <a:solidFill>
              <a:schemeClr val="tx1"/>
            </a:solidFill>
            <a:miter lim="800000"/>
            <a:headEnd/>
            <a:tailEnd/>
          </a:ln>
        </p:spPr>
        <p:txBody>
          <a:bodyPr wrap="none" anchor="ctr"/>
          <a:lstStyle/>
          <a:p>
            <a:endParaRPr lang="en-US"/>
          </a:p>
        </p:txBody>
      </p:sp>
      <p:pic>
        <p:nvPicPr>
          <p:cNvPr id="54277" name="Picture 5" descr="C"/>
          <p:cNvPicPr>
            <a:picLocks noGrp="1" noChangeAspect="1" noChangeArrowheads="1"/>
          </p:cNvPicPr>
          <p:nvPr>
            <p:ph idx="4294967295"/>
          </p:nvPr>
        </p:nvPicPr>
        <p:blipFill>
          <a:blip r:embed="rId4" cstate="print"/>
          <a:srcRect/>
          <a:stretch>
            <a:fillRect/>
          </a:stretch>
        </p:blipFill>
        <p:spPr>
          <a:xfrm>
            <a:off x="304800" y="1676400"/>
            <a:ext cx="4521200" cy="4114800"/>
          </a:xfrm>
          <a:noFill/>
        </p:spPr>
      </p:pic>
      <p:sp>
        <p:nvSpPr>
          <p:cNvPr id="440326" name="Rectangle 7"/>
          <p:cNvSpPr>
            <a:spLocks noChangeArrowheads="1"/>
          </p:cNvSpPr>
          <p:nvPr/>
        </p:nvSpPr>
        <p:spPr bwMode="auto">
          <a:xfrm>
            <a:off x="4508500" y="5867400"/>
            <a:ext cx="4484688" cy="708025"/>
          </a:xfrm>
          <a:prstGeom prst="rect">
            <a:avLst/>
          </a:prstGeom>
          <a:noFill/>
          <a:ln>
            <a:noFill/>
          </a:ln>
          <a:effectLst/>
          <a:extLst/>
        </p:spPr>
        <p:txBody>
          <a:bodyPr wrap="none">
            <a:spAutoFit/>
          </a:bodyPr>
          <a:lstStyle/>
          <a:p>
            <a:pPr>
              <a:defRPr/>
            </a:pPr>
            <a:r>
              <a:rPr lang="en-US" sz="2000" b="1" i="1" dirty="0">
                <a:effectLst>
                  <a:outerShdw blurRad="38100" dist="38100" dir="2700000" algn="tl">
                    <a:srgbClr val="000000"/>
                  </a:outerShdw>
                </a:effectLst>
                <a:latin typeface="Arial" pitchFamily="34" charset="0"/>
              </a:rPr>
              <a:t>The Upper Midwest at 14,000 yr. BP</a:t>
            </a:r>
            <a:br>
              <a:rPr lang="en-US" sz="2000" b="1" i="1" dirty="0">
                <a:effectLst>
                  <a:outerShdw blurRad="38100" dist="38100" dir="2700000" algn="tl">
                    <a:srgbClr val="000000"/>
                  </a:outerShdw>
                </a:effectLst>
                <a:latin typeface="Arial" pitchFamily="34" charset="0"/>
              </a:rPr>
            </a:br>
            <a:r>
              <a:rPr lang="en-US" sz="2000" b="1" i="1" dirty="0">
                <a:effectLst>
                  <a:outerShdw blurRad="38100" dist="38100" dir="2700000" algn="tl">
                    <a:srgbClr val="000000"/>
                  </a:outerShdw>
                </a:effectLst>
                <a:latin typeface="Arial" pitchFamily="34" charset="0"/>
              </a:rPr>
              <a:t>(from Illinois State Museum)</a:t>
            </a:r>
          </a:p>
        </p:txBody>
      </p: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609600" y="381000"/>
            <a:ext cx="7772400" cy="1143000"/>
          </a:xfrm>
        </p:spPr>
        <p:txBody>
          <a:bodyPr lIns="91440" tIns="45720" rIns="91440" bIns="45720"/>
          <a:lstStyle/>
          <a:p>
            <a:pPr eaLnBrk="1" hangingPunct="1">
              <a:defRPr/>
            </a:pPr>
            <a:r>
              <a:rPr lang="en-US" dirty="0" smtClean="0"/>
              <a:t>Historic Legacy of an Ice Age </a:t>
            </a:r>
            <a:endParaRPr lang="en-GB" dirty="0" smtClean="0"/>
          </a:p>
        </p:txBody>
      </p:sp>
      <p:pic>
        <p:nvPicPr>
          <p:cNvPr id="56323" name="Picture 2"/>
          <p:cNvPicPr>
            <a:picLocks noChangeAspect="1" noChangeArrowheads="1"/>
          </p:cNvPicPr>
          <p:nvPr/>
        </p:nvPicPr>
        <p:blipFill>
          <a:blip r:embed="rId2" cstate="print"/>
          <a:srcRect/>
          <a:stretch>
            <a:fillRect/>
          </a:stretch>
        </p:blipFill>
        <p:spPr bwMode="auto">
          <a:xfrm>
            <a:off x="4953000" y="1447800"/>
            <a:ext cx="3894138" cy="5035550"/>
          </a:xfrm>
          <a:prstGeom prst="rect">
            <a:avLst/>
          </a:prstGeom>
          <a:noFill/>
          <a:ln w="9525">
            <a:noFill/>
            <a:miter lim="800000"/>
            <a:headEnd/>
            <a:tailEnd/>
          </a:ln>
        </p:spPr>
      </p:pic>
      <p:pic>
        <p:nvPicPr>
          <p:cNvPr id="56324" name="Picture 2"/>
          <p:cNvPicPr>
            <a:picLocks noChangeAspect="1" noChangeArrowheads="1"/>
          </p:cNvPicPr>
          <p:nvPr/>
        </p:nvPicPr>
        <p:blipFill>
          <a:blip r:embed="rId3" cstate="print"/>
          <a:srcRect/>
          <a:stretch>
            <a:fillRect/>
          </a:stretch>
        </p:blipFill>
        <p:spPr bwMode="auto">
          <a:xfrm>
            <a:off x="762000" y="1436688"/>
            <a:ext cx="3894138" cy="5037137"/>
          </a:xfrm>
          <a:prstGeom prst="rect">
            <a:avLst/>
          </a:prstGeom>
          <a:noFill/>
          <a:ln w="9525">
            <a:noFill/>
            <a:miter lim="800000"/>
            <a:headEnd/>
            <a:tailEnd/>
          </a:ln>
        </p:spPr>
      </p:pic>
      <p:sp>
        <p:nvSpPr>
          <p:cNvPr id="526342" name="AutoShape 6"/>
          <p:cNvSpPr>
            <a:spLocks noChangeArrowheads="1"/>
          </p:cNvSpPr>
          <p:nvPr/>
        </p:nvSpPr>
        <p:spPr bwMode="auto">
          <a:xfrm>
            <a:off x="6172200" y="25908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GB" altLang="en-US"/>
          </a:p>
        </p:txBody>
      </p:sp>
      <p:sp>
        <p:nvSpPr>
          <p:cNvPr id="526343" name="AutoShape 7"/>
          <p:cNvSpPr>
            <a:spLocks noChangeArrowheads="1"/>
          </p:cNvSpPr>
          <p:nvPr/>
        </p:nvSpPr>
        <p:spPr bwMode="auto">
          <a:xfrm>
            <a:off x="5334000" y="22860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GB" altLang="en-US"/>
          </a:p>
        </p:txBody>
      </p:sp>
      <p:sp>
        <p:nvSpPr>
          <p:cNvPr id="526344" name="AutoShape 8"/>
          <p:cNvSpPr>
            <a:spLocks noChangeArrowheads="1"/>
          </p:cNvSpPr>
          <p:nvPr/>
        </p:nvSpPr>
        <p:spPr bwMode="auto">
          <a:xfrm>
            <a:off x="7315200" y="37338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GB" altLang="en-US"/>
          </a:p>
        </p:txBody>
      </p:sp>
      <p:sp>
        <p:nvSpPr>
          <p:cNvPr id="526345" name="AutoShape 9"/>
          <p:cNvSpPr>
            <a:spLocks noChangeArrowheads="1"/>
          </p:cNvSpPr>
          <p:nvPr/>
        </p:nvSpPr>
        <p:spPr bwMode="auto">
          <a:xfrm>
            <a:off x="8077200" y="38862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GB" altLang="en-US"/>
          </a:p>
        </p:txBody>
      </p:sp>
      <p:sp>
        <p:nvSpPr>
          <p:cNvPr id="526346" name="AutoShape 10"/>
          <p:cNvSpPr>
            <a:spLocks noChangeArrowheads="1"/>
          </p:cNvSpPr>
          <p:nvPr/>
        </p:nvSpPr>
        <p:spPr bwMode="auto">
          <a:xfrm>
            <a:off x="6705600" y="23622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GB" altLang="en-US"/>
          </a:p>
        </p:txBody>
      </p:sp>
      <p:sp>
        <p:nvSpPr>
          <p:cNvPr id="56330" name="Text Box 11"/>
          <p:cNvSpPr txBox="1">
            <a:spLocks noChangeArrowheads="1"/>
          </p:cNvSpPr>
          <p:nvPr/>
        </p:nvSpPr>
        <p:spPr bwMode="auto">
          <a:xfrm>
            <a:off x="5410200" y="4419600"/>
            <a:ext cx="1250950" cy="822325"/>
          </a:xfrm>
          <a:prstGeom prst="rect">
            <a:avLst/>
          </a:prstGeom>
          <a:solidFill>
            <a:schemeClr val="tx1">
              <a:alpha val="50195"/>
            </a:schemeClr>
          </a:solidFill>
          <a:ln w="9525">
            <a:noFill/>
            <a:miter lim="800000"/>
            <a:headEnd/>
            <a:tailEnd/>
          </a:ln>
        </p:spPr>
        <p:txBody>
          <a:bodyPr wrap="none">
            <a:spAutoFit/>
          </a:bodyPr>
          <a:lstStyle/>
          <a:p>
            <a:r>
              <a:rPr lang="en-US" altLang="en-US">
                <a:solidFill>
                  <a:schemeClr val="hlink"/>
                </a:solidFill>
              </a:rPr>
              <a:t>Driftless</a:t>
            </a:r>
            <a:br>
              <a:rPr lang="en-US" altLang="en-US">
                <a:solidFill>
                  <a:schemeClr val="hlink"/>
                </a:solidFill>
              </a:rPr>
            </a:br>
            <a:r>
              <a:rPr lang="en-US" altLang="en-US">
                <a:solidFill>
                  <a:schemeClr val="hlink"/>
                </a:solidFill>
              </a:rPr>
              <a:t>Region</a:t>
            </a:r>
            <a:endParaRPr lang="en-US" altLang="en-US">
              <a:solidFill>
                <a:schemeClr val="tx1"/>
              </a:solidFill>
            </a:endParaRPr>
          </a:p>
        </p:txBody>
      </p:sp>
      <p:sp>
        <p:nvSpPr>
          <p:cNvPr id="56331" name="Text Box 12"/>
          <p:cNvSpPr txBox="1">
            <a:spLocks noChangeArrowheads="1"/>
          </p:cNvSpPr>
          <p:nvPr/>
        </p:nvSpPr>
        <p:spPr bwMode="auto">
          <a:xfrm>
            <a:off x="6400800" y="1676400"/>
            <a:ext cx="1917700" cy="457200"/>
          </a:xfrm>
          <a:prstGeom prst="rect">
            <a:avLst/>
          </a:prstGeom>
          <a:noFill/>
          <a:ln w="9525">
            <a:noFill/>
            <a:miter lim="800000"/>
            <a:headEnd/>
            <a:tailEnd/>
          </a:ln>
        </p:spPr>
        <p:txBody>
          <a:bodyPr wrap="none">
            <a:spAutoFit/>
          </a:bodyPr>
          <a:lstStyle/>
          <a:p>
            <a:r>
              <a:rPr lang="en-US" altLang="en-US">
                <a:solidFill>
                  <a:schemeClr val="accent1"/>
                </a:solidFill>
              </a:rPr>
              <a:t>Glacial Lobes</a:t>
            </a:r>
            <a:endParaRPr lang="en-US" altLang="en-US">
              <a:solidFill>
                <a:schemeClr val="tx1"/>
              </a:solidFill>
            </a:endParaRPr>
          </a:p>
        </p:txBody>
      </p:sp>
      <p:sp>
        <p:nvSpPr>
          <p:cNvPr id="13" name="AutoShape 10"/>
          <p:cNvSpPr>
            <a:spLocks noChangeArrowheads="1"/>
          </p:cNvSpPr>
          <p:nvPr/>
        </p:nvSpPr>
        <p:spPr bwMode="auto">
          <a:xfrm>
            <a:off x="7116763" y="25146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63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63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63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63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6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2" grpId="0" animBg="1"/>
      <p:bldP spid="526343" grpId="0" animBg="1"/>
      <p:bldP spid="526344" grpId="0" animBg="1"/>
      <p:bldP spid="526345" grpId="0" animBg="1"/>
      <p:bldP spid="526346"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762000" y="304800"/>
            <a:ext cx="7772400" cy="1143000"/>
          </a:xfrm>
        </p:spPr>
        <p:txBody>
          <a:bodyPr/>
          <a:lstStyle/>
          <a:p>
            <a:pPr>
              <a:defRPr/>
            </a:pPr>
            <a:r>
              <a:rPr lang="en-US" dirty="0" smtClean="0"/>
              <a:t>What drives climate  </a:t>
            </a:r>
          </a:p>
        </p:txBody>
      </p:sp>
      <p:sp>
        <p:nvSpPr>
          <p:cNvPr id="407555" name="Rectangle 3"/>
          <p:cNvSpPr>
            <a:spLocks noGrp="1" noChangeArrowheads="1"/>
          </p:cNvSpPr>
          <p:nvPr>
            <p:ph type="body" idx="4294967295"/>
          </p:nvPr>
        </p:nvSpPr>
        <p:spPr>
          <a:xfrm>
            <a:off x="609600" y="4648200"/>
            <a:ext cx="7772400" cy="4114800"/>
          </a:xfrm>
        </p:spPr>
        <p:txBody>
          <a:bodyPr/>
          <a:lstStyle/>
          <a:p>
            <a:pPr>
              <a:buFont typeface="Monotype Sorts" pitchFamily="2" charset="2"/>
              <a:buChar char="u"/>
              <a:defRPr/>
            </a:pPr>
            <a:r>
              <a:rPr lang="en-US" dirty="0" smtClean="0"/>
              <a:t>Incoming sunlight</a:t>
            </a:r>
          </a:p>
          <a:p>
            <a:pPr>
              <a:buFont typeface="Monotype Sorts" pitchFamily="2" charset="2"/>
              <a:buChar char="u"/>
              <a:defRPr/>
            </a:pPr>
            <a:r>
              <a:rPr lang="en-US" dirty="0" smtClean="0"/>
              <a:t>Outgoing heat (infrared) radiation</a:t>
            </a:r>
          </a:p>
          <a:p>
            <a:pPr>
              <a:buFont typeface="Monotype Sorts" pitchFamily="2" charset="2"/>
              <a:buChar char="u"/>
              <a:defRPr/>
            </a:pPr>
            <a:r>
              <a:rPr lang="en-US" dirty="0" smtClean="0"/>
              <a:t>Atmospheric &amp; oceanic circulation</a:t>
            </a:r>
          </a:p>
          <a:p>
            <a:pPr lvl="1">
              <a:defRPr/>
            </a:pPr>
            <a:endParaRPr lang="en-US" dirty="0" smtClean="0"/>
          </a:p>
          <a:p>
            <a:pPr lvl="1">
              <a:defRPr/>
            </a:pPr>
            <a:endParaRPr lang="en-US" dirty="0" smtClean="0"/>
          </a:p>
          <a:p>
            <a:pPr>
              <a:buFont typeface="Monotype Sorts" pitchFamily="2" charset="2"/>
              <a:buChar char="u"/>
              <a:defRPr/>
            </a:pPr>
            <a:endParaRPr lang="en-US" dirty="0" smtClean="0"/>
          </a:p>
        </p:txBody>
      </p:sp>
      <p:pic>
        <p:nvPicPr>
          <p:cNvPr id="57348" name="Picture 2"/>
          <p:cNvPicPr>
            <a:picLocks noChangeAspect="1" noChangeArrowheads="1"/>
          </p:cNvPicPr>
          <p:nvPr/>
        </p:nvPicPr>
        <p:blipFill>
          <a:blip r:embed="rId2" cstate="print"/>
          <a:srcRect/>
          <a:stretch>
            <a:fillRect/>
          </a:stretch>
        </p:blipFill>
        <p:spPr bwMode="auto">
          <a:xfrm>
            <a:off x="2057400" y="1219200"/>
            <a:ext cx="5262563" cy="3392488"/>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228600"/>
            <a:ext cx="7696200" cy="1143000"/>
          </a:xfrm>
        </p:spPr>
        <p:txBody>
          <a:bodyPr/>
          <a:lstStyle/>
          <a:p>
            <a:pPr>
              <a:defRPr/>
            </a:pPr>
            <a:r>
              <a:rPr lang="en-US" sz="3600" dirty="0" smtClean="0"/>
              <a:t>Earth’s Orbit of Sun –</a:t>
            </a:r>
            <a:br>
              <a:rPr lang="en-US" sz="3600" dirty="0" smtClean="0"/>
            </a:br>
            <a:r>
              <a:rPr lang="en-US" sz="2800" i="1" dirty="0" smtClean="0"/>
              <a:t>The Cause of the Seasons</a:t>
            </a:r>
            <a:br>
              <a:rPr lang="en-US" sz="2800" i="1" dirty="0" smtClean="0"/>
            </a:br>
            <a:r>
              <a:rPr lang="en-US" sz="2800" i="1" dirty="0" smtClean="0"/>
              <a:t> </a:t>
            </a:r>
            <a:r>
              <a:rPr lang="en-US" sz="2000" i="1" dirty="0" smtClean="0"/>
              <a:t>AMS Education, J.M. Moran</a:t>
            </a:r>
            <a:r>
              <a:rPr lang="en-US" sz="2000" dirty="0" smtClean="0"/>
              <a:t> (2002)</a:t>
            </a:r>
          </a:p>
        </p:txBody>
      </p:sp>
      <p:pic>
        <p:nvPicPr>
          <p:cNvPr id="58371" name="Picture 3" descr="03"/>
          <p:cNvPicPr>
            <a:picLocks noChangeAspect="1" noChangeArrowheads="1"/>
          </p:cNvPicPr>
          <p:nvPr/>
        </p:nvPicPr>
        <p:blipFill>
          <a:blip r:embed="rId2" cstate="print"/>
          <a:srcRect/>
          <a:stretch>
            <a:fillRect/>
          </a:stretch>
        </p:blipFill>
        <p:spPr bwMode="auto">
          <a:xfrm>
            <a:off x="1066800" y="1524000"/>
            <a:ext cx="7431088" cy="5065713"/>
          </a:xfrm>
          <a:prstGeom prst="rect">
            <a:avLst/>
          </a:prstGeom>
          <a:noFill/>
          <a:ln w="9525">
            <a:noFill/>
            <a:miter lim="800000"/>
            <a:headEnd/>
            <a:tailEnd/>
          </a:ln>
        </p:spPr>
      </p:pic>
      <p:sp>
        <p:nvSpPr>
          <p:cNvPr id="409604" name="Line 4"/>
          <p:cNvSpPr>
            <a:spLocks noChangeShapeType="1"/>
          </p:cNvSpPr>
          <p:nvPr/>
        </p:nvSpPr>
        <p:spPr bwMode="auto">
          <a:xfrm>
            <a:off x="1219200" y="2971800"/>
            <a:ext cx="381000" cy="762000"/>
          </a:xfrm>
          <a:prstGeom prst="line">
            <a:avLst/>
          </a:prstGeom>
          <a:noFill/>
          <a:ln w="38100">
            <a:solidFill>
              <a:schemeClr val="hlink"/>
            </a:solidFill>
            <a:round/>
            <a:headEnd/>
            <a:tailEnd type="triangle" w="med" len="med"/>
          </a:ln>
        </p:spPr>
        <p:txBody>
          <a:bodyPr/>
          <a:lstStyle/>
          <a:p>
            <a:endParaRPr lang="en-US"/>
          </a:p>
        </p:txBody>
      </p:sp>
      <p:sp>
        <p:nvSpPr>
          <p:cNvPr id="409605" name="Text Box 5"/>
          <p:cNvSpPr txBox="1">
            <a:spLocks noChangeArrowheads="1"/>
          </p:cNvSpPr>
          <p:nvPr/>
        </p:nvSpPr>
        <p:spPr bwMode="auto">
          <a:xfrm>
            <a:off x="5272088" y="2209800"/>
            <a:ext cx="3729037" cy="708025"/>
          </a:xfrm>
          <a:prstGeom prst="rect">
            <a:avLst/>
          </a:prstGeom>
          <a:solidFill>
            <a:schemeClr val="accent1">
              <a:alpha val="80000"/>
            </a:schemeClr>
          </a:solidFill>
          <a:ln w="12700">
            <a:noFill/>
            <a:miter lim="800000"/>
            <a:headEnd/>
            <a:tailEnd/>
          </a:ln>
          <a:effectLst/>
        </p:spPr>
        <p:txBody>
          <a:bodyPr wrap="none">
            <a:spAutoFit/>
          </a:bodyPr>
          <a:lstStyle/>
          <a:p>
            <a:pPr algn="ctr">
              <a:defRPr/>
            </a:pPr>
            <a:r>
              <a:rPr lang="en-US" sz="2000" dirty="0">
                <a:solidFill>
                  <a:schemeClr val="hlink"/>
                </a:solidFill>
                <a:effectLst>
                  <a:outerShdw blurRad="38100" dist="38100" dir="2700000" algn="tl">
                    <a:srgbClr val="000000"/>
                  </a:outerShdw>
                </a:effectLst>
                <a:latin typeface="Arial" pitchFamily="34" charset="0"/>
              </a:rPr>
              <a:t>NH Summer Solstice  </a:t>
            </a:r>
          </a:p>
          <a:p>
            <a:pPr algn="ctr">
              <a:defRPr/>
            </a:pPr>
            <a:r>
              <a:rPr lang="en-US" sz="2000" dirty="0">
                <a:solidFill>
                  <a:schemeClr val="hlink"/>
                </a:solidFill>
                <a:effectLst>
                  <a:outerShdw blurRad="38100" dist="38100" dir="2700000" algn="tl">
                    <a:srgbClr val="000000"/>
                  </a:outerShdw>
                </a:effectLst>
                <a:latin typeface="Arial" pitchFamily="34" charset="0"/>
              </a:rPr>
              <a:t>21 Jun  -- More Sunlight for NH</a:t>
            </a:r>
          </a:p>
        </p:txBody>
      </p:sp>
      <p:sp>
        <p:nvSpPr>
          <p:cNvPr id="409606" name="Text Box 6"/>
          <p:cNvSpPr txBox="1">
            <a:spLocks noChangeArrowheads="1"/>
          </p:cNvSpPr>
          <p:nvPr/>
        </p:nvSpPr>
        <p:spPr bwMode="auto">
          <a:xfrm>
            <a:off x="0" y="2209800"/>
            <a:ext cx="3730625" cy="708025"/>
          </a:xfrm>
          <a:prstGeom prst="rect">
            <a:avLst/>
          </a:prstGeom>
          <a:solidFill>
            <a:schemeClr val="accent1">
              <a:alpha val="73000"/>
            </a:schemeClr>
          </a:solidFill>
          <a:ln w="12700">
            <a:noFill/>
            <a:miter lim="800000"/>
            <a:headEnd/>
            <a:tailEnd/>
          </a:ln>
          <a:effectLst/>
        </p:spPr>
        <p:txBody>
          <a:bodyPr wrap="none">
            <a:spAutoFit/>
          </a:bodyPr>
          <a:lstStyle/>
          <a:p>
            <a:pPr algn="ctr">
              <a:defRPr/>
            </a:pPr>
            <a:r>
              <a:rPr lang="en-US" sz="2000" dirty="0">
                <a:solidFill>
                  <a:schemeClr val="hlink"/>
                </a:solidFill>
                <a:effectLst>
                  <a:outerShdw blurRad="38100" dist="38100" dir="2700000" algn="tl">
                    <a:srgbClr val="000000"/>
                  </a:outerShdw>
                </a:effectLst>
                <a:latin typeface="+mn-lt"/>
                <a:cs typeface="Arial" charset="0"/>
              </a:rPr>
              <a:t>NH Winter Solstice  </a:t>
            </a:r>
          </a:p>
          <a:p>
            <a:pPr algn="ctr">
              <a:defRPr/>
            </a:pPr>
            <a:r>
              <a:rPr lang="en-US" sz="2000" dirty="0">
                <a:solidFill>
                  <a:schemeClr val="hlink"/>
                </a:solidFill>
                <a:effectLst>
                  <a:outerShdw blurRad="38100" dist="38100" dir="2700000" algn="tl">
                    <a:srgbClr val="000000"/>
                  </a:outerShdw>
                </a:effectLst>
                <a:latin typeface="+mn-lt"/>
                <a:cs typeface="Arial" charset="0"/>
              </a:rPr>
              <a:t>21 Dec  -- Less Sunlight for NH</a:t>
            </a:r>
          </a:p>
        </p:txBody>
      </p:sp>
      <p:sp>
        <p:nvSpPr>
          <p:cNvPr id="409607" name="Line 7"/>
          <p:cNvSpPr>
            <a:spLocks noChangeShapeType="1"/>
          </p:cNvSpPr>
          <p:nvPr/>
        </p:nvSpPr>
        <p:spPr bwMode="auto">
          <a:xfrm>
            <a:off x="6858000" y="3124200"/>
            <a:ext cx="381000" cy="762000"/>
          </a:xfrm>
          <a:prstGeom prst="line">
            <a:avLst/>
          </a:prstGeom>
          <a:noFill/>
          <a:ln w="38100">
            <a:solidFill>
              <a:schemeClr val="hlink"/>
            </a:solidFill>
            <a:round/>
            <a:headEnd/>
            <a:tailEnd type="triangle" w="med" len="med"/>
          </a:ln>
        </p:spPr>
        <p:txBody>
          <a:bodyPr/>
          <a:lstStyle/>
          <a:p>
            <a:endParaRPr lang="en-US"/>
          </a:p>
        </p:txBody>
      </p:sp>
      <p:sp>
        <p:nvSpPr>
          <p:cNvPr id="409608" name="Text Box 8"/>
          <p:cNvSpPr txBox="1">
            <a:spLocks noChangeArrowheads="1"/>
          </p:cNvSpPr>
          <p:nvPr/>
        </p:nvSpPr>
        <p:spPr bwMode="auto">
          <a:xfrm>
            <a:off x="5797550" y="5181600"/>
            <a:ext cx="3217863" cy="400050"/>
          </a:xfrm>
          <a:prstGeom prst="rect">
            <a:avLst/>
          </a:prstGeom>
          <a:solidFill>
            <a:schemeClr val="accent1">
              <a:alpha val="80000"/>
            </a:schemeClr>
          </a:solidFill>
          <a:ln w="12700">
            <a:noFill/>
            <a:miter lim="800000"/>
            <a:headEnd/>
            <a:tailEnd/>
          </a:ln>
          <a:effectLst/>
        </p:spPr>
        <p:txBody>
          <a:bodyPr wrap="none">
            <a:spAutoFit/>
          </a:bodyPr>
          <a:lstStyle/>
          <a:p>
            <a:pPr algn="ctr">
              <a:defRPr/>
            </a:pPr>
            <a:r>
              <a:rPr lang="en-US" sz="2000" dirty="0">
                <a:solidFill>
                  <a:schemeClr val="hlink"/>
                </a:solidFill>
                <a:effectLst>
                  <a:outerShdw blurRad="38100" dist="38100" dir="2700000" algn="tl">
                    <a:srgbClr val="000000"/>
                  </a:outerShdw>
                </a:effectLst>
                <a:latin typeface="Arial" pitchFamily="34" charset="0"/>
              </a:rPr>
              <a:t>-- But Less Sunlight for SH</a:t>
            </a:r>
          </a:p>
        </p:txBody>
      </p:sp>
      <p:sp>
        <p:nvSpPr>
          <p:cNvPr id="409609" name="Text Box 9"/>
          <p:cNvSpPr txBox="1">
            <a:spLocks noChangeArrowheads="1"/>
          </p:cNvSpPr>
          <p:nvPr/>
        </p:nvSpPr>
        <p:spPr bwMode="auto">
          <a:xfrm>
            <a:off x="381000" y="4800600"/>
            <a:ext cx="3259138" cy="400050"/>
          </a:xfrm>
          <a:prstGeom prst="rect">
            <a:avLst/>
          </a:prstGeom>
          <a:solidFill>
            <a:schemeClr val="accent1">
              <a:alpha val="80000"/>
            </a:schemeClr>
          </a:solidFill>
          <a:ln w="12700">
            <a:noFill/>
            <a:miter lim="800000"/>
            <a:headEnd/>
            <a:tailEnd/>
          </a:ln>
          <a:effectLst/>
        </p:spPr>
        <p:txBody>
          <a:bodyPr wrap="none">
            <a:spAutoFit/>
          </a:bodyPr>
          <a:lstStyle/>
          <a:p>
            <a:pPr algn="ctr">
              <a:defRPr/>
            </a:pPr>
            <a:r>
              <a:rPr lang="en-US" sz="2000" dirty="0">
                <a:solidFill>
                  <a:schemeClr val="hlink"/>
                </a:solidFill>
                <a:effectLst>
                  <a:outerShdw blurRad="38100" dist="38100" dir="2700000" algn="tl">
                    <a:srgbClr val="000000"/>
                  </a:outerShdw>
                </a:effectLst>
                <a:latin typeface="Arial" pitchFamily="34" charset="0"/>
              </a:rPr>
              <a:t>-- But More Sunlight for SH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09605"/>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09607"/>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500"/>
                                  </p:stCondLst>
                                  <p:childTnLst>
                                    <p:set>
                                      <p:cBhvr>
                                        <p:cTn id="12" dur="1" fill="hold">
                                          <p:stCondLst>
                                            <p:cond delay="0"/>
                                          </p:stCondLst>
                                        </p:cTn>
                                        <p:tgtEl>
                                          <p:spTgt spid="409608"/>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5000"/>
                                  </p:stCondLst>
                                  <p:childTnLst>
                                    <p:set>
                                      <p:cBhvr>
                                        <p:cTn id="15" dur="1" fill="hold">
                                          <p:stCondLst>
                                            <p:cond delay="0"/>
                                          </p:stCondLst>
                                        </p:cTn>
                                        <p:tgtEl>
                                          <p:spTgt spid="409606"/>
                                        </p:tgtEl>
                                        <p:attrNameLst>
                                          <p:attrName>style.visibility</p:attrName>
                                        </p:attrNameLst>
                                      </p:cBhvr>
                                      <p:to>
                                        <p:strVal val="visible"/>
                                      </p:to>
                                    </p:set>
                                  </p:childTnLst>
                                </p:cTn>
                              </p:par>
                            </p:childTnLst>
                          </p:cTn>
                        </p:par>
                        <p:par>
                          <p:cTn id="16" fill="hold" nodeType="afterGroup">
                            <p:stCondLst>
                              <p:cond delay="8500"/>
                            </p:stCondLst>
                            <p:childTnLst>
                              <p:par>
                                <p:cTn id="17" presetID="1" presetClass="entr" presetSubtype="0" fill="hold" grpId="0" nodeType="afterEffect">
                                  <p:stCondLst>
                                    <p:cond delay="0"/>
                                  </p:stCondLst>
                                  <p:childTnLst>
                                    <p:set>
                                      <p:cBhvr>
                                        <p:cTn id="18" dur="1" fill="hold">
                                          <p:stCondLst>
                                            <p:cond delay="0"/>
                                          </p:stCondLst>
                                        </p:cTn>
                                        <p:tgtEl>
                                          <p:spTgt spid="409604"/>
                                        </p:tgtEl>
                                        <p:attrNameLst>
                                          <p:attrName>style.visibility</p:attrName>
                                        </p:attrNameLst>
                                      </p:cBhvr>
                                      <p:to>
                                        <p:strVal val="visible"/>
                                      </p:to>
                                    </p:set>
                                  </p:childTnLst>
                                </p:cTn>
                              </p:par>
                            </p:childTnLst>
                          </p:cTn>
                        </p:par>
                        <p:par>
                          <p:cTn id="19" fill="hold" nodeType="afterGroup">
                            <p:stCondLst>
                              <p:cond delay="8500"/>
                            </p:stCondLst>
                            <p:childTnLst>
                              <p:par>
                                <p:cTn id="20" presetID="1" presetClass="entr" presetSubtype="0" fill="hold" grpId="0" nodeType="afterEffect">
                                  <p:stCondLst>
                                    <p:cond delay="1000"/>
                                  </p:stCondLst>
                                  <p:childTnLst>
                                    <p:set>
                                      <p:cBhvr>
                                        <p:cTn id="21" dur="1" fill="hold">
                                          <p:stCondLst>
                                            <p:cond delay="0"/>
                                          </p:stCondLst>
                                        </p:cTn>
                                        <p:tgtEl>
                                          <p:spTgt spid="409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animBg="1"/>
      <p:bldP spid="409605" grpId="0" animBg="1"/>
      <p:bldP spid="409606" grpId="0" animBg="1"/>
      <p:bldP spid="409607" grpId="0" animBg="1"/>
      <p:bldP spid="409608" grpId="0" animBg="1"/>
      <p:bldP spid="40960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685800" y="381000"/>
            <a:ext cx="7772400" cy="1143000"/>
          </a:xfrm>
        </p:spPr>
        <p:txBody>
          <a:bodyPr/>
          <a:lstStyle/>
          <a:p>
            <a:pPr>
              <a:defRPr/>
            </a:pPr>
            <a:r>
              <a:rPr lang="en-US" dirty="0"/>
              <a:t>Sun Paths for Mid Latitudes</a:t>
            </a:r>
            <a:br>
              <a:rPr lang="en-US" dirty="0"/>
            </a:br>
            <a:r>
              <a:rPr lang="en-US" sz="2000" i="1" dirty="0" smtClean="0"/>
              <a:t>Moran &amp; Amer. Meteor. Soc. Education Program</a:t>
            </a:r>
            <a:endParaRPr lang="en-US" sz="2000" i="1" dirty="0"/>
          </a:p>
        </p:txBody>
      </p:sp>
      <p:pic>
        <p:nvPicPr>
          <p:cNvPr id="59395" name="Picture 3" descr="03"/>
          <p:cNvPicPr>
            <a:picLocks noChangeAspect="1" noChangeArrowheads="1"/>
          </p:cNvPicPr>
          <p:nvPr/>
        </p:nvPicPr>
        <p:blipFill>
          <a:blip r:embed="rId2" cstate="print"/>
          <a:srcRect t="37018" b="30849"/>
          <a:stretch>
            <a:fillRect/>
          </a:stretch>
        </p:blipFill>
        <p:spPr bwMode="auto">
          <a:xfrm>
            <a:off x="1890713" y="1828800"/>
            <a:ext cx="6097587" cy="38115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pPr>
              <a:defRPr/>
            </a:pPr>
            <a:r>
              <a:rPr lang="en-GB" sz="2800" dirty="0" smtClean="0"/>
              <a:t>Incoming solar energy reaching Madison</a:t>
            </a:r>
            <a:endParaRPr lang="en-GB" sz="2800" dirty="0"/>
          </a:p>
        </p:txBody>
      </p:sp>
      <p:pic>
        <p:nvPicPr>
          <p:cNvPr id="60419" name="Picture 2" descr="C:\Users\Ed\Documents\CLIMO\WI-CLIMO\WI-STATIONS\WI-SOLAR\WI-NSRDB-1991-2005_data\WI-NSRDB-NCDC-1991-2005-D-dsf-datafiles\MSN-726410-NSRDB-91-05.gif"/>
          <p:cNvPicPr>
            <a:picLocks noChangeAspect="1" noChangeArrowheads="1"/>
          </p:cNvPicPr>
          <p:nvPr/>
        </p:nvPicPr>
        <p:blipFill>
          <a:blip r:embed="rId3" cstate="print"/>
          <a:srcRect/>
          <a:stretch>
            <a:fillRect/>
          </a:stretch>
        </p:blipFill>
        <p:spPr bwMode="auto">
          <a:xfrm>
            <a:off x="533400" y="838200"/>
            <a:ext cx="6942138" cy="5668963"/>
          </a:xfrm>
          <a:prstGeom prst="rect">
            <a:avLst/>
          </a:prstGeom>
          <a:noFill/>
          <a:ln w="9525">
            <a:noFill/>
            <a:miter lim="800000"/>
            <a:headEnd/>
            <a:tailEnd/>
          </a:ln>
        </p:spPr>
      </p:pic>
      <p:pic>
        <p:nvPicPr>
          <p:cNvPr id="60420" name="Picture 3" descr="Madison - Dane County Regional Airport"/>
          <p:cNvPicPr>
            <a:picLocks noChangeAspect="1" noChangeArrowheads="1"/>
          </p:cNvPicPr>
          <p:nvPr/>
        </p:nvPicPr>
        <p:blipFill>
          <a:blip r:embed="rId4" cstate="print"/>
          <a:srcRect/>
          <a:stretch>
            <a:fillRect/>
          </a:stretch>
        </p:blipFill>
        <p:spPr bwMode="auto">
          <a:xfrm>
            <a:off x="7086600" y="2514600"/>
            <a:ext cx="1343025" cy="1428750"/>
          </a:xfrm>
          <a:prstGeom prst="rect">
            <a:avLst/>
          </a:prstGeom>
          <a:noFill/>
          <a:ln w="9525">
            <a:noFill/>
            <a:miter lim="800000"/>
            <a:headEnd/>
            <a:tailEnd/>
          </a:ln>
        </p:spPr>
      </p:pic>
      <p:sp>
        <p:nvSpPr>
          <p:cNvPr id="6" name="Up Arrow 5"/>
          <p:cNvSpPr>
            <a:spLocks noChangeArrowheads="1"/>
          </p:cNvSpPr>
          <p:nvPr/>
        </p:nvSpPr>
        <p:spPr bwMode="auto">
          <a:xfrm>
            <a:off x="4191000" y="5867400"/>
            <a:ext cx="484188" cy="977900"/>
          </a:xfrm>
          <a:prstGeom prst="upArrow">
            <a:avLst>
              <a:gd name="adj1" fmla="val 50000"/>
              <a:gd name="adj2" fmla="val 50024"/>
            </a:avLst>
          </a:prstGeom>
          <a:solidFill>
            <a:srgbClr val="FF0000">
              <a:alpha val="56862"/>
            </a:srgbClr>
          </a:solidFill>
          <a:ln w="12700" algn="ctr">
            <a:solidFill>
              <a:schemeClr val="tx1"/>
            </a:solidFill>
            <a:round/>
            <a:headEnd/>
            <a:tailEnd/>
          </a:ln>
        </p:spPr>
        <p:txBody>
          <a:bodyPr/>
          <a:lstStyle/>
          <a:p>
            <a:endParaRPr lang="en-US" altLang="en-US">
              <a:solidFill>
                <a:srgbClr val="8CF4EA"/>
              </a:solidFill>
            </a:endParaRPr>
          </a:p>
        </p:txBody>
      </p:sp>
      <p:sp>
        <p:nvSpPr>
          <p:cNvPr id="7" name="Up Arrow 6"/>
          <p:cNvSpPr>
            <a:spLocks noChangeArrowheads="1"/>
          </p:cNvSpPr>
          <p:nvPr/>
        </p:nvSpPr>
        <p:spPr bwMode="auto">
          <a:xfrm>
            <a:off x="6858000" y="5880100"/>
            <a:ext cx="484188" cy="977900"/>
          </a:xfrm>
          <a:prstGeom prst="upArrow">
            <a:avLst>
              <a:gd name="adj1" fmla="val 50000"/>
              <a:gd name="adj2" fmla="val 50024"/>
            </a:avLst>
          </a:prstGeom>
          <a:solidFill>
            <a:schemeClr val="bg1">
              <a:alpha val="65097"/>
            </a:schemeClr>
          </a:solidFill>
          <a:ln w="12700" algn="ctr">
            <a:solidFill>
              <a:schemeClr val="tx1"/>
            </a:solidFill>
            <a:round/>
            <a:headEnd/>
            <a:tailEnd/>
          </a:ln>
        </p:spPr>
        <p:txBody>
          <a:bodyPr/>
          <a:lstStyle/>
          <a:p>
            <a:endParaRPr lang="en-US" altLang="en-US">
              <a:solidFill>
                <a:srgbClr val="002EC2"/>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7" descr="http://www.aos.wisc.edu/~sco/clim-history/stations/msn/msn-tts-2012.gif"/>
          <p:cNvPicPr>
            <a:picLocks noChangeAspect="1" noChangeArrowheads="1"/>
          </p:cNvPicPr>
          <p:nvPr/>
        </p:nvPicPr>
        <p:blipFill>
          <a:blip r:embed="rId3" cstate="print"/>
          <a:srcRect/>
          <a:stretch>
            <a:fillRect/>
          </a:stretch>
        </p:blipFill>
        <p:spPr bwMode="auto">
          <a:xfrm>
            <a:off x="304800" y="1050925"/>
            <a:ext cx="7551738" cy="5807075"/>
          </a:xfrm>
          <a:prstGeom prst="rect">
            <a:avLst/>
          </a:prstGeom>
          <a:noFill/>
          <a:ln w="9525">
            <a:noFill/>
            <a:miter lim="800000"/>
            <a:headEnd/>
            <a:tailEnd/>
          </a:ln>
        </p:spPr>
      </p:pic>
      <p:sp>
        <p:nvSpPr>
          <p:cNvPr id="11" name="Title 10"/>
          <p:cNvSpPr>
            <a:spLocks noGrp="1"/>
          </p:cNvSpPr>
          <p:nvPr>
            <p:ph type="title"/>
          </p:nvPr>
        </p:nvSpPr>
        <p:spPr>
          <a:xfrm>
            <a:off x="609600" y="0"/>
            <a:ext cx="7772400" cy="1143000"/>
          </a:xfrm>
        </p:spPr>
        <p:txBody>
          <a:bodyPr/>
          <a:lstStyle/>
          <a:p>
            <a:pPr>
              <a:defRPr/>
            </a:pPr>
            <a:r>
              <a:rPr lang="en-US" sz="3200" dirty="0" smtClean="0"/>
              <a:t>Daily &amp; Seasonal Temperature Response at Madison</a:t>
            </a:r>
            <a:endParaRPr lang="en-US" sz="3200" dirty="0"/>
          </a:p>
        </p:txBody>
      </p:sp>
      <p:sp>
        <p:nvSpPr>
          <p:cNvPr id="12" name="Text Box 13"/>
          <p:cNvSpPr txBox="1">
            <a:spLocks noChangeArrowheads="1"/>
          </p:cNvSpPr>
          <p:nvPr/>
        </p:nvSpPr>
        <p:spPr bwMode="auto">
          <a:xfrm>
            <a:off x="838200" y="5486400"/>
            <a:ext cx="2840038" cy="646113"/>
          </a:xfrm>
          <a:prstGeom prst="rect">
            <a:avLst/>
          </a:prstGeom>
          <a:solidFill>
            <a:schemeClr val="accent1">
              <a:alpha val="51000"/>
            </a:schemeClr>
          </a:solidFill>
          <a:ln w="12700">
            <a:noFill/>
            <a:miter lim="800000"/>
            <a:headEnd/>
            <a:tailEnd/>
          </a:ln>
          <a:effectLst/>
        </p:spPr>
        <p:txBody>
          <a:bodyPr wrap="none">
            <a:spAutoFit/>
          </a:bodyPr>
          <a:lstStyle/>
          <a:p>
            <a:pPr algn="ctr">
              <a:defRPr/>
            </a:pPr>
            <a:r>
              <a:rPr lang="en-US" sz="1800" dirty="0">
                <a:solidFill>
                  <a:srgbClr val="FC0128"/>
                </a:solidFill>
                <a:effectLst>
                  <a:outerShdw blurRad="38100" dist="38100" dir="2700000" algn="tl">
                    <a:srgbClr val="000000"/>
                  </a:outerShdw>
                </a:effectLst>
                <a:latin typeface="Arial" pitchFamily="34" charset="0"/>
              </a:rPr>
              <a:t>Lowest ave. temperatures</a:t>
            </a:r>
          </a:p>
          <a:p>
            <a:pPr algn="ctr">
              <a:defRPr/>
            </a:pPr>
            <a:r>
              <a:rPr lang="en-US" sz="1800" dirty="0">
                <a:solidFill>
                  <a:srgbClr val="FC0128"/>
                </a:solidFill>
                <a:effectLst>
                  <a:outerShdw blurRad="38100" dist="38100" dir="2700000" algn="tl">
                    <a:srgbClr val="000000"/>
                  </a:outerShdw>
                </a:effectLst>
                <a:latin typeface="Arial" pitchFamily="34" charset="0"/>
              </a:rPr>
              <a:t>In mid Jan</a:t>
            </a:r>
          </a:p>
        </p:txBody>
      </p:sp>
      <p:sp>
        <p:nvSpPr>
          <p:cNvPr id="13" name="Text Box 13"/>
          <p:cNvSpPr txBox="1">
            <a:spLocks noChangeArrowheads="1"/>
          </p:cNvSpPr>
          <p:nvPr/>
        </p:nvSpPr>
        <p:spPr bwMode="auto">
          <a:xfrm>
            <a:off x="3276600" y="3886200"/>
            <a:ext cx="3429000" cy="646113"/>
          </a:xfrm>
          <a:prstGeom prst="rect">
            <a:avLst/>
          </a:prstGeom>
          <a:solidFill>
            <a:schemeClr val="accent1">
              <a:alpha val="50000"/>
            </a:schemeClr>
          </a:solidFill>
          <a:ln w="12700">
            <a:noFill/>
            <a:miter lim="800000"/>
            <a:headEnd/>
            <a:tailEnd/>
          </a:ln>
          <a:effectLst/>
        </p:spPr>
        <p:txBody>
          <a:bodyPr>
            <a:spAutoFit/>
          </a:bodyPr>
          <a:lstStyle/>
          <a:p>
            <a:pPr>
              <a:defRPr/>
            </a:pPr>
            <a:r>
              <a:rPr lang="en-US" sz="1800" dirty="0">
                <a:solidFill>
                  <a:srgbClr val="FC0128"/>
                </a:solidFill>
                <a:effectLst>
                  <a:outerShdw blurRad="38100" dist="38100" dir="2700000" algn="tl">
                    <a:srgbClr val="000000"/>
                  </a:outerShdw>
                </a:effectLst>
                <a:latin typeface="Arial" pitchFamily="34" charset="0"/>
              </a:rPr>
              <a:t>Highest ave. temperatures</a:t>
            </a:r>
          </a:p>
          <a:p>
            <a:pPr algn="ctr">
              <a:defRPr/>
            </a:pPr>
            <a:r>
              <a:rPr lang="en-US" sz="1800" dirty="0">
                <a:solidFill>
                  <a:srgbClr val="FC0128"/>
                </a:solidFill>
                <a:effectLst>
                  <a:outerShdw blurRad="38100" dist="38100" dir="2700000" algn="tl">
                    <a:srgbClr val="000000"/>
                  </a:outerShdw>
                </a:effectLst>
                <a:latin typeface="Arial" pitchFamily="34" charset="0"/>
              </a:rPr>
              <a:t>In mid July</a:t>
            </a:r>
          </a:p>
        </p:txBody>
      </p:sp>
      <p:sp>
        <p:nvSpPr>
          <p:cNvPr id="14" name="Text Box 12"/>
          <p:cNvSpPr txBox="1">
            <a:spLocks noChangeArrowheads="1"/>
          </p:cNvSpPr>
          <p:nvPr/>
        </p:nvSpPr>
        <p:spPr bwMode="auto">
          <a:xfrm>
            <a:off x="3581400" y="5257800"/>
            <a:ext cx="2438400" cy="646113"/>
          </a:xfrm>
          <a:prstGeom prst="rect">
            <a:avLst/>
          </a:prstGeom>
          <a:solidFill>
            <a:schemeClr val="accent1">
              <a:alpha val="49000"/>
            </a:schemeClr>
          </a:solidFill>
          <a:ln w="12700">
            <a:noFill/>
            <a:miter lim="800000"/>
            <a:headEnd/>
            <a:tailEnd/>
          </a:ln>
          <a:effectLst/>
        </p:spPr>
        <p:txBody>
          <a:bodyPr>
            <a:spAutoFit/>
          </a:bodyPr>
          <a:lstStyle/>
          <a:p>
            <a:pPr algn="ctr">
              <a:defRPr/>
            </a:pPr>
            <a:r>
              <a:rPr lang="en-US" sz="1800" dirty="0">
                <a:solidFill>
                  <a:srgbClr val="FC0128"/>
                </a:solidFill>
                <a:effectLst>
                  <a:outerShdw blurRad="38100" dist="38100" dir="2700000" algn="tl">
                    <a:srgbClr val="000000"/>
                  </a:outerShdw>
                </a:effectLst>
                <a:latin typeface="Arial" pitchFamily="34" charset="0"/>
              </a:rPr>
              <a:t>Summer</a:t>
            </a:r>
          </a:p>
          <a:p>
            <a:pPr algn="ctr">
              <a:defRPr/>
            </a:pPr>
            <a:r>
              <a:rPr lang="en-US" sz="1800" dirty="0">
                <a:solidFill>
                  <a:srgbClr val="FC0128"/>
                </a:solidFill>
                <a:effectLst>
                  <a:outerShdw blurRad="38100" dist="38100" dir="2700000" algn="tl">
                    <a:srgbClr val="000000"/>
                  </a:outerShdw>
                </a:effectLst>
                <a:latin typeface="Arial" pitchFamily="34" charset="0"/>
              </a:rPr>
              <a:t>Solstice on 21 June</a:t>
            </a:r>
            <a:endParaRPr lang="en-US" sz="2000" dirty="0">
              <a:solidFill>
                <a:srgbClr val="FC0128"/>
              </a:solidFill>
              <a:effectLst>
                <a:outerShdw blurRad="38100" dist="38100" dir="2700000" algn="tl">
                  <a:srgbClr val="000000"/>
                </a:outerShdw>
              </a:effectLst>
              <a:latin typeface="Arial" pitchFamily="34" charset="0"/>
            </a:endParaRPr>
          </a:p>
        </p:txBody>
      </p:sp>
      <p:sp>
        <p:nvSpPr>
          <p:cNvPr id="15" name="Text Box 12"/>
          <p:cNvSpPr txBox="1">
            <a:spLocks noChangeArrowheads="1"/>
          </p:cNvSpPr>
          <p:nvPr/>
        </p:nvSpPr>
        <p:spPr bwMode="auto">
          <a:xfrm>
            <a:off x="6705600" y="5181600"/>
            <a:ext cx="2108200" cy="646113"/>
          </a:xfrm>
          <a:prstGeom prst="rect">
            <a:avLst/>
          </a:prstGeom>
          <a:solidFill>
            <a:schemeClr val="accent1">
              <a:alpha val="49000"/>
            </a:schemeClr>
          </a:solidFill>
          <a:ln w="12700">
            <a:noFill/>
            <a:miter lim="800000"/>
            <a:headEnd/>
            <a:tailEnd/>
          </a:ln>
          <a:effectLst/>
        </p:spPr>
        <p:txBody>
          <a:bodyPr wrap="none">
            <a:spAutoFit/>
          </a:bodyPr>
          <a:lstStyle/>
          <a:p>
            <a:pPr algn="ctr">
              <a:defRPr/>
            </a:pPr>
            <a:r>
              <a:rPr lang="en-US" sz="1800" dirty="0">
                <a:solidFill>
                  <a:srgbClr val="FC0128"/>
                </a:solidFill>
                <a:effectLst>
                  <a:outerShdw blurRad="38100" dist="38100" dir="2700000" algn="tl">
                    <a:srgbClr val="000000"/>
                  </a:outerShdw>
                </a:effectLst>
                <a:latin typeface="Arial" pitchFamily="34" charset="0"/>
              </a:rPr>
              <a:t>Winter</a:t>
            </a:r>
          </a:p>
          <a:p>
            <a:pPr algn="ctr">
              <a:defRPr/>
            </a:pPr>
            <a:r>
              <a:rPr lang="en-US" sz="1800" dirty="0">
                <a:solidFill>
                  <a:srgbClr val="FC0128"/>
                </a:solidFill>
                <a:effectLst>
                  <a:outerShdw blurRad="38100" dist="38100" dir="2700000" algn="tl">
                    <a:srgbClr val="000000"/>
                  </a:outerShdw>
                </a:effectLst>
                <a:latin typeface="Arial" pitchFamily="34" charset="0"/>
              </a:rPr>
              <a:t>Solstice on 21 Dec</a:t>
            </a:r>
          </a:p>
        </p:txBody>
      </p:sp>
      <p:pic>
        <p:nvPicPr>
          <p:cNvPr id="62472" name="Picture 3" descr="Madison - Dane County Regional Airport"/>
          <p:cNvPicPr>
            <a:picLocks noChangeAspect="1" noChangeArrowheads="1"/>
          </p:cNvPicPr>
          <p:nvPr/>
        </p:nvPicPr>
        <p:blipFill>
          <a:blip r:embed="rId4" cstate="print"/>
          <a:srcRect/>
          <a:stretch>
            <a:fillRect/>
          </a:stretch>
        </p:blipFill>
        <p:spPr bwMode="auto">
          <a:xfrm>
            <a:off x="7467600" y="914400"/>
            <a:ext cx="1343025" cy="142875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autoUpdateAnimBg="0"/>
      <p:bldP spid="14" grpId="0" animBg="1" autoUpdateAnimBg="0"/>
      <p:bldP spid="15"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Seasons</a:t>
            </a:r>
            <a:endParaRPr lang="en-US" dirty="0"/>
          </a:p>
        </p:txBody>
      </p:sp>
      <p:sp>
        <p:nvSpPr>
          <p:cNvPr id="3" name="Content Placeholder 2"/>
          <p:cNvSpPr>
            <a:spLocks noGrp="1"/>
          </p:cNvSpPr>
          <p:nvPr>
            <p:ph idx="1"/>
          </p:nvPr>
        </p:nvSpPr>
        <p:spPr/>
        <p:txBody>
          <a:bodyPr/>
          <a:lstStyle/>
          <a:p>
            <a:pPr>
              <a:defRPr/>
            </a:pPr>
            <a:endParaRPr lang="en-US" sz="2800" dirty="0" smtClean="0"/>
          </a:p>
        </p:txBody>
      </p:sp>
      <p:graphicFrame>
        <p:nvGraphicFramePr>
          <p:cNvPr id="8" name="Table 7"/>
          <p:cNvGraphicFramePr>
            <a:graphicFrameLocks noGrp="1"/>
          </p:cNvGraphicFramePr>
          <p:nvPr/>
        </p:nvGraphicFramePr>
        <p:xfrm>
          <a:off x="304800" y="2209800"/>
          <a:ext cx="8305800" cy="3749675"/>
        </p:xfrm>
        <a:graphic>
          <a:graphicData uri="http://schemas.openxmlformats.org/drawingml/2006/table">
            <a:tbl>
              <a:tblPr firstRow="1" bandRow="1">
                <a:tableStyleId>{5C22544A-7EE6-4342-B048-85BDC9FD1C3A}</a:tableStyleId>
              </a:tblPr>
              <a:tblGrid>
                <a:gridCol w="1805609"/>
                <a:gridCol w="3188955"/>
                <a:gridCol w="3311236"/>
              </a:tblGrid>
              <a:tr h="457277">
                <a:tc>
                  <a:txBody>
                    <a:bodyPr/>
                    <a:lstStyle/>
                    <a:p>
                      <a:endParaRPr lang="en-GB" sz="1800" dirty="0"/>
                    </a:p>
                  </a:txBody>
                  <a:tcPr marT="45728" marB="45728"/>
                </a:tc>
                <a:tc>
                  <a:txBody>
                    <a:bodyPr/>
                    <a:lstStyle/>
                    <a:p>
                      <a:r>
                        <a:rPr lang="en-US" sz="2400" dirty="0" smtClean="0"/>
                        <a:t>Meteorological</a:t>
                      </a:r>
                      <a:endParaRPr lang="en-GB" sz="2400" dirty="0"/>
                    </a:p>
                  </a:txBody>
                  <a:tcPr marT="45728" marB="45728"/>
                </a:tc>
                <a:tc>
                  <a:txBody>
                    <a:bodyPr/>
                    <a:lstStyle/>
                    <a:p>
                      <a:r>
                        <a:rPr lang="en-US" sz="2400" dirty="0" smtClean="0"/>
                        <a:t>Astronomical</a:t>
                      </a:r>
                      <a:endParaRPr lang="en-GB" sz="2400" dirty="0"/>
                    </a:p>
                  </a:txBody>
                  <a:tcPr marT="45728" marB="45728"/>
                </a:tc>
              </a:tr>
              <a:tr h="823099">
                <a:tc>
                  <a:txBody>
                    <a:bodyPr/>
                    <a:lstStyle/>
                    <a:p>
                      <a:r>
                        <a:rPr lang="en-US" sz="2400" dirty="0" smtClean="0"/>
                        <a:t>Summer</a:t>
                      </a:r>
                      <a:endParaRPr lang="en-GB" sz="2400" dirty="0"/>
                    </a:p>
                  </a:txBody>
                  <a:tcPr marT="45728" marB="45728"/>
                </a:tc>
                <a:tc>
                  <a:txBody>
                    <a:bodyPr/>
                    <a:lstStyle/>
                    <a:p>
                      <a:pPr algn="ctr"/>
                      <a:r>
                        <a:rPr lang="en-US" sz="2400" dirty="0" smtClean="0"/>
                        <a:t>June, July, August</a:t>
                      </a:r>
                      <a:br>
                        <a:rPr lang="en-US" sz="2400" dirty="0" smtClean="0"/>
                      </a:br>
                      <a:endParaRPr lang="en-GB" sz="2400" dirty="0"/>
                    </a:p>
                  </a:txBody>
                  <a:tcPr marT="45728" marB="45728"/>
                </a:tc>
                <a:tc>
                  <a:txBody>
                    <a:bodyPr/>
                    <a:lstStyle/>
                    <a:p>
                      <a:r>
                        <a:rPr lang="en-US" sz="1800" dirty="0" smtClean="0"/>
                        <a:t> </a:t>
                      </a:r>
                      <a:r>
                        <a:rPr lang="en-US" sz="2400" dirty="0" smtClean="0"/>
                        <a:t>21 Jun - 21 Sep</a:t>
                      </a:r>
                      <a:endParaRPr lang="en-GB" sz="2400" dirty="0"/>
                    </a:p>
                  </a:txBody>
                  <a:tcPr marT="45728" marB="45728"/>
                </a:tc>
              </a:tr>
              <a:tr h="823099">
                <a:tc>
                  <a:txBody>
                    <a:bodyPr/>
                    <a:lstStyle/>
                    <a:p>
                      <a:r>
                        <a:rPr lang="en-US" sz="2400" dirty="0" smtClean="0"/>
                        <a:t>Autumn</a:t>
                      </a:r>
                      <a:endParaRPr lang="en-GB" sz="2400" dirty="0"/>
                    </a:p>
                  </a:txBody>
                  <a:tcPr marT="45728" marB="45728"/>
                </a:tc>
                <a:tc>
                  <a:txBody>
                    <a:bodyPr/>
                    <a:lstStyle/>
                    <a:p>
                      <a:pPr algn="ctr"/>
                      <a:r>
                        <a:rPr lang="en-US" sz="2400" dirty="0" smtClean="0"/>
                        <a:t>September, October, November </a:t>
                      </a:r>
                      <a:endParaRPr lang="en-GB" sz="2400" dirty="0"/>
                    </a:p>
                  </a:txBody>
                  <a:tcPr marT="45728" marB="45728"/>
                </a:tc>
                <a:tc>
                  <a:txBody>
                    <a:bodyPr/>
                    <a:lstStyle/>
                    <a:p>
                      <a:r>
                        <a:rPr lang="en-US" sz="2400" dirty="0" smtClean="0"/>
                        <a:t>21 Sep - 21 Dec</a:t>
                      </a:r>
                      <a:endParaRPr lang="en-GB" sz="2400" dirty="0"/>
                    </a:p>
                  </a:txBody>
                  <a:tcPr marT="45728" marB="45728"/>
                </a:tc>
              </a:tr>
              <a:tr h="823099">
                <a:tc>
                  <a:txBody>
                    <a:bodyPr/>
                    <a:lstStyle/>
                    <a:p>
                      <a:r>
                        <a:rPr lang="en-US" sz="2400" dirty="0" smtClean="0"/>
                        <a:t>Winter</a:t>
                      </a:r>
                      <a:endParaRPr lang="en-GB" sz="2400" dirty="0"/>
                    </a:p>
                  </a:txBody>
                  <a:tcPr marT="45728" marB="45728"/>
                </a:tc>
                <a:tc>
                  <a:txBody>
                    <a:bodyPr/>
                    <a:lstStyle/>
                    <a:p>
                      <a:pPr algn="ctr"/>
                      <a:r>
                        <a:rPr lang="en-US" sz="2400" dirty="0" smtClean="0"/>
                        <a:t>December, January, February</a:t>
                      </a:r>
                      <a:endParaRPr lang="en-GB" sz="2400" dirty="0"/>
                    </a:p>
                  </a:txBody>
                  <a:tcPr marT="45728" marB="45728"/>
                </a:tc>
                <a:tc>
                  <a:txBody>
                    <a:bodyPr/>
                    <a:lstStyle/>
                    <a:p>
                      <a:r>
                        <a:rPr lang="en-US" sz="2400" dirty="0" smtClean="0"/>
                        <a:t>21 Dec – 21 Mar</a:t>
                      </a:r>
                      <a:endParaRPr lang="en-GB" sz="2400" dirty="0"/>
                    </a:p>
                  </a:txBody>
                  <a:tcPr marT="45728" marB="45728"/>
                </a:tc>
              </a:tr>
              <a:tr h="823099">
                <a:tc>
                  <a:txBody>
                    <a:bodyPr/>
                    <a:lstStyle/>
                    <a:p>
                      <a:r>
                        <a:rPr lang="en-US" sz="2400" dirty="0" smtClean="0"/>
                        <a:t>Spring</a:t>
                      </a:r>
                      <a:endParaRPr lang="en-GB" sz="2400" dirty="0"/>
                    </a:p>
                  </a:txBody>
                  <a:tcPr marT="45728" marB="45728"/>
                </a:tc>
                <a:tc>
                  <a:txBody>
                    <a:bodyPr/>
                    <a:lstStyle/>
                    <a:p>
                      <a:pPr algn="ctr"/>
                      <a:r>
                        <a:rPr lang="en-US" sz="2400" dirty="0" smtClean="0"/>
                        <a:t>March, April,</a:t>
                      </a:r>
                      <a:r>
                        <a:rPr lang="en-US" sz="2400" baseline="0" dirty="0" smtClean="0"/>
                        <a:t> May </a:t>
                      </a:r>
                      <a:endParaRPr lang="en-GB" sz="2400" dirty="0"/>
                    </a:p>
                  </a:txBody>
                  <a:tcPr marT="45728" marB="45728"/>
                </a:tc>
                <a:tc>
                  <a:txBody>
                    <a:bodyPr/>
                    <a:lstStyle/>
                    <a:p>
                      <a:r>
                        <a:rPr lang="en-US" sz="2400" dirty="0" smtClean="0"/>
                        <a:t>21 Mar -21</a:t>
                      </a:r>
                      <a:r>
                        <a:rPr lang="en-US" sz="2400" baseline="0" dirty="0" smtClean="0"/>
                        <a:t> Jun</a:t>
                      </a:r>
                      <a:endParaRPr lang="en-GB" sz="2400" dirty="0"/>
                    </a:p>
                  </a:txBody>
                  <a:tcPr marT="45728" marB="45728"/>
                </a:tc>
              </a:tr>
            </a:tbl>
          </a:graphicData>
        </a:graphic>
      </p:graphicFrame>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p:txBody>
          <a:bodyPr/>
          <a:lstStyle/>
          <a:p>
            <a:pPr>
              <a:defRPr/>
            </a:pPr>
            <a:r>
              <a:rPr lang="en-US" dirty="0"/>
              <a:t>Overview</a:t>
            </a:r>
          </a:p>
        </p:txBody>
      </p:sp>
      <p:sp>
        <p:nvSpPr>
          <p:cNvPr id="991235" name="Rectangle 3"/>
          <p:cNvSpPr>
            <a:spLocks noGrp="1" noChangeArrowheads="1"/>
          </p:cNvSpPr>
          <p:nvPr>
            <p:ph type="body" idx="4294967295"/>
          </p:nvPr>
        </p:nvSpPr>
        <p:spPr/>
        <p:txBody>
          <a:bodyPr/>
          <a:lstStyle/>
          <a:p>
            <a:pPr>
              <a:buFont typeface="Monotype Sorts" pitchFamily="2" charset="2"/>
              <a:buChar char="u"/>
              <a:defRPr/>
            </a:pPr>
            <a:r>
              <a:rPr lang="en-US" dirty="0" smtClean="0"/>
              <a:t>What’s </a:t>
            </a:r>
            <a:r>
              <a:rPr lang="en-US" dirty="0"/>
              <a:t>Weather</a:t>
            </a:r>
          </a:p>
          <a:p>
            <a:pPr>
              <a:buFont typeface="Monotype Sorts" pitchFamily="2" charset="2"/>
              <a:buChar char="u"/>
              <a:defRPr/>
            </a:pPr>
            <a:r>
              <a:rPr lang="en-US" dirty="0"/>
              <a:t>What’s </a:t>
            </a:r>
            <a:r>
              <a:rPr lang="en-US" dirty="0" smtClean="0"/>
              <a:t>Climate</a:t>
            </a:r>
          </a:p>
          <a:p>
            <a:pPr>
              <a:buFont typeface="Monotype Sorts" pitchFamily="2" charset="2"/>
              <a:buChar char="u"/>
              <a:defRPr/>
            </a:pPr>
            <a:r>
              <a:rPr lang="en-US" dirty="0" smtClean="0"/>
              <a:t>Why Climate</a:t>
            </a:r>
          </a:p>
          <a:p>
            <a:pPr>
              <a:buFont typeface="Monotype Sorts" pitchFamily="2" charset="2"/>
              <a:buChar char="u"/>
              <a:defRPr/>
            </a:pPr>
            <a:r>
              <a:rPr lang="en-US" dirty="0" smtClean="0"/>
              <a:t>Wisconsin’s Seasons</a:t>
            </a:r>
          </a:p>
          <a:p>
            <a:pPr>
              <a:buFont typeface="Monotype Sorts" pitchFamily="2" charset="2"/>
              <a:buChar char="u"/>
              <a:defRPr/>
            </a:pPr>
            <a:r>
              <a:rPr lang="en-US" dirty="0" smtClean="0"/>
              <a:t>Climates of the Past</a:t>
            </a:r>
          </a:p>
          <a:p>
            <a:pPr>
              <a:buFont typeface="Monotype Sorts" pitchFamily="2" charset="2"/>
              <a:buChar char="u"/>
              <a:defRPr/>
            </a:pPr>
            <a:r>
              <a:rPr lang="en-US" dirty="0" smtClean="0"/>
              <a:t>Seasonal Outlook</a:t>
            </a:r>
          </a:p>
          <a:p>
            <a:pPr>
              <a:buFont typeface="Monotype Sorts" pitchFamily="2" charset="2"/>
              <a:buChar char="u"/>
              <a:defRPr/>
            </a:pPr>
            <a:endParaRPr lang="en-US" dirty="0"/>
          </a:p>
          <a:p>
            <a:pPr lvl="1">
              <a:defRPr/>
            </a:pPr>
            <a:endParaRPr lang="en-US" dirty="0"/>
          </a:p>
          <a:p>
            <a:pPr lvl="1">
              <a:defRPr/>
            </a:pPr>
            <a:endParaRPr lang="en-US" dirty="0"/>
          </a:p>
          <a:p>
            <a:pPr>
              <a:buFont typeface="Monotype Sorts" pitchFamily="2" charset="2"/>
              <a:buChar char="u"/>
              <a:defRPr/>
            </a:pPr>
            <a:endParaRPr lang="en-US" dirty="0"/>
          </a:p>
        </p:txBody>
      </p:sp>
    </p:spTree>
  </p:cSld>
  <p:clrMapOvr>
    <a:masterClrMapping/>
  </p:clrMapOvr>
  <p:transition advTm="4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1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1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91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912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12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912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itle 2"/>
          <p:cNvSpPr>
            <a:spLocks noGrp="1"/>
          </p:cNvSpPr>
          <p:nvPr>
            <p:ph type="title" idx="4294967295"/>
          </p:nvPr>
        </p:nvSpPr>
        <p:spPr/>
        <p:txBody>
          <a:bodyPr lIns="91440" tIns="45720" rIns="91440" bIns="45720"/>
          <a:lstStyle/>
          <a:p>
            <a:pPr eaLnBrk="1" hangingPunct="1">
              <a:defRPr/>
            </a:pPr>
            <a:r>
              <a:rPr lang="en-US" dirty="0" smtClean="0"/>
              <a:t>Summer (JJA) in Wisconsin </a:t>
            </a:r>
            <a:endParaRPr lang="en-GB" dirty="0" smtClean="0"/>
          </a:p>
        </p:txBody>
      </p:sp>
      <p:sp>
        <p:nvSpPr>
          <p:cNvPr id="28675" name="Content Placeholder 3"/>
          <p:cNvSpPr>
            <a:spLocks noGrp="1"/>
          </p:cNvSpPr>
          <p:nvPr>
            <p:ph sz="half" idx="4294967295"/>
          </p:nvPr>
        </p:nvSpPr>
        <p:spPr>
          <a:xfrm>
            <a:off x="228600" y="1741488"/>
            <a:ext cx="3581400" cy="4114800"/>
          </a:xfrm>
        </p:spPr>
        <p:txBody>
          <a:bodyPr lIns="91440" tIns="45720" rIns="91440" bIns="45720"/>
          <a:lstStyle/>
          <a:p>
            <a:pPr eaLnBrk="1" hangingPunct="1">
              <a:buFont typeface="Monotype Sorts" pitchFamily="2" charset="2"/>
              <a:buChar char="u"/>
              <a:defRPr/>
            </a:pPr>
            <a:endParaRPr lang="en-GB" sz="2800" dirty="0" smtClean="0"/>
          </a:p>
        </p:txBody>
      </p:sp>
      <p:sp>
        <p:nvSpPr>
          <p:cNvPr id="516100" name="Content Placeholder 4"/>
          <p:cNvSpPr>
            <a:spLocks noGrp="1"/>
          </p:cNvSpPr>
          <p:nvPr>
            <p:ph sz="half" idx="4294967295"/>
          </p:nvPr>
        </p:nvSpPr>
        <p:spPr>
          <a:xfrm>
            <a:off x="3733800" y="1828800"/>
            <a:ext cx="5257800" cy="4114800"/>
          </a:xfrm>
        </p:spPr>
        <p:txBody>
          <a:bodyPr lIns="91440" tIns="45720" rIns="91440" bIns="45720"/>
          <a:lstStyle/>
          <a:p>
            <a:pPr eaLnBrk="1" hangingPunct="1">
              <a:buFont typeface="Monotype Sorts" pitchFamily="2" charset="2"/>
              <a:buChar char="u"/>
              <a:defRPr/>
            </a:pPr>
            <a:r>
              <a:rPr lang="en-US" sz="2400" dirty="0" smtClean="0"/>
              <a:t>15-15</a:t>
            </a:r>
            <a:r>
              <a:rPr lang="en-US" sz="2400" dirty="0" smtClean="0">
                <a:cs typeface="Arial" charset="0"/>
              </a:rPr>
              <a:t>½</a:t>
            </a:r>
            <a:r>
              <a:rPr lang="en-US" sz="2400" dirty="0" smtClean="0"/>
              <a:t> hours of sunlight </a:t>
            </a:r>
          </a:p>
          <a:p>
            <a:pPr eaLnBrk="1" hangingPunct="1">
              <a:buFont typeface="Monotype Sorts" pitchFamily="2" charset="2"/>
              <a:buChar char="u"/>
              <a:defRPr/>
            </a:pPr>
            <a:r>
              <a:rPr lang="en-US" sz="2400" dirty="0" smtClean="0"/>
              <a:t>Tropical air sweeps north</a:t>
            </a:r>
          </a:p>
          <a:p>
            <a:pPr eaLnBrk="1" hangingPunct="1">
              <a:buFont typeface="Monotype Sorts" pitchFamily="2" charset="2"/>
              <a:buChar char="u"/>
              <a:defRPr/>
            </a:pPr>
            <a:r>
              <a:rPr lang="en-US" sz="2400" dirty="0" smtClean="0"/>
              <a:t>Highest temperature </a:t>
            </a:r>
            <a:br>
              <a:rPr lang="en-US" sz="2400" dirty="0" smtClean="0"/>
            </a:br>
            <a:r>
              <a:rPr lang="en-US" sz="2400" dirty="0" smtClean="0"/>
              <a:t>114° F in July 1936</a:t>
            </a:r>
          </a:p>
          <a:p>
            <a:pPr eaLnBrk="1" hangingPunct="1">
              <a:buFont typeface="Monotype Sorts" pitchFamily="2" charset="2"/>
              <a:buChar char="u"/>
              <a:defRPr/>
            </a:pPr>
            <a:r>
              <a:rPr lang="en-US" sz="2400" dirty="0" smtClean="0"/>
              <a:t>Annual number of </a:t>
            </a:r>
            <a:br>
              <a:rPr lang="en-US" sz="2400" dirty="0" smtClean="0"/>
            </a:br>
            <a:r>
              <a:rPr lang="en-US" sz="2400" dirty="0" smtClean="0"/>
              <a:t>90-degree days (max T ≥ 90°F):</a:t>
            </a:r>
            <a:br>
              <a:rPr lang="en-US" sz="2400" dirty="0" smtClean="0"/>
            </a:br>
            <a:r>
              <a:rPr lang="en-US" sz="2400" dirty="0" smtClean="0"/>
              <a:t>	  2 in north central</a:t>
            </a:r>
            <a:br>
              <a:rPr lang="en-US" sz="2400" dirty="0" smtClean="0"/>
            </a:br>
            <a:r>
              <a:rPr lang="en-US" sz="2400" dirty="0" smtClean="0"/>
              <a:t>	18 in southwest</a:t>
            </a:r>
          </a:p>
          <a:p>
            <a:pPr eaLnBrk="1" hangingPunct="1">
              <a:buFont typeface="Monotype Sorts" pitchFamily="2" charset="2"/>
              <a:buChar char="u"/>
              <a:defRPr/>
            </a:pPr>
            <a:r>
              <a:rPr lang="en-US" sz="2400" dirty="0" smtClean="0"/>
              <a:t> 30-40 thunderstorm days/ yr.</a:t>
            </a:r>
          </a:p>
          <a:p>
            <a:pPr eaLnBrk="1" hangingPunct="1">
              <a:buFont typeface="Monotype Sorts" pitchFamily="2" charset="2"/>
              <a:buChar char="u"/>
              <a:defRPr/>
            </a:pPr>
            <a:r>
              <a:rPr lang="en-US" sz="2400" dirty="0" smtClean="0"/>
              <a:t>Height of severe weather season (June most tornadoes)</a:t>
            </a:r>
            <a:endParaRPr lang="en-GB" sz="2400" dirty="0" smtClean="0"/>
          </a:p>
        </p:txBody>
      </p:sp>
      <p:pic>
        <p:nvPicPr>
          <p:cNvPr id="65541" name="Picture 2"/>
          <p:cNvPicPr>
            <a:picLocks noChangeAspect="1" noChangeArrowheads="1"/>
          </p:cNvPicPr>
          <p:nvPr/>
        </p:nvPicPr>
        <p:blipFill>
          <a:blip r:embed="rId3" cstate="print"/>
          <a:srcRect/>
          <a:stretch>
            <a:fillRect/>
          </a:stretch>
        </p:blipFill>
        <p:spPr bwMode="auto">
          <a:xfrm>
            <a:off x="468313" y="1439863"/>
            <a:ext cx="3060700" cy="4719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16100">
                                            <p:txEl>
                                              <p:pRg st="0" end="0"/>
                                            </p:txEl>
                                          </p:spTgt>
                                        </p:tgtEl>
                                        <p:attrNameLst>
                                          <p:attrName>style.visibility</p:attrName>
                                        </p:attrNameLst>
                                      </p:cBhvr>
                                      <p:to>
                                        <p:strVal val="visible"/>
                                      </p:to>
                                    </p:set>
                                    <p:animEffect transition="in" filter="fade">
                                      <p:cBhvr>
                                        <p:cTn id="7" dur="1000"/>
                                        <p:tgtEl>
                                          <p:spTgt spid="516100">
                                            <p:txEl>
                                              <p:pRg st="0" end="0"/>
                                            </p:txEl>
                                          </p:spTgt>
                                        </p:tgtEl>
                                      </p:cBhvr>
                                    </p:animEffect>
                                    <p:anim calcmode="lin" valueType="num">
                                      <p:cBhvr>
                                        <p:cTn id="8" dur="1000" fill="hold"/>
                                        <p:tgtEl>
                                          <p:spTgt spid="516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6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16100">
                                            <p:txEl>
                                              <p:pRg st="1" end="1"/>
                                            </p:txEl>
                                          </p:spTgt>
                                        </p:tgtEl>
                                        <p:attrNameLst>
                                          <p:attrName>style.visibility</p:attrName>
                                        </p:attrNameLst>
                                      </p:cBhvr>
                                      <p:to>
                                        <p:strVal val="visible"/>
                                      </p:to>
                                    </p:set>
                                    <p:animEffect transition="in" filter="fade">
                                      <p:cBhvr>
                                        <p:cTn id="14" dur="1000"/>
                                        <p:tgtEl>
                                          <p:spTgt spid="516100">
                                            <p:txEl>
                                              <p:pRg st="1" end="1"/>
                                            </p:txEl>
                                          </p:spTgt>
                                        </p:tgtEl>
                                      </p:cBhvr>
                                    </p:animEffect>
                                    <p:anim calcmode="lin" valueType="num">
                                      <p:cBhvr>
                                        <p:cTn id="15" dur="1000" fill="hold"/>
                                        <p:tgtEl>
                                          <p:spTgt spid="516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16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16100">
                                            <p:txEl>
                                              <p:pRg st="2" end="2"/>
                                            </p:txEl>
                                          </p:spTgt>
                                        </p:tgtEl>
                                        <p:attrNameLst>
                                          <p:attrName>style.visibility</p:attrName>
                                        </p:attrNameLst>
                                      </p:cBhvr>
                                      <p:to>
                                        <p:strVal val="visible"/>
                                      </p:to>
                                    </p:set>
                                    <p:animEffect transition="in" filter="fade">
                                      <p:cBhvr>
                                        <p:cTn id="21" dur="1000"/>
                                        <p:tgtEl>
                                          <p:spTgt spid="516100">
                                            <p:txEl>
                                              <p:pRg st="2" end="2"/>
                                            </p:txEl>
                                          </p:spTgt>
                                        </p:tgtEl>
                                      </p:cBhvr>
                                    </p:animEffect>
                                    <p:anim calcmode="lin" valueType="num">
                                      <p:cBhvr>
                                        <p:cTn id="22" dur="1000" fill="hold"/>
                                        <p:tgtEl>
                                          <p:spTgt spid="51610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16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16100">
                                            <p:txEl>
                                              <p:pRg st="3" end="3"/>
                                            </p:txEl>
                                          </p:spTgt>
                                        </p:tgtEl>
                                        <p:attrNameLst>
                                          <p:attrName>style.visibility</p:attrName>
                                        </p:attrNameLst>
                                      </p:cBhvr>
                                      <p:to>
                                        <p:strVal val="visible"/>
                                      </p:to>
                                    </p:set>
                                    <p:animEffect transition="in" filter="fade">
                                      <p:cBhvr>
                                        <p:cTn id="28" dur="1000"/>
                                        <p:tgtEl>
                                          <p:spTgt spid="516100">
                                            <p:txEl>
                                              <p:pRg st="3" end="3"/>
                                            </p:txEl>
                                          </p:spTgt>
                                        </p:tgtEl>
                                      </p:cBhvr>
                                    </p:animEffect>
                                    <p:anim calcmode="lin" valueType="num">
                                      <p:cBhvr>
                                        <p:cTn id="29" dur="1000" fill="hold"/>
                                        <p:tgtEl>
                                          <p:spTgt spid="51610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16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16100">
                                            <p:txEl>
                                              <p:pRg st="4" end="4"/>
                                            </p:txEl>
                                          </p:spTgt>
                                        </p:tgtEl>
                                        <p:attrNameLst>
                                          <p:attrName>style.visibility</p:attrName>
                                        </p:attrNameLst>
                                      </p:cBhvr>
                                      <p:to>
                                        <p:strVal val="visible"/>
                                      </p:to>
                                    </p:set>
                                    <p:animEffect transition="in" filter="fade">
                                      <p:cBhvr>
                                        <p:cTn id="35" dur="1000"/>
                                        <p:tgtEl>
                                          <p:spTgt spid="516100">
                                            <p:txEl>
                                              <p:pRg st="4" end="4"/>
                                            </p:txEl>
                                          </p:spTgt>
                                        </p:tgtEl>
                                      </p:cBhvr>
                                    </p:animEffect>
                                    <p:anim calcmode="lin" valueType="num">
                                      <p:cBhvr>
                                        <p:cTn id="36" dur="1000" fill="hold"/>
                                        <p:tgtEl>
                                          <p:spTgt spid="51610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16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16100">
                                            <p:txEl>
                                              <p:pRg st="5" end="5"/>
                                            </p:txEl>
                                          </p:spTgt>
                                        </p:tgtEl>
                                        <p:attrNameLst>
                                          <p:attrName>style.visibility</p:attrName>
                                        </p:attrNameLst>
                                      </p:cBhvr>
                                      <p:to>
                                        <p:strVal val="visible"/>
                                      </p:to>
                                    </p:set>
                                    <p:animEffect transition="in" filter="fade">
                                      <p:cBhvr>
                                        <p:cTn id="42" dur="1000"/>
                                        <p:tgtEl>
                                          <p:spTgt spid="516100">
                                            <p:txEl>
                                              <p:pRg st="5" end="5"/>
                                            </p:txEl>
                                          </p:spTgt>
                                        </p:tgtEl>
                                      </p:cBhvr>
                                    </p:animEffect>
                                    <p:anim calcmode="lin" valueType="num">
                                      <p:cBhvr>
                                        <p:cTn id="43" dur="1000" fill="hold"/>
                                        <p:tgtEl>
                                          <p:spTgt spid="51610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16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lstStyle/>
          <a:p>
            <a:pPr>
              <a:defRPr/>
            </a:pPr>
            <a:r>
              <a:rPr lang="en-US" sz="3200" dirty="0" smtClean="0"/>
              <a:t>DAYLIGHT-NIGHT (21 JUN) </a:t>
            </a:r>
            <a:br>
              <a:rPr lang="en-US" sz="3200" dirty="0" smtClean="0"/>
            </a:br>
            <a:r>
              <a:rPr lang="en-US" sz="2400" dirty="0" smtClean="0"/>
              <a:t>at 10 AM CDT </a:t>
            </a:r>
            <a:r>
              <a:rPr lang="en-US" sz="2400" i="1" dirty="0" smtClean="0"/>
              <a:t>(Source: US Naval Observatory)</a:t>
            </a:r>
          </a:p>
        </p:txBody>
      </p:sp>
      <p:pic>
        <p:nvPicPr>
          <p:cNvPr id="67587" name="Picture 3" descr="earthview1_1453178150"/>
          <p:cNvPicPr>
            <a:picLocks noChangeAspect="1" noChangeArrowheads="1"/>
          </p:cNvPicPr>
          <p:nvPr/>
        </p:nvPicPr>
        <p:blipFill>
          <a:blip r:embed="rId3" cstate="print"/>
          <a:srcRect/>
          <a:stretch>
            <a:fillRect/>
          </a:stretch>
        </p:blipFill>
        <p:spPr bwMode="auto">
          <a:xfrm>
            <a:off x="0" y="1370013"/>
            <a:ext cx="9432925" cy="4718050"/>
          </a:xfrm>
          <a:prstGeom prst="rect">
            <a:avLst/>
          </a:prstGeom>
          <a:noFill/>
          <a:ln w="9525">
            <a:noFill/>
            <a:miter lim="800000"/>
            <a:headEnd/>
            <a:tailEnd/>
          </a:ln>
        </p:spPr>
      </p:pic>
      <p:sp>
        <p:nvSpPr>
          <p:cNvPr id="410628" name="Text Box 4"/>
          <p:cNvSpPr txBox="1">
            <a:spLocks noChangeArrowheads="1"/>
          </p:cNvSpPr>
          <p:nvPr/>
        </p:nvSpPr>
        <p:spPr bwMode="auto">
          <a:xfrm>
            <a:off x="609600" y="16002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24 hr</a:t>
            </a:r>
          </a:p>
        </p:txBody>
      </p:sp>
      <p:sp>
        <p:nvSpPr>
          <p:cNvPr id="410629" name="Text Box 5"/>
          <p:cNvSpPr txBox="1">
            <a:spLocks noChangeArrowheads="1"/>
          </p:cNvSpPr>
          <p:nvPr/>
        </p:nvSpPr>
        <p:spPr bwMode="auto">
          <a:xfrm>
            <a:off x="990600" y="34290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
        <p:nvSpPr>
          <p:cNvPr id="410630" name="Text Box 6"/>
          <p:cNvSpPr txBox="1">
            <a:spLocks noChangeArrowheads="1"/>
          </p:cNvSpPr>
          <p:nvPr/>
        </p:nvSpPr>
        <p:spPr bwMode="auto">
          <a:xfrm>
            <a:off x="1524000" y="5105400"/>
            <a:ext cx="709613" cy="457200"/>
          </a:xfrm>
          <a:prstGeom prst="rect">
            <a:avLst/>
          </a:prstGeom>
          <a:noFill/>
          <a:ln w="12700">
            <a:noFill/>
            <a:miter lim="800000"/>
            <a:headEnd/>
            <a:tailEnd/>
          </a:ln>
          <a:effectLst/>
        </p:spPr>
        <p:txBody>
          <a:bodyPr>
            <a:spAutoFit/>
          </a:bodyPr>
          <a:lstStyle/>
          <a:p>
            <a:pPr>
              <a:defRPr/>
            </a:pPr>
            <a:r>
              <a:rPr lang="en-US" dirty="0">
                <a:effectLst>
                  <a:outerShdw blurRad="38100" dist="38100" dir="2700000" algn="tl">
                    <a:srgbClr val="000000"/>
                  </a:outerShdw>
                </a:effectLst>
                <a:cs typeface="Arial" charset="0"/>
              </a:rPr>
              <a:t>0 hr</a:t>
            </a:r>
          </a:p>
        </p:txBody>
      </p:sp>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52400"/>
            <a:ext cx="7772400" cy="1143000"/>
          </a:xfrm>
        </p:spPr>
        <p:txBody>
          <a:bodyPr/>
          <a:lstStyle/>
          <a:p>
            <a:pPr>
              <a:defRPr/>
            </a:pPr>
            <a:r>
              <a:rPr lang="en-US" dirty="0" smtClean="0"/>
              <a:t>July average surface winds</a:t>
            </a:r>
            <a:endParaRPr lang="en-GB" dirty="0"/>
          </a:p>
        </p:txBody>
      </p:sp>
      <p:pic>
        <p:nvPicPr>
          <p:cNvPr id="69635" name="Picture 2"/>
          <p:cNvPicPr>
            <a:picLocks noChangeAspect="1" noChangeArrowheads="1"/>
          </p:cNvPicPr>
          <p:nvPr/>
        </p:nvPicPr>
        <p:blipFill>
          <a:blip r:embed="rId3" cstate="print"/>
          <a:srcRect/>
          <a:stretch>
            <a:fillRect/>
          </a:stretch>
        </p:blipFill>
        <p:spPr bwMode="auto">
          <a:xfrm>
            <a:off x="685800" y="1279525"/>
            <a:ext cx="7620000" cy="5191125"/>
          </a:xfrm>
          <a:prstGeom prst="rect">
            <a:avLst/>
          </a:prstGeom>
          <a:noFill/>
          <a:ln w="9525">
            <a:noFill/>
            <a:miter lim="800000"/>
            <a:headEnd/>
            <a:tailEnd/>
          </a:ln>
        </p:spPr>
      </p:pic>
      <p:sp>
        <p:nvSpPr>
          <p:cNvPr id="4" name="Up Arrow 3"/>
          <p:cNvSpPr>
            <a:spLocks noChangeArrowheads="1"/>
          </p:cNvSpPr>
          <p:nvPr/>
        </p:nvSpPr>
        <p:spPr bwMode="auto">
          <a:xfrm>
            <a:off x="4800600" y="4572000"/>
            <a:ext cx="484188" cy="977900"/>
          </a:xfrm>
          <a:prstGeom prst="upArrow">
            <a:avLst>
              <a:gd name="adj1" fmla="val 50000"/>
              <a:gd name="adj2" fmla="val 50024"/>
            </a:avLst>
          </a:prstGeom>
          <a:solidFill>
            <a:srgbClr val="FF0000"/>
          </a:solidFill>
          <a:ln w="12700" algn="ctr">
            <a:solidFill>
              <a:srgbClr val="FF0000">
                <a:alpha val="69019"/>
              </a:srgbClr>
            </a:solidFill>
            <a:round/>
            <a:headEnd/>
            <a:tailEnd/>
          </a:ln>
        </p:spPr>
        <p:txBody>
          <a:bodyPr/>
          <a:lstStyle/>
          <a:p>
            <a:endParaRPr lang="en-US" altLang="en-US">
              <a:solidFill>
                <a:srgbClr val="FF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0" y="0"/>
            <a:ext cx="9144000" cy="1143000"/>
          </a:xfrm>
        </p:spPr>
        <p:txBody>
          <a:bodyPr/>
          <a:lstStyle/>
          <a:p>
            <a:pPr>
              <a:defRPr/>
            </a:pPr>
            <a:r>
              <a:rPr lang="en-US" sz="2800" dirty="0" smtClean="0"/>
              <a:t>Extremely High Summer Temperatures in Wisconsin</a:t>
            </a:r>
          </a:p>
        </p:txBody>
      </p:sp>
      <p:pic>
        <p:nvPicPr>
          <p:cNvPr id="71683" name="Picture 3" descr="wis-coop2"/>
          <p:cNvPicPr>
            <a:picLocks noChangeAspect="1" noChangeArrowheads="1"/>
          </p:cNvPicPr>
          <p:nvPr/>
        </p:nvPicPr>
        <p:blipFill>
          <a:blip r:embed="rId3" cstate="print"/>
          <a:srcRect/>
          <a:stretch>
            <a:fillRect/>
          </a:stretch>
        </p:blipFill>
        <p:spPr bwMode="auto">
          <a:xfrm>
            <a:off x="8001000" y="1371600"/>
            <a:ext cx="960438" cy="1028700"/>
          </a:xfrm>
          <a:prstGeom prst="rect">
            <a:avLst/>
          </a:prstGeom>
          <a:solidFill>
            <a:schemeClr val="accent1">
              <a:alpha val="0"/>
            </a:schemeClr>
          </a:solidFill>
          <a:ln w="9525">
            <a:noFill/>
            <a:miter lim="800000"/>
            <a:headEnd/>
            <a:tailEnd/>
          </a:ln>
        </p:spPr>
      </p:pic>
      <p:pic>
        <p:nvPicPr>
          <p:cNvPr id="71684" name="Picture 6" descr="http://www.aos.wisc.edu/~sco/clim-history/state/graphics/WI-HIGH-T-ANN.gif"/>
          <p:cNvPicPr>
            <a:picLocks noChangeAspect="1" noChangeArrowheads="1"/>
          </p:cNvPicPr>
          <p:nvPr/>
        </p:nvPicPr>
        <p:blipFill>
          <a:blip r:embed="rId4" cstate="print"/>
          <a:srcRect/>
          <a:stretch>
            <a:fillRect/>
          </a:stretch>
        </p:blipFill>
        <p:spPr bwMode="auto">
          <a:xfrm>
            <a:off x="838200" y="914400"/>
            <a:ext cx="6913563" cy="5643563"/>
          </a:xfrm>
          <a:prstGeom prst="rect">
            <a:avLst/>
          </a:prstGeom>
          <a:noFill/>
          <a:ln w="9525">
            <a:noFill/>
            <a:miter lim="800000"/>
            <a:headEnd/>
            <a:tailEnd/>
          </a:ln>
        </p:spPr>
      </p:pic>
      <p:sp>
        <p:nvSpPr>
          <p:cNvPr id="71685" name="TextBox 1"/>
          <p:cNvSpPr txBox="1">
            <a:spLocks noChangeArrowheads="1"/>
          </p:cNvSpPr>
          <p:nvPr/>
        </p:nvSpPr>
        <p:spPr bwMode="auto">
          <a:xfrm>
            <a:off x="4257675" y="1858963"/>
            <a:ext cx="2147888" cy="708025"/>
          </a:xfrm>
          <a:prstGeom prst="rect">
            <a:avLst/>
          </a:prstGeom>
          <a:noFill/>
          <a:ln w="9525">
            <a:noFill/>
            <a:miter lim="800000"/>
            <a:headEnd/>
            <a:tailEnd/>
          </a:ln>
        </p:spPr>
        <p:txBody>
          <a:bodyPr wrap="none">
            <a:spAutoFit/>
          </a:bodyPr>
          <a:lstStyle/>
          <a:p>
            <a:pPr algn="ctr" eaLnBrk="1" hangingPunct="1"/>
            <a:r>
              <a:rPr lang="en-US" altLang="en-US" sz="2000" b="1">
                <a:solidFill>
                  <a:srgbClr val="FF0000"/>
                </a:solidFill>
                <a:latin typeface="Arial" pitchFamily="34" charset="0"/>
              </a:rPr>
              <a:t>114°F in 1936 </a:t>
            </a:r>
            <a:br>
              <a:rPr lang="en-US" altLang="en-US" sz="2000" b="1">
                <a:solidFill>
                  <a:srgbClr val="FF0000"/>
                </a:solidFill>
                <a:latin typeface="Arial" pitchFamily="34" charset="0"/>
              </a:rPr>
            </a:br>
            <a:r>
              <a:rPr lang="en-US" altLang="en-US" sz="2000" b="1">
                <a:solidFill>
                  <a:srgbClr val="FF0000"/>
                </a:solidFill>
                <a:latin typeface="Arial" pitchFamily="34" charset="0"/>
              </a:rPr>
              <a:t>Wisconsin Dells</a:t>
            </a:r>
            <a:endParaRPr lang="en-GB" altLang="en-US" b="1">
              <a:solidFill>
                <a:srgbClr val="FF0000"/>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685800" y="0"/>
            <a:ext cx="7772400" cy="1143000"/>
          </a:xfrm>
        </p:spPr>
        <p:txBody>
          <a:bodyPr/>
          <a:lstStyle/>
          <a:p>
            <a:pPr>
              <a:defRPr/>
            </a:pPr>
            <a:r>
              <a:rPr lang="en-US" sz="3600" dirty="0" smtClean="0"/>
              <a:t>Thunderstorm Days in Madison</a:t>
            </a:r>
            <a:r>
              <a:rPr lang="en-US" sz="4400" dirty="0" smtClean="0"/>
              <a:t> –</a:t>
            </a:r>
            <a:r>
              <a:rPr lang="en-US" sz="3600" dirty="0" smtClean="0"/>
              <a:t>over the year</a:t>
            </a:r>
          </a:p>
        </p:txBody>
      </p:sp>
      <p:pic>
        <p:nvPicPr>
          <p:cNvPr id="73731" name="Picture 2" descr="http://www.aos.wisc.edu/~sco/clim-history/stations/msn/MSN-AP-TRWD-M-AV.gif"/>
          <p:cNvPicPr>
            <a:picLocks noChangeAspect="1" noChangeArrowheads="1"/>
          </p:cNvPicPr>
          <p:nvPr/>
        </p:nvPicPr>
        <p:blipFill>
          <a:blip r:embed="rId3" cstate="print"/>
          <a:srcRect/>
          <a:stretch>
            <a:fillRect/>
          </a:stretch>
        </p:blipFill>
        <p:spPr bwMode="auto">
          <a:xfrm>
            <a:off x="1066800" y="1143000"/>
            <a:ext cx="6384925" cy="5356225"/>
          </a:xfrm>
          <a:prstGeom prst="rect">
            <a:avLst/>
          </a:prstGeom>
          <a:noFill/>
          <a:ln w="9525">
            <a:noFill/>
            <a:miter lim="800000"/>
            <a:headEnd/>
            <a:tailEnd/>
          </a:ln>
        </p:spPr>
      </p:pic>
      <p:pic>
        <p:nvPicPr>
          <p:cNvPr id="73732" name="Picture 3" descr="Madison - Dane County Regional Airport"/>
          <p:cNvPicPr>
            <a:picLocks noChangeAspect="1" noChangeArrowheads="1"/>
          </p:cNvPicPr>
          <p:nvPr/>
        </p:nvPicPr>
        <p:blipFill>
          <a:blip r:embed="rId4" cstate="print"/>
          <a:srcRect/>
          <a:stretch>
            <a:fillRect/>
          </a:stretch>
        </p:blipFill>
        <p:spPr bwMode="auto">
          <a:xfrm>
            <a:off x="7391400" y="2209800"/>
            <a:ext cx="1343025" cy="14287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685800" y="0"/>
            <a:ext cx="7772400" cy="1143000"/>
          </a:xfrm>
        </p:spPr>
        <p:txBody>
          <a:bodyPr/>
          <a:lstStyle/>
          <a:p>
            <a:pPr>
              <a:defRPr/>
            </a:pPr>
            <a:r>
              <a:rPr lang="en-US" sz="3600" dirty="0" smtClean="0"/>
              <a:t>Thunderstorm Days in Madison –</a:t>
            </a:r>
            <a:r>
              <a:rPr lang="en-US" sz="2800" dirty="0" smtClean="0"/>
              <a:t>over 60 years</a:t>
            </a:r>
          </a:p>
        </p:txBody>
      </p:sp>
      <p:pic>
        <p:nvPicPr>
          <p:cNvPr id="75779" name="Picture 3" descr="Madison - Dane County Regional Airport"/>
          <p:cNvPicPr>
            <a:picLocks noChangeAspect="1" noChangeArrowheads="1"/>
          </p:cNvPicPr>
          <p:nvPr/>
        </p:nvPicPr>
        <p:blipFill>
          <a:blip r:embed="rId3" cstate="print"/>
          <a:srcRect/>
          <a:stretch>
            <a:fillRect/>
          </a:stretch>
        </p:blipFill>
        <p:spPr bwMode="auto">
          <a:xfrm>
            <a:off x="7620000" y="2209800"/>
            <a:ext cx="1343025" cy="1428750"/>
          </a:xfrm>
          <a:prstGeom prst="rect">
            <a:avLst/>
          </a:prstGeom>
          <a:noFill/>
          <a:ln w="9525">
            <a:noFill/>
            <a:miter lim="800000"/>
            <a:headEnd/>
            <a:tailEnd/>
          </a:ln>
        </p:spPr>
      </p:pic>
      <p:pic>
        <p:nvPicPr>
          <p:cNvPr id="75780" name="Picture 7" descr="http://www.aos.wisc.edu/~sco/clim-history/stations/msn/MSN-AP-TRWD-ANN.gif"/>
          <p:cNvPicPr>
            <a:picLocks noChangeAspect="1" noChangeArrowheads="1"/>
          </p:cNvPicPr>
          <p:nvPr/>
        </p:nvPicPr>
        <p:blipFill>
          <a:blip r:embed="rId4" cstate="print"/>
          <a:srcRect/>
          <a:stretch>
            <a:fillRect/>
          </a:stretch>
        </p:blipFill>
        <p:spPr bwMode="auto">
          <a:xfrm>
            <a:off x="171450" y="1143000"/>
            <a:ext cx="7486650" cy="5353050"/>
          </a:xfrm>
          <a:prstGeom prst="rect">
            <a:avLst/>
          </a:prstGeom>
          <a:noFill/>
          <a:ln w="9525">
            <a:noFill/>
            <a:miter lim="800000"/>
            <a:headEnd/>
            <a:tailEnd/>
          </a:ln>
        </p:spPr>
      </p:pic>
      <p:sp>
        <p:nvSpPr>
          <p:cNvPr id="75781" name="TextBox 7"/>
          <p:cNvSpPr txBox="1">
            <a:spLocks noChangeArrowheads="1"/>
          </p:cNvSpPr>
          <p:nvPr/>
        </p:nvSpPr>
        <p:spPr bwMode="auto">
          <a:xfrm>
            <a:off x="4370388" y="1895475"/>
            <a:ext cx="3136900" cy="338138"/>
          </a:xfrm>
          <a:prstGeom prst="rect">
            <a:avLst/>
          </a:prstGeom>
          <a:noFill/>
          <a:ln w="9525">
            <a:noFill/>
            <a:miter lim="800000"/>
            <a:headEnd/>
            <a:tailEnd/>
          </a:ln>
        </p:spPr>
        <p:txBody>
          <a:bodyPr wrap="none">
            <a:spAutoFit/>
          </a:bodyPr>
          <a:lstStyle/>
          <a:p>
            <a:r>
              <a:rPr lang="en-US" altLang="en-US" sz="1600" b="1" i="1">
                <a:solidFill>
                  <a:srgbClr val="FF0000"/>
                </a:solidFill>
                <a:latin typeface="Arial" pitchFamily="34" charset="0"/>
              </a:rPr>
              <a:t>38 Thunderstorm days in 2012</a:t>
            </a:r>
          </a:p>
        </p:txBody>
      </p:sp>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Ed\Documents\CLIMO\WI-CLIMO\WI-STORMDATA\WI-tornadoes\WI-Torn#bymon-81-10.gif"/>
          <p:cNvPicPr>
            <a:picLocks noChangeAspect="1" noChangeArrowheads="1"/>
          </p:cNvPicPr>
          <p:nvPr/>
        </p:nvPicPr>
        <p:blipFill>
          <a:blip r:embed="rId2" cstate="print"/>
          <a:srcRect/>
          <a:stretch>
            <a:fillRect/>
          </a:stretch>
        </p:blipFill>
        <p:spPr bwMode="auto">
          <a:xfrm>
            <a:off x="1143000" y="425450"/>
            <a:ext cx="7243763" cy="60102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0" y="609600"/>
            <a:ext cx="8305800" cy="1143000"/>
          </a:xfrm>
        </p:spPr>
        <p:txBody>
          <a:bodyPr/>
          <a:lstStyle/>
          <a:p>
            <a:pPr>
              <a:defRPr/>
            </a:pPr>
            <a:r>
              <a:rPr lang="en-US" dirty="0" smtClean="0"/>
              <a:t>In Remembrance:</a:t>
            </a:r>
            <a:br>
              <a:rPr lang="en-US" dirty="0" smtClean="0"/>
            </a:br>
            <a:r>
              <a:rPr lang="en-US" sz="3600" dirty="0" smtClean="0"/>
              <a:t>Barneveld Tornado of 8 Jun 1984</a:t>
            </a:r>
            <a:r>
              <a:rPr lang="en-US" dirty="0" smtClean="0"/>
              <a:t/>
            </a:r>
            <a:br>
              <a:rPr lang="en-US" dirty="0" smtClean="0"/>
            </a:br>
            <a:endParaRPr lang="en-US" dirty="0" smtClean="0"/>
          </a:p>
        </p:txBody>
      </p:sp>
      <p:sp>
        <p:nvSpPr>
          <p:cNvPr id="8" name="Content Placeholder 7"/>
          <p:cNvSpPr>
            <a:spLocks noGrp="1"/>
          </p:cNvSpPr>
          <p:nvPr>
            <p:ph idx="1"/>
          </p:nvPr>
        </p:nvSpPr>
        <p:spPr/>
        <p:txBody>
          <a:bodyPr/>
          <a:lstStyle/>
          <a:p>
            <a:pPr lvl="1">
              <a:buFont typeface="Arial" pitchFamily="34" charset="0"/>
              <a:buChar char="•"/>
              <a:defRPr/>
            </a:pPr>
            <a:r>
              <a:rPr lang="en-US" dirty="0" smtClean="0"/>
              <a:t>Strong F-5 tornado</a:t>
            </a:r>
          </a:p>
          <a:p>
            <a:pPr lvl="1">
              <a:buFont typeface="Arial" pitchFamily="34" charset="0"/>
              <a:buChar char="•"/>
              <a:defRPr/>
            </a:pPr>
            <a:r>
              <a:rPr lang="en-US" dirty="0" smtClean="0"/>
              <a:t>Struck Barneveld at 1 AM</a:t>
            </a:r>
          </a:p>
          <a:p>
            <a:pPr lvl="1">
              <a:buFont typeface="Arial" pitchFamily="34" charset="0"/>
              <a:buChar char="•"/>
              <a:defRPr/>
            </a:pPr>
            <a:r>
              <a:rPr lang="en-US" dirty="0" smtClean="0"/>
              <a:t>90% of town damaged or destroyed</a:t>
            </a:r>
          </a:p>
          <a:p>
            <a:pPr lvl="1">
              <a:buFont typeface="Arial" pitchFamily="34" charset="0"/>
              <a:buChar char="•"/>
              <a:defRPr/>
            </a:pPr>
            <a:r>
              <a:rPr lang="en-US" dirty="0" smtClean="0"/>
              <a:t>9 people killed</a:t>
            </a:r>
          </a:p>
          <a:p>
            <a:pPr lvl="1">
              <a:buFont typeface="Arial" pitchFamily="34" charset="0"/>
              <a:buChar char="•"/>
              <a:defRPr/>
            </a:pPr>
            <a:r>
              <a:rPr lang="en-US" dirty="0" smtClean="0"/>
              <a:t>Only one of 7 tornadoes in </a:t>
            </a:r>
            <a:br>
              <a:rPr lang="en-US" dirty="0" smtClean="0"/>
            </a:br>
            <a:r>
              <a:rPr lang="en-US" dirty="0" smtClean="0"/>
              <a:t>southern Wisconsin that morning</a:t>
            </a:r>
          </a:p>
          <a:p>
            <a:pPr lvl="1">
              <a:buFontTx/>
              <a:buNone/>
              <a:defRPr/>
            </a:pPr>
            <a:endParaRPr lang="en-US" dirty="0" smtClean="0"/>
          </a:p>
        </p:txBody>
      </p:sp>
    </p:spTree>
  </p:cSld>
  <p:clrMapOvr>
    <a:masterClrMapping/>
  </p:clrMapOvr>
  <p:transition advTm="5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09600" y="381000"/>
            <a:ext cx="7772400" cy="1143000"/>
          </a:xfrm>
        </p:spPr>
        <p:txBody>
          <a:bodyPr/>
          <a:lstStyle/>
          <a:p>
            <a:pPr>
              <a:defRPr/>
            </a:pPr>
            <a:r>
              <a:rPr lang="en-US" dirty="0" smtClean="0"/>
              <a:t>Barneveld Tornado</a:t>
            </a:r>
            <a:br>
              <a:rPr lang="en-US" dirty="0" smtClean="0"/>
            </a:br>
            <a:r>
              <a:rPr lang="en-US" sz="2800" i="1" dirty="0" smtClean="0"/>
              <a:t>From Milwaukee/Sullivan NWSFO</a:t>
            </a:r>
          </a:p>
        </p:txBody>
      </p:sp>
      <p:pic>
        <p:nvPicPr>
          <p:cNvPr id="80899" name="Picture 4" descr="Map of Tornado Tracks in Southern Wisconsin"/>
          <p:cNvPicPr>
            <a:picLocks noChangeAspect="1" noChangeArrowheads="1"/>
          </p:cNvPicPr>
          <p:nvPr/>
        </p:nvPicPr>
        <p:blipFill>
          <a:blip r:embed="rId3" cstate="print"/>
          <a:srcRect/>
          <a:stretch>
            <a:fillRect/>
          </a:stretch>
        </p:blipFill>
        <p:spPr bwMode="auto">
          <a:xfrm>
            <a:off x="4724400" y="2057400"/>
            <a:ext cx="5902325" cy="4052888"/>
          </a:xfrm>
          <a:prstGeom prst="rect">
            <a:avLst/>
          </a:prstGeom>
          <a:noFill/>
          <a:ln w="9525">
            <a:noFill/>
            <a:miter lim="800000"/>
            <a:headEnd/>
            <a:tailEnd/>
          </a:ln>
        </p:spPr>
      </p:pic>
      <p:pic>
        <p:nvPicPr>
          <p:cNvPr id="80900" name="Picture 2" descr="SPC SvrPlot map of severe weather reports on June 8, 1984."/>
          <p:cNvPicPr>
            <a:picLocks noChangeAspect="1" noChangeArrowheads="1"/>
          </p:cNvPicPr>
          <p:nvPr/>
        </p:nvPicPr>
        <p:blipFill>
          <a:blip r:embed="rId4" cstate="print"/>
          <a:srcRect/>
          <a:stretch>
            <a:fillRect/>
          </a:stretch>
        </p:blipFill>
        <p:spPr bwMode="auto">
          <a:xfrm>
            <a:off x="152400" y="1600200"/>
            <a:ext cx="4667250" cy="3676650"/>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defRPr/>
            </a:pPr>
            <a:r>
              <a:rPr lang="en-US" dirty="0" smtClean="0"/>
              <a:t>Barneveld Tornado</a:t>
            </a:r>
            <a:br>
              <a:rPr lang="en-US" dirty="0" smtClean="0"/>
            </a:br>
            <a:r>
              <a:rPr lang="en-US" i="1" dirty="0" smtClean="0"/>
              <a:t> </a:t>
            </a:r>
            <a:r>
              <a:rPr lang="en-US" sz="2800" i="1" dirty="0" smtClean="0"/>
              <a:t>From Milwaukee/Sullivan NWSFO</a:t>
            </a:r>
            <a:endParaRPr lang="en-US" sz="2800" dirty="0" smtClean="0"/>
          </a:p>
        </p:txBody>
      </p:sp>
      <p:pic>
        <p:nvPicPr>
          <p:cNvPr id="82947" name="Picture 6" descr="http://www.crh.noaa.gov/mkx/document/tor/images/tor060884/damage-6.jpg"/>
          <p:cNvPicPr>
            <a:picLocks noChangeAspect="1" noChangeArrowheads="1"/>
          </p:cNvPicPr>
          <p:nvPr/>
        </p:nvPicPr>
        <p:blipFill>
          <a:blip r:embed="rId3" cstate="print"/>
          <a:srcRect/>
          <a:stretch>
            <a:fillRect/>
          </a:stretch>
        </p:blipFill>
        <p:spPr bwMode="auto">
          <a:xfrm>
            <a:off x="685800" y="1752600"/>
            <a:ext cx="5486400" cy="3695700"/>
          </a:xfrm>
          <a:prstGeom prst="rect">
            <a:avLst/>
          </a:prstGeom>
          <a:noFill/>
          <a:ln w="9525">
            <a:noFill/>
            <a:miter lim="800000"/>
            <a:headEnd/>
            <a:tailEnd/>
          </a:ln>
        </p:spPr>
      </p:pic>
      <p:pic>
        <p:nvPicPr>
          <p:cNvPr id="82948" name="Picture 2" descr="http://www.crh.noaa.gov/mkx/document/tor/images/tor060884/damage-7.jpg"/>
          <p:cNvPicPr>
            <a:picLocks noChangeAspect="1" noChangeArrowheads="1"/>
          </p:cNvPicPr>
          <p:nvPr/>
        </p:nvPicPr>
        <p:blipFill>
          <a:blip r:embed="rId4" cstate="print"/>
          <a:srcRect/>
          <a:stretch>
            <a:fillRect/>
          </a:stretch>
        </p:blipFill>
        <p:spPr bwMode="auto">
          <a:xfrm>
            <a:off x="6400800" y="2362200"/>
            <a:ext cx="2463800" cy="3662363"/>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Additions</a:t>
            </a:r>
            <a:endParaRPr lang="en-US" dirty="0"/>
          </a:p>
        </p:txBody>
      </p:sp>
      <p:sp>
        <p:nvSpPr>
          <p:cNvPr id="3" name="Content Placeholder 2"/>
          <p:cNvSpPr>
            <a:spLocks noGrp="1"/>
          </p:cNvSpPr>
          <p:nvPr>
            <p:ph idx="1"/>
          </p:nvPr>
        </p:nvSpPr>
        <p:spPr/>
        <p:txBody>
          <a:bodyPr/>
          <a:lstStyle/>
          <a:p>
            <a:pPr>
              <a:defRPr/>
            </a:pPr>
            <a:r>
              <a:rPr lang="en-US" dirty="0" smtClean="0"/>
              <a:t>Slide on John Muir &amp; school</a:t>
            </a:r>
          </a:p>
          <a:p>
            <a:pPr>
              <a:defRPr/>
            </a:pPr>
            <a:r>
              <a:rPr lang="en-US" dirty="0" smtClean="0"/>
              <a:t>Tornado</a:t>
            </a:r>
          </a:p>
          <a:p>
            <a:pPr>
              <a:defRPr/>
            </a:pPr>
            <a:r>
              <a:rPr lang="en-US" dirty="0" smtClean="0"/>
              <a:t>Snow</a:t>
            </a:r>
          </a:p>
          <a:p>
            <a:pPr>
              <a:defRPr/>
            </a:pPr>
            <a:r>
              <a:rPr lang="en-US" dirty="0" smtClean="0"/>
              <a:t>See also EJH-29Dec10.ppt  </a:t>
            </a:r>
            <a:br>
              <a:rPr lang="en-US" dirty="0" smtClean="0"/>
            </a:br>
            <a:r>
              <a:rPr lang="en-US" dirty="0" smtClean="0"/>
              <a:t>KFW16Jan</a:t>
            </a:r>
          </a:p>
          <a:p>
            <a:pPr>
              <a:defRPr/>
            </a:pPr>
            <a:r>
              <a:rPr lang="en-US" dirty="0" smtClean="0"/>
              <a:t> see </a:t>
            </a:r>
            <a:br>
              <a:rPr lang="en-US" dirty="0" smtClean="0"/>
            </a:br>
            <a:r>
              <a:rPr lang="en-US" sz="1400" dirty="0" smtClean="0"/>
              <a:t>http://www.homefacts.com/tornadoes/Wisconsin/Dane-County/Oregon.html</a:t>
            </a:r>
            <a:endParaRPr lang="en-US" dirty="0"/>
          </a:p>
        </p:txBody>
      </p:sp>
    </p:spTree>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160713" cy="1936750"/>
          </a:xfrm>
        </p:spPr>
        <p:txBody>
          <a:bodyPr/>
          <a:lstStyle/>
          <a:p>
            <a:pPr>
              <a:defRPr/>
            </a:pPr>
            <a:r>
              <a:rPr lang="en-US" sz="2800" dirty="0">
                <a:solidFill>
                  <a:schemeClr val="tx2">
                    <a:lumMod val="60000"/>
                    <a:lumOff val="40000"/>
                  </a:schemeClr>
                </a:solidFill>
              </a:rPr>
              <a:t>F5/EF5 Tornadoes in Wisconsin since 1950</a:t>
            </a:r>
            <a:r>
              <a:rPr lang="en-GB" dirty="0">
                <a:solidFill>
                  <a:schemeClr val="tx2">
                    <a:lumMod val="20000"/>
                    <a:lumOff val="80000"/>
                  </a:schemeClr>
                </a:solidFill>
              </a:rPr>
              <a:t/>
            </a:r>
            <a:br>
              <a:rPr lang="en-GB" dirty="0">
                <a:solidFill>
                  <a:schemeClr val="tx2">
                    <a:lumMod val="20000"/>
                    <a:lumOff val="80000"/>
                  </a:schemeClr>
                </a:solidFill>
              </a:rPr>
            </a:br>
            <a:endParaRPr lang="en-GB" dirty="0"/>
          </a:p>
        </p:txBody>
      </p:sp>
      <p:sp>
        <p:nvSpPr>
          <p:cNvPr id="4" name="Text Placeholder 3"/>
          <p:cNvSpPr>
            <a:spLocks noGrp="1"/>
          </p:cNvSpPr>
          <p:nvPr>
            <p:ph type="body" sz="half" idx="2"/>
          </p:nvPr>
        </p:nvSpPr>
        <p:spPr>
          <a:xfrm>
            <a:off x="457200" y="1828800"/>
            <a:ext cx="3008313" cy="4691063"/>
          </a:xfrm>
        </p:spPr>
        <p:txBody>
          <a:bodyPr/>
          <a:lstStyle/>
          <a:p>
            <a:pPr>
              <a:defRPr/>
            </a:pPr>
            <a:r>
              <a:rPr lang="en-US" sz="3200" dirty="0" smtClean="0"/>
              <a:t>Oakfield  </a:t>
            </a:r>
            <a:br>
              <a:rPr lang="en-US" sz="3200" dirty="0" smtClean="0"/>
            </a:br>
            <a:r>
              <a:rPr lang="en-US" sz="2000" dirty="0" smtClean="0"/>
              <a:t>18 July 1996</a:t>
            </a:r>
            <a:r>
              <a:rPr lang="en-US" sz="1050" dirty="0" smtClean="0"/>
              <a:t> </a:t>
            </a:r>
          </a:p>
          <a:p>
            <a:pPr>
              <a:defRPr/>
            </a:pPr>
            <a:r>
              <a:rPr lang="en-US" sz="3200" dirty="0" smtClean="0"/>
              <a:t>Barneveld</a:t>
            </a:r>
            <a:r>
              <a:rPr lang="en-US" sz="2000" dirty="0" smtClean="0"/>
              <a:t>  </a:t>
            </a:r>
            <a:r>
              <a:rPr lang="en-US" sz="2000" dirty="0"/>
              <a:t/>
            </a:r>
            <a:br>
              <a:rPr lang="en-US" sz="2000" dirty="0"/>
            </a:br>
            <a:r>
              <a:rPr lang="en-US" sz="2000" dirty="0" smtClean="0"/>
              <a:t>8 June 1984</a:t>
            </a:r>
            <a:endParaRPr lang="en-US" sz="800" dirty="0"/>
          </a:p>
          <a:p>
            <a:pPr>
              <a:defRPr/>
            </a:pPr>
            <a:r>
              <a:rPr lang="en-US" sz="2800" dirty="0" smtClean="0"/>
              <a:t>Baldwin-</a:t>
            </a:r>
            <a:br>
              <a:rPr lang="en-US" sz="2800" dirty="0" smtClean="0"/>
            </a:br>
            <a:r>
              <a:rPr lang="en-US" sz="2800" dirty="0" smtClean="0"/>
              <a:t>Menomonie-Colfax</a:t>
            </a:r>
            <a:r>
              <a:rPr lang="en-US" sz="2000" dirty="0" smtClean="0"/>
              <a:t/>
            </a:r>
            <a:br>
              <a:rPr lang="en-US" sz="2000" dirty="0" smtClean="0"/>
            </a:br>
            <a:r>
              <a:rPr lang="en-US" sz="2000" dirty="0" smtClean="0"/>
              <a:t> 4 </a:t>
            </a:r>
            <a:r>
              <a:rPr lang="en-US" sz="2000" dirty="0"/>
              <a:t>June </a:t>
            </a:r>
            <a:r>
              <a:rPr lang="en-US" sz="2000" dirty="0" smtClean="0"/>
              <a:t>1958</a:t>
            </a:r>
            <a:endParaRPr lang="en-US" sz="800" dirty="0"/>
          </a:p>
          <a:p>
            <a:pPr>
              <a:defRPr/>
            </a:pPr>
            <a:endParaRPr lang="en-GB" dirty="0"/>
          </a:p>
        </p:txBody>
      </p:sp>
      <p:sp>
        <p:nvSpPr>
          <p:cNvPr id="84996" name="TextBox 4"/>
          <p:cNvSpPr txBox="1">
            <a:spLocks noChangeArrowheads="1"/>
          </p:cNvSpPr>
          <p:nvPr/>
        </p:nvSpPr>
        <p:spPr bwMode="auto">
          <a:xfrm>
            <a:off x="3933825" y="6016625"/>
            <a:ext cx="4954588" cy="461963"/>
          </a:xfrm>
          <a:prstGeom prst="rect">
            <a:avLst/>
          </a:prstGeom>
          <a:noFill/>
          <a:ln w="9525">
            <a:noFill/>
            <a:miter lim="800000"/>
            <a:headEnd/>
            <a:tailEnd/>
          </a:ln>
        </p:spPr>
        <p:txBody>
          <a:bodyPr wrap="none">
            <a:spAutoFit/>
          </a:bodyPr>
          <a:lstStyle/>
          <a:p>
            <a:pPr eaLnBrk="1" hangingPunct="1"/>
            <a:r>
              <a:rPr lang="en-US" altLang="en-US" b="1" i="1">
                <a:latin typeface="Arial" pitchFamily="34" charset="0"/>
              </a:rPr>
              <a:t>Source: Storm Prediction Center</a:t>
            </a:r>
            <a:endParaRPr lang="en-GB" altLang="en-US" b="1" i="1">
              <a:latin typeface="Arial" pitchFamily="34" charset="0"/>
            </a:endParaRPr>
          </a:p>
        </p:txBody>
      </p:sp>
      <p:sp>
        <p:nvSpPr>
          <p:cNvPr id="3" name="Content Placeholder 2"/>
          <p:cNvSpPr>
            <a:spLocks noGrp="1"/>
          </p:cNvSpPr>
          <p:nvPr>
            <p:ph idx="1"/>
          </p:nvPr>
        </p:nvSpPr>
        <p:spPr/>
        <p:txBody>
          <a:bodyPr/>
          <a:lstStyle/>
          <a:p>
            <a:pPr>
              <a:defRPr/>
            </a:pPr>
            <a:endParaRPr lang="en-GB" dirty="0"/>
          </a:p>
        </p:txBody>
      </p:sp>
      <p:pic>
        <p:nvPicPr>
          <p:cNvPr id="84998" name="Picture 6"/>
          <p:cNvPicPr>
            <a:picLocks noChangeAspect="1" noChangeArrowheads="1"/>
          </p:cNvPicPr>
          <p:nvPr/>
        </p:nvPicPr>
        <p:blipFill>
          <a:blip r:embed="rId3" cstate="print"/>
          <a:srcRect/>
          <a:stretch>
            <a:fillRect/>
          </a:stretch>
        </p:blipFill>
        <p:spPr bwMode="auto">
          <a:xfrm>
            <a:off x="3348038" y="304800"/>
            <a:ext cx="5540375" cy="5813425"/>
          </a:xfrm>
          <a:prstGeom prst="rect">
            <a:avLst/>
          </a:prstGeom>
          <a:noFill/>
          <a:ln w="9525">
            <a:noFill/>
            <a:miter lim="800000"/>
            <a:headEnd/>
            <a:tailEnd/>
          </a:ln>
        </p:spPr>
      </p:pic>
      <p:sp>
        <p:nvSpPr>
          <p:cNvPr id="84999" name="TextBox 4"/>
          <p:cNvSpPr txBox="1">
            <a:spLocks noChangeArrowheads="1"/>
          </p:cNvSpPr>
          <p:nvPr/>
        </p:nvSpPr>
        <p:spPr bwMode="auto">
          <a:xfrm>
            <a:off x="371475" y="5565775"/>
            <a:ext cx="2801938" cy="830263"/>
          </a:xfrm>
          <a:prstGeom prst="rect">
            <a:avLst/>
          </a:prstGeom>
          <a:solidFill>
            <a:schemeClr val="accent2"/>
          </a:solidFill>
          <a:ln w="9525">
            <a:noFill/>
            <a:miter lim="800000"/>
            <a:headEnd/>
            <a:tailEnd/>
          </a:ln>
        </p:spPr>
        <p:txBody>
          <a:bodyPr wrap="none">
            <a:spAutoFit/>
          </a:bodyPr>
          <a:lstStyle/>
          <a:p>
            <a:pPr algn="ctr" eaLnBrk="1" hangingPunct="1"/>
            <a:r>
              <a:rPr lang="en-US" altLang="en-US" b="1" i="1">
                <a:solidFill>
                  <a:srgbClr val="FF0000"/>
                </a:solidFill>
                <a:latin typeface="Arial" pitchFamily="34" charset="0"/>
              </a:rPr>
              <a:t>60 F5/EF5 thru </a:t>
            </a:r>
            <a:br>
              <a:rPr lang="en-US" altLang="en-US" b="1" i="1">
                <a:solidFill>
                  <a:srgbClr val="FF0000"/>
                </a:solidFill>
                <a:latin typeface="Arial" pitchFamily="34" charset="0"/>
              </a:rPr>
            </a:br>
            <a:r>
              <a:rPr lang="en-US" altLang="en-US" b="1" i="1">
                <a:solidFill>
                  <a:srgbClr val="FF0000"/>
                </a:solidFill>
                <a:latin typeface="Arial" pitchFamily="34" charset="0"/>
              </a:rPr>
              <a:t>6 June 2013 in US</a:t>
            </a:r>
            <a:endParaRPr lang="en-GB" altLang="en-US" b="1" i="1">
              <a:solidFill>
                <a:srgbClr val="FF0000"/>
              </a:solidFill>
              <a:latin typeface="Arial" pitchFamily="34" charset="0"/>
            </a:endParaRPr>
          </a:p>
        </p:txBody>
      </p:sp>
      <p:sp>
        <p:nvSpPr>
          <p:cNvPr id="85000" name="Right Arrow 5"/>
          <p:cNvSpPr>
            <a:spLocks noChangeArrowheads="1"/>
          </p:cNvSpPr>
          <p:nvPr/>
        </p:nvSpPr>
        <p:spPr bwMode="auto">
          <a:xfrm rot="20009333" flipV="1">
            <a:off x="3227388" y="5181600"/>
            <a:ext cx="963612" cy="457200"/>
          </a:xfrm>
          <a:prstGeom prst="rightArrow">
            <a:avLst>
              <a:gd name="adj1" fmla="val 50000"/>
              <a:gd name="adj2" fmla="val 49978"/>
            </a:avLst>
          </a:prstGeom>
          <a:solidFill>
            <a:srgbClr val="FF0000"/>
          </a:solidFill>
          <a:ln w="12700" algn="ctr">
            <a:solidFill>
              <a:schemeClr val="tx1"/>
            </a:solidFill>
            <a:round/>
            <a:headEnd/>
            <a:tailEnd/>
          </a:ln>
        </p:spPr>
        <p:txBody>
          <a:bodyPr/>
          <a:lstStyle/>
          <a:p>
            <a:endParaRPr lang="en-GB" altLang="en-US">
              <a:solidFill>
                <a:srgbClr val="FF0000"/>
              </a:solidFill>
            </a:endParaRPr>
          </a:p>
        </p:txBody>
      </p:sp>
      <p:sp>
        <p:nvSpPr>
          <p:cNvPr id="85001" name="Oval 4"/>
          <p:cNvSpPr>
            <a:spLocks noChangeArrowheads="1"/>
          </p:cNvSpPr>
          <p:nvPr/>
        </p:nvSpPr>
        <p:spPr bwMode="auto">
          <a:xfrm>
            <a:off x="6321425" y="1854200"/>
            <a:ext cx="384175" cy="228600"/>
          </a:xfrm>
          <a:prstGeom prst="ellipse">
            <a:avLst/>
          </a:prstGeom>
          <a:noFill/>
          <a:ln w="12700" algn="ctr">
            <a:solidFill>
              <a:srgbClr val="FF0000"/>
            </a:solidFill>
            <a:round/>
            <a:headEnd/>
            <a:tailEnd/>
          </a:ln>
        </p:spPr>
        <p:txBody>
          <a:bodyPr/>
          <a:lstStyle/>
          <a:p>
            <a:endParaRPr lang="en-GB" altLang="en-US"/>
          </a:p>
        </p:txBody>
      </p:sp>
      <p:sp>
        <p:nvSpPr>
          <p:cNvPr id="6" name="TextBox 5"/>
          <p:cNvSpPr txBox="1"/>
          <p:nvPr/>
        </p:nvSpPr>
        <p:spPr>
          <a:xfrm>
            <a:off x="3989388" y="6457950"/>
            <a:ext cx="4759325" cy="261938"/>
          </a:xfrm>
          <a:prstGeom prst="rect">
            <a:avLst/>
          </a:prstGeom>
          <a:noFill/>
        </p:spPr>
        <p:txBody>
          <a:bodyPr wrap="none">
            <a:spAutoFit/>
          </a:bodyPr>
          <a:lstStyle/>
          <a:p>
            <a:pPr eaLnBrk="1" hangingPunct="1">
              <a:defRPr/>
            </a:pPr>
            <a:r>
              <a:rPr lang="en-US" sz="1100" b="1" dirty="0">
                <a:latin typeface="+mn-lt"/>
              </a:rPr>
              <a:t>1950’s 13, 1960’s 11; 1970’s 13; 1980’s 6; 1990’s 7; 2000’s 2; 2010’s 8</a:t>
            </a:r>
            <a:endParaRPr lang="en-GB" sz="1100" b="1" dirty="0">
              <a:latin typeface="+mn-lt"/>
            </a:endParaRPr>
          </a:p>
        </p:txBody>
      </p:sp>
    </p:spTree>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www.aos.wisc.edu/~sco/seasons/graphics/WI-tornado_no-t-s-fscale-bar.gif"/>
          <p:cNvPicPr>
            <a:picLocks noChangeAspect="1" noChangeArrowheads="1"/>
          </p:cNvPicPr>
          <p:nvPr/>
        </p:nvPicPr>
        <p:blipFill>
          <a:blip r:embed="rId3" cstate="print"/>
          <a:srcRect/>
          <a:stretch>
            <a:fillRect/>
          </a:stretch>
        </p:blipFill>
        <p:spPr bwMode="auto">
          <a:xfrm>
            <a:off x="1066800" y="990600"/>
            <a:ext cx="7153275" cy="5353050"/>
          </a:xfrm>
          <a:prstGeom prst="rect">
            <a:avLst/>
          </a:prstGeom>
          <a:noFill/>
          <a:ln w="9525">
            <a:noFill/>
            <a:miter lim="800000"/>
            <a:headEnd/>
            <a:tailEnd/>
          </a:ln>
        </p:spPr>
      </p:pic>
      <p:sp>
        <p:nvSpPr>
          <p:cNvPr id="2" name="Title 1"/>
          <p:cNvSpPr>
            <a:spLocks noGrp="1"/>
          </p:cNvSpPr>
          <p:nvPr>
            <p:ph type="title"/>
          </p:nvPr>
        </p:nvSpPr>
        <p:spPr>
          <a:xfrm>
            <a:off x="757238" y="23813"/>
            <a:ext cx="7772400" cy="1143000"/>
          </a:xfrm>
        </p:spPr>
        <p:txBody>
          <a:bodyPr/>
          <a:lstStyle/>
          <a:p>
            <a:pPr>
              <a:defRPr/>
            </a:pPr>
            <a:r>
              <a:rPr lang="en-US" sz="3200" dirty="0" smtClean="0"/>
              <a:t>Wisconsin Tornado Count over Time</a:t>
            </a:r>
            <a:endParaRPr lang="en-GB" sz="3200" dirty="0"/>
          </a:p>
        </p:txBody>
      </p:sp>
    </p:spTree>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89091" name="AutoShape 2"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89092" name="AutoShape 4"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89093" name="AutoShape 6"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89094" name="AutoShape 8"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89095" name="AutoShape 10"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sp>
        <p:nvSpPr>
          <p:cNvPr id="89096" name="AutoShape 12" descr="https://wiscmail.wisc.edu/iwc/svc/wmap/attach/ensoPlot_0612.gif?token=QGEblzcY7D&amp;mbox=INBOX&amp;uid=56851&amp;number=2&amp;type=image&amp;subtype=gif"/>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eaLnBrk="1" hangingPunct="1"/>
            <a:endParaRPr lang="en-US" altLang="en-US"/>
          </a:p>
        </p:txBody>
      </p:sp>
      <p:pic>
        <p:nvPicPr>
          <p:cNvPr id="89097" name="Picture 11" descr="http://www.crh.noaa.gov/images/mkx/severe/tor-event-death-injury.gif"/>
          <p:cNvPicPr>
            <a:picLocks noChangeAspect="1" noChangeArrowheads="1"/>
          </p:cNvPicPr>
          <p:nvPr/>
        </p:nvPicPr>
        <p:blipFill>
          <a:blip r:embed="rId3" cstate="print"/>
          <a:srcRect/>
          <a:stretch>
            <a:fillRect/>
          </a:stretch>
        </p:blipFill>
        <p:spPr bwMode="auto">
          <a:xfrm>
            <a:off x="2133600" y="95250"/>
            <a:ext cx="6019800" cy="6572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91139" name="Picture 5" descr="http://www.crh.noaa.gov/images/mkx/severe/tstormwind.gif"/>
          <p:cNvPicPr>
            <a:picLocks noChangeAspect="1" noChangeArrowheads="1"/>
          </p:cNvPicPr>
          <p:nvPr/>
        </p:nvPicPr>
        <p:blipFill>
          <a:blip r:embed="rId3" cstate="print"/>
          <a:srcRect/>
          <a:stretch>
            <a:fillRect/>
          </a:stretch>
        </p:blipFill>
        <p:spPr bwMode="auto">
          <a:xfrm>
            <a:off x="1828800" y="0"/>
            <a:ext cx="6019800" cy="6572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658813" y="-76200"/>
            <a:ext cx="7772400" cy="1143000"/>
          </a:xfrm>
        </p:spPr>
        <p:txBody>
          <a:bodyPr/>
          <a:lstStyle/>
          <a:p>
            <a:pPr>
              <a:defRPr/>
            </a:pPr>
            <a:r>
              <a:rPr lang="en-US" sz="3600" dirty="0" smtClean="0"/>
              <a:t>Summer heat waves in Madison</a:t>
            </a:r>
            <a:endParaRPr lang="en-GB" sz="3600" dirty="0" smtClean="0"/>
          </a:p>
        </p:txBody>
      </p:sp>
      <p:pic>
        <p:nvPicPr>
          <p:cNvPr id="93187" name="Picture 3" descr="Madison - Dane County Regional Airport"/>
          <p:cNvPicPr>
            <a:picLocks noChangeAspect="1" noChangeArrowheads="1"/>
          </p:cNvPicPr>
          <p:nvPr/>
        </p:nvPicPr>
        <p:blipFill>
          <a:blip r:embed="rId3" cstate="print"/>
          <a:srcRect/>
          <a:stretch>
            <a:fillRect/>
          </a:stretch>
        </p:blipFill>
        <p:spPr bwMode="auto">
          <a:xfrm>
            <a:off x="7620000" y="2286000"/>
            <a:ext cx="1343025" cy="1428750"/>
          </a:xfrm>
          <a:prstGeom prst="rect">
            <a:avLst/>
          </a:prstGeom>
          <a:noFill/>
          <a:ln w="9525">
            <a:noFill/>
            <a:miter lim="800000"/>
            <a:headEnd/>
            <a:tailEnd/>
          </a:ln>
        </p:spPr>
      </p:pic>
      <p:pic>
        <p:nvPicPr>
          <p:cNvPr id="93188" name="Picture 7" descr="http://www.aos.wisc.edu/~sco/clim-history/stations/msn/MSN-AP-90degdays-ann.gif"/>
          <p:cNvPicPr>
            <a:picLocks noChangeAspect="1" noChangeArrowheads="1"/>
          </p:cNvPicPr>
          <p:nvPr/>
        </p:nvPicPr>
        <p:blipFill>
          <a:blip r:embed="rId4" cstate="print"/>
          <a:srcRect/>
          <a:stretch>
            <a:fillRect/>
          </a:stretch>
        </p:blipFill>
        <p:spPr bwMode="auto">
          <a:xfrm>
            <a:off x="411163" y="936625"/>
            <a:ext cx="7083425" cy="5556250"/>
          </a:xfrm>
          <a:prstGeom prst="rect">
            <a:avLst/>
          </a:prstGeom>
          <a:noFill/>
          <a:ln w="9525">
            <a:noFill/>
            <a:miter lim="800000"/>
            <a:headEnd/>
            <a:tailEnd/>
          </a:ln>
        </p:spPr>
      </p:pic>
      <p:sp>
        <p:nvSpPr>
          <p:cNvPr id="93189" name="Text Box 5"/>
          <p:cNvSpPr txBox="1">
            <a:spLocks noChangeArrowheads="1"/>
          </p:cNvSpPr>
          <p:nvPr/>
        </p:nvSpPr>
        <p:spPr bwMode="auto">
          <a:xfrm>
            <a:off x="2362200" y="2301875"/>
            <a:ext cx="2767013" cy="400050"/>
          </a:xfrm>
          <a:prstGeom prst="rect">
            <a:avLst/>
          </a:prstGeom>
          <a:noFill/>
          <a:ln w="9525">
            <a:noFill/>
            <a:miter lim="800000"/>
            <a:headEnd/>
            <a:tailEnd/>
          </a:ln>
        </p:spPr>
        <p:txBody>
          <a:bodyPr wrap="none">
            <a:spAutoFit/>
          </a:bodyPr>
          <a:lstStyle/>
          <a:p>
            <a:r>
              <a:rPr lang="en-US" altLang="en-US" sz="2000" b="1" i="1">
                <a:solidFill>
                  <a:schemeClr val="hlink"/>
                </a:solidFill>
                <a:latin typeface="Arial" pitchFamily="34" charset="0"/>
              </a:rPr>
              <a:t>90</a:t>
            </a:r>
            <a:r>
              <a:rPr lang="en-US" altLang="en-US" sz="2000" b="1" i="1" baseline="30000">
                <a:solidFill>
                  <a:schemeClr val="hlink"/>
                </a:solidFill>
                <a:latin typeface="Arial" pitchFamily="34" charset="0"/>
              </a:rPr>
              <a:t>o</a:t>
            </a:r>
            <a:r>
              <a:rPr lang="en-US" altLang="en-US" sz="2000" b="1" i="1">
                <a:solidFill>
                  <a:schemeClr val="hlink"/>
                </a:solidFill>
                <a:latin typeface="Arial" pitchFamily="34" charset="0"/>
              </a:rPr>
              <a:t>F days in 2012: 39</a:t>
            </a:r>
            <a:endParaRPr lang="en-US" altLang="en-US" sz="2000" b="1" i="1">
              <a:solidFill>
                <a:schemeClr val="tx1"/>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descr="http://www.crh.noaa.gov/images/mkx/severe/htwaveevents.gif"/>
          <p:cNvPicPr>
            <a:picLocks noChangeAspect="1" noChangeArrowheads="1"/>
          </p:cNvPicPr>
          <p:nvPr/>
        </p:nvPicPr>
        <p:blipFill>
          <a:blip r:embed="rId3" cstate="print"/>
          <a:srcRect/>
          <a:stretch>
            <a:fillRect/>
          </a:stretch>
        </p:blipFill>
        <p:spPr bwMode="auto">
          <a:xfrm>
            <a:off x="2057400" y="0"/>
            <a:ext cx="6019800" cy="6572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p:txBody>
          <a:bodyPr lIns="91440" tIns="45720" rIns="91440" bIns="45720"/>
          <a:lstStyle/>
          <a:p>
            <a:pPr eaLnBrk="1" hangingPunct="1">
              <a:defRPr/>
            </a:pPr>
            <a:r>
              <a:rPr lang="en-US" dirty="0" smtClean="0"/>
              <a:t>Autumn (SON) in Wisconsin </a:t>
            </a:r>
            <a:endParaRPr lang="en-GB" dirty="0" smtClean="0"/>
          </a:p>
        </p:txBody>
      </p:sp>
      <p:sp>
        <p:nvSpPr>
          <p:cNvPr id="36867" name="Content Placeholder 2"/>
          <p:cNvSpPr>
            <a:spLocks noGrp="1"/>
          </p:cNvSpPr>
          <p:nvPr>
            <p:ph sz="half" idx="4294967295"/>
          </p:nvPr>
        </p:nvSpPr>
        <p:spPr>
          <a:xfrm>
            <a:off x="685800" y="1657350"/>
            <a:ext cx="3429000" cy="4114800"/>
          </a:xfrm>
        </p:spPr>
        <p:txBody>
          <a:bodyPr lIns="91440" tIns="45720" rIns="91440" bIns="45720"/>
          <a:lstStyle/>
          <a:p>
            <a:pPr eaLnBrk="1" hangingPunct="1">
              <a:buFont typeface="Monotype Sorts" pitchFamily="2" charset="2"/>
              <a:buChar char="u"/>
              <a:defRPr/>
            </a:pPr>
            <a:endParaRPr lang="en-GB" sz="2800" dirty="0" smtClean="0"/>
          </a:p>
        </p:txBody>
      </p:sp>
      <p:sp>
        <p:nvSpPr>
          <p:cNvPr id="8196" name="Content Placeholder 3"/>
          <p:cNvSpPr>
            <a:spLocks noGrp="1"/>
          </p:cNvSpPr>
          <p:nvPr>
            <p:ph sz="half" idx="4294967295"/>
          </p:nvPr>
        </p:nvSpPr>
        <p:spPr>
          <a:xfrm>
            <a:off x="4114800" y="1657350"/>
            <a:ext cx="4495800" cy="4114800"/>
          </a:xfrm>
        </p:spPr>
        <p:txBody>
          <a:bodyPr lIns="91440" tIns="45720" rIns="91440" bIns="45720"/>
          <a:lstStyle/>
          <a:p>
            <a:pPr eaLnBrk="1" hangingPunct="1">
              <a:buFont typeface="Monotype Sorts" pitchFamily="2" charset="2"/>
              <a:buChar char="u"/>
              <a:defRPr/>
            </a:pPr>
            <a:r>
              <a:rPr lang="en-US" sz="2400" dirty="0" smtClean="0"/>
              <a:t>Fall coloration –</a:t>
            </a:r>
          </a:p>
          <a:p>
            <a:pPr lvl="1" eaLnBrk="1" hangingPunct="1">
              <a:defRPr/>
            </a:pPr>
            <a:r>
              <a:rPr lang="en-US" sz="2400" dirty="0" smtClean="0"/>
              <a:t>End of August through late October</a:t>
            </a:r>
          </a:p>
          <a:p>
            <a:pPr eaLnBrk="1" hangingPunct="1">
              <a:buFont typeface="Monotype Sorts" pitchFamily="2" charset="2"/>
              <a:buChar char="u"/>
              <a:defRPr/>
            </a:pPr>
            <a:r>
              <a:rPr lang="en-US" sz="2400" dirty="0" smtClean="0"/>
              <a:t>First frost of season</a:t>
            </a:r>
          </a:p>
          <a:p>
            <a:pPr eaLnBrk="1" hangingPunct="1">
              <a:buFont typeface="Monotype Sorts" pitchFamily="2" charset="2"/>
              <a:buChar char="u"/>
              <a:defRPr/>
            </a:pPr>
            <a:r>
              <a:rPr lang="en-US" sz="2400" dirty="0" smtClean="0"/>
              <a:t>Indian Summer</a:t>
            </a:r>
          </a:p>
          <a:p>
            <a:pPr eaLnBrk="1" hangingPunct="1">
              <a:buFont typeface="Monotype Sorts" pitchFamily="2" charset="2"/>
              <a:buChar char="u"/>
              <a:defRPr/>
            </a:pPr>
            <a:r>
              <a:rPr lang="en-US" sz="2400" dirty="0" smtClean="0"/>
              <a:t>Migratory birds head south</a:t>
            </a:r>
          </a:p>
          <a:p>
            <a:pPr eaLnBrk="1" hangingPunct="1">
              <a:buFont typeface="Monotype Sorts" pitchFamily="2" charset="2"/>
              <a:buChar char="u"/>
              <a:defRPr/>
            </a:pPr>
            <a:r>
              <a:rPr lang="en-US" sz="2400" dirty="0" smtClean="0"/>
              <a:t>First measurable snow</a:t>
            </a:r>
          </a:p>
          <a:p>
            <a:pPr eaLnBrk="1" hangingPunct="1">
              <a:buFont typeface="Monotype Sorts" pitchFamily="2" charset="2"/>
              <a:buChar char="u"/>
              <a:defRPr/>
            </a:pPr>
            <a:r>
              <a:rPr lang="en-US" sz="2400" dirty="0" smtClean="0"/>
              <a:t>First major winter storms: </a:t>
            </a:r>
            <a:br>
              <a:rPr lang="en-US" sz="2400" dirty="0" smtClean="0"/>
            </a:br>
            <a:r>
              <a:rPr lang="en-US" sz="2400" dirty="0" smtClean="0"/>
              <a:t>The “Gales of November”</a:t>
            </a:r>
            <a:endParaRPr lang="en-GB" sz="2400" dirty="0" smtClean="0"/>
          </a:p>
        </p:txBody>
      </p:sp>
      <p:pic>
        <p:nvPicPr>
          <p:cNvPr id="97285" name="Picture 2"/>
          <p:cNvPicPr>
            <a:picLocks noChangeAspect="1" noChangeArrowheads="1"/>
          </p:cNvPicPr>
          <p:nvPr/>
        </p:nvPicPr>
        <p:blipFill>
          <a:blip r:embed="rId3" cstate="print"/>
          <a:srcRect/>
          <a:stretch>
            <a:fillRect/>
          </a:stretch>
        </p:blipFill>
        <p:spPr bwMode="auto">
          <a:xfrm>
            <a:off x="468313" y="1439863"/>
            <a:ext cx="3060700" cy="4719637"/>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additive="base">
                                        <p:cTn id="7" dur="500" fill="hold"/>
                                        <p:tgtEl>
                                          <p:spTgt spid="81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6">
                                            <p:txEl>
                                              <p:pRg st="1" end="1"/>
                                            </p:txEl>
                                          </p:spTgt>
                                        </p:tgtEl>
                                        <p:attrNameLst>
                                          <p:attrName>style.visibility</p:attrName>
                                        </p:attrNameLst>
                                      </p:cBhvr>
                                      <p:to>
                                        <p:strVal val="visible"/>
                                      </p:to>
                                    </p:set>
                                    <p:anim calcmode="lin" valueType="num">
                                      <p:cBhvr additive="base">
                                        <p:cTn id="11" dur="500" fill="hold"/>
                                        <p:tgtEl>
                                          <p:spTgt spid="819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1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196">
                                            <p:txEl>
                                              <p:pRg st="2" end="2"/>
                                            </p:txEl>
                                          </p:spTgt>
                                        </p:tgtEl>
                                        <p:attrNameLst>
                                          <p:attrName>style.visibility</p:attrName>
                                        </p:attrNameLst>
                                      </p:cBhvr>
                                      <p:to>
                                        <p:strVal val="visible"/>
                                      </p:to>
                                    </p:set>
                                    <p:anim calcmode="lin" valueType="num">
                                      <p:cBhvr additive="base">
                                        <p:cTn id="17" dur="500" fill="hold"/>
                                        <p:tgtEl>
                                          <p:spTgt spid="819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1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8196">
                                            <p:txEl>
                                              <p:pRg st="3" end="3"/>
                                            </p:txEl>
                                          </p:spTgt>
                                        </p:tgtEl>
                                        <p:attrNameLst>
                                          <p:attrName>style.visibility</p:attrName>
                                        </p:attrNameLst>
                                      </p:cBhvr>
                                      <p:to>
                                        <p:strVal val="visible"/>
                                      </p:to>
                                    </p:set>
                                    <p:anim calcmode="lin" valueType="num">
                                      <p:cBhvr additive="base">
                                        <p:cTn id="23" dur="500" fill="hold"/>
                                        <p:tgtEl>
                                          <p:spTgt spid="819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19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8196">
                                            <p:txEl>
                                              <p:pRg st="4" end="4"/>
                                            </p:txEl>
                                          </p:spTgt>
                                        </p:tgtEl>
                                        <p:attrNameLst>
                                          <p:attrName>style.visibility</p:attrName>
                                        </p:attrNameLst>
                                      </p:cBhvr>
                                      <p:to>
                                        <p:strVal val="visible"/>
                                      </p:to>
                                    </p:set>
                                    <p:anim calcmode="lin" valueType="num">
                                      <p:cBhvr additive="base">
                                        <p:cTn id="29" dur="500" fill="hold"/>
                                        <p:tgtEl>
                                          <p:spTgt spid="819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19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8196">
                                            <p:txEl>
                                              <p:pRg st="5" end="5"/>
                                            </p:txEl>
                                          </p:spTgt>
                                        </p:tgtEl>
                                        <p:attrNameLst>
                                          <p:attrName>style.visibility</p:attrName>
                                        </p:attrNameLst>
                                      </p:cBhvr>
                                      <p:to>
                                        <p:strVal val="visible"/>
                                      </p:to>
                                    </p:set>
                                    <p:anim calcmode="lin" valueType="num">
                                      <p:cBhvr additive="base">
                                        <p:cTn id="35" dur="500" fill="hold"/>
                                        <p:tgtEl>
                                          <p:spTgt spid="819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9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196">
                                            <p:txEl>
                                              <p:pRg st="6" end="6"/>
                                            </p:txEl>
                                          </p:spTgt>
                                        </p:tgtEl>
                                        <p:attrNameLst>
                                          <p:attrName>style.visibility</p:attrName>
                                        </p:attrNameLst>
                                      </p:cBhvr>
                                      <p:to>
                                        <p:strVal val="visible"/>
                                      </p:to>
                                    </p:set>
                                    <p:anim calcmode="lin" valueType="num">
                                      <p:cBhvr additive="base">
                                        <p:cTn id="41" dur="500" fill="hold"/>
                                        <p:tgtEl>
                                          <p:spTgt spid="8196">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19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North Central US Normal Fall Peaks"/>
          <p:cNvPicPr>
            <a:picLocks noChangeAspect="1" noChangeArrowheads="1"/>
          </p:cNvPicPr>
          <p:nvPr/>
        </p:nvPicPr>
        <p:blipFill>
          <a:blip r:embed="rId3" cstate="print"/>
          <a:srcRect/>
          <a:stretch>
            <a:fillRect/>
          </a:stretch>
        </p:blipFill>
        <p:spPr bwMode="auto">
          <a:xfrm>
            <a:off x="457200" y="714375"/>
            <a:ext cx="8229600" cy="5554663"/>
          </a:xfrm>
          <a:prstGeom prst="rect">
            <a:avLst/>
          </a:prstGeom>
          <a:noFill/>
          <a:ln w="9525">
            <a:noFill/>
            <a:miter lim="800000"/>
            <a:headEnd/>
            <a:tailEnd/>
          </a:ln>
        </p:spPr>
      </p:pic>
      <p:sp>
        <p:nvSpPr>
          <p:cNvPr id="99331" name="TextBox 1"/>
          <p:cNvSpPr txBox="1">
            <a:spLocks noChangeArrowheads="1"/>
          </p:cNvSpPr>
          <p:nvPr/>
        </p:nvSpPr>
        <p:spPr bwMode="auto">
          <a:xfrm>
            <a:off x="2930525" y="171450"/>
            <a:ext cx="3357563" cy="400050"/>
          </a:xfrm>
          <a:prstGeom prst="rect">
            <a:avLst/>
          </a:prstGeom>
          <a:noFill/>
          <a:ln w="9525">
            <a:noFill/>
            <a:miter lim="800000"/>
            <a:headEnd/>
            <a:tailEnd/>
          </a:ln>
        </p:spPr>
        <p:txBody>
          <a:bodyPr wrap="none">
            <a:spAutoFit/>
          </a:bodyPr>
          <a:lstStyle/>
          <a:p>
            <a:pPr eaLnBrk="1" hangingPunct="1"/>
            <a:r>
              <a:rPr lang="en-US" altLang="en-US" sz="2000" i="1">
                <a:solidFill>
                  <a:srgbClr val="FDFF65"/>
                </a:solidFill>
                <a:latin typeface="Arial" pitchFamily="34" charset="0"/>
              </a:rPr>
              <a:t>From The Weather Channel</a:t>
            </a:r>
            <a:endParaRPr lang="en-GB" altLang="en-US" sz="2000" i="1">
              <a:solidFill>
                <a:srgbClr val="FDFF65"/>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38200" y="228600"/>
            <a:ext cx="7772400" cy="1143000"/>
          </a:xfrm>
        </p:spPr>
        <p:txBody>
          <a:bodyPr/>
          <a:lstStyle/>
          <a:p>
            <a:pPr>
              <a:defRPr/>
            </a:pPr>
            <a:r>
              <a:rPr lang="en-US" sz="3200" dirty="0" smtClean="0"/>
              <a:t>DAYLIGHT-NIGHT (21 SEP)</a:t>
            </a:r>
            <a:br>
              <a:rPr lang="en-US" sz="3200" dirty="0" smtClean="0"/>
            </a:br>
            <a:r>
              <a:rPr lang="en-US" sz="3200" dirty="0" smtClean="0"/>
              <a:t> </a:t>
            </a:r>
            <a:r>
              <a:rPr lang="en-US" sz="2400" dirty="0" smtClean="0"/>
              <a:t>at 10 AM CDT </a:t>
            </a:r>
            <a:r>
              <a:rPr lang="en-US" sz="2400" i="1" dirty="0" smtClean="0"/>
              <a:t>(Source: US Naval Observatory)</a:t>
            </a:r>
          </a:p>
        </p:txBody>
      </p:sp>
      <p:pic>
        <p:nvPicPr>
          <p:cNvPr id="101379" name="Picture 3" descr="earthview1_1453270150"/>
          <p:cNvPicPr>
            <a:picLocks noGrp="1" noChangeAspect="1" noChangeArrowheads="1"/>
          </p:cNvPicPr>
          <p:nvPr>
            <p:ph idx="1"/>
          </p:nvPr>
        </p:nvPicPr>
        <p:blipFill>
          <a:blip r:embed="rId3" cstate="print"/>
          <a:srcRect/>
          <a:stretch>
            <a:fillRect/>
          </a:stretch>
        </p:blipFill>
        <p:spPr>
          <a:xfrm>
            <a:off x="0" y="1370013"/>
            <a:ext cx="9432925" cy="4716462"/>
          </a:xfrm>
          <a:noFill/>
        </p:spPr>
      </p:pic>
      <p:sp>
        <p:nvSpPr>
          <p:cNvPr id="412676" name="Text Box 4"/>
          <p:cNvSpPr txBox="1">
            <a:spLocks noChangeArrowheads="1"/>
          </p:cNvSpPr>
          <p:nvPr/>
        </p:nvSpPr>
        <p:spPr bwMode="auto">
          <a:xfrm>
            <a:off x="1295400" y="34290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
        <p:nvSpPr>
          <p:cNvPr id="412677" name="Text Box 5"/>
          <p:cNvSpPr txBox="1">
            <a:spLocks noChangeArrowheads="1"/>
          </p:cNvSpPr>
          <p:nvPr/>
        </p:nvSpPr>
        <p:spPr bwMode="auto">
          <a:xfrm>
            <a:off x="1295400" y="17526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
        <p:nvSpPr>
          <p:cNvPr id="412678" name="Text Box 6"/>
          <p:cNvSpPr txBox="1">
            <a:spLocks noChangeArrowheads="1"/>
          </p:cNvSpPr>
          <p:nvPr/>
        </p:nvSpPr>
        <p:spPr bwMode="auto">
          <a:xfrm>
            <a:off x="1295400" y="49530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52400"/>
            <a:ext cx="7772400" cy="1143000"/>
          </a:xfrm>
        </p:spPr>
        <p:txBody>
          <a:bodyPr/>
          <a:lstStyle/>
          <a:p>
            <a:pPr>
              <a:defRPr/>
            </a:pPr>
            <a:r>
              <a:rPr lang="en-US" dirty="0" smtClean="0"/>
              <a:t>October average surface winds</a:t>
            </a:r>
            <a:endParaRPr lang="en-GB" dirty="0"/>
          </a:p>
        </p:txBody>
      </p:sp>
      <p:pic>
        <p:nvPicPr>
          <p:cNvPr id="103427" name="Picture 2"/>
          <p:cNvPicPr>
            <a:picLocks noChangeAspect="1" noChangeArrowheads="1"/>
          </p:cNvPicPr>
          <p:nvPr/>
        </p:nvPicPr>
        <p:blipFill>
          <a:blip r:embed="rId3" cstate="print"/>
          <a:srcRect t="9599"/>
          <a:stretch>
            <a:fillRect/>
          </a:stretch>
        </p:blipFill>
        <p:spPr bwMode="auto">
          <a:xfrm>
            <a:off x="685800" y="1189038"/>
            <a:ext cx="7620000" cy="5165725"/>
          </a:xfrm>
          <a:prstGeom prst="rect">
            <a:avLst/>
          </a:prstGeom>
          <a:noFill/>
          <a:ln w="9525">
            <a:noFill/>
            <a:miter lim="800000"/>
            <a:headEnd/>
            <a:tailEnd/>
          </a:ln>
        </p:spPr>
      </p:pic>
      <p:sp>
        <p:nvSpPr>
          <p:cNvPr id="4" name="Up Arrow 3"/>
          <p:cNvSpPr>
            <a:spLocks noChangeArrowheads="1"/>
          </p:cNvSpPr>
          <p:nvPr/>
        </p:nvSpPr>
        <p:spPr bwMode="auto">
          <a:xfrm rot="2113220">
            <a:off x="4710113" y="4198938"/>
            <a:ext cx="457200" cy="990600"/>
          </a:xfrm>
          <a:prstGeom prst="upArrow">
            <a:avLst>
              <a:gd name="adj1" fmla="val 50000"/>
              <a:gd name="adj2" fmla="val 50004"/>
            </a:avLst>
          </a:prstGeom>
          <a:solidFill>
            <a:srgbClr val="CC6600"/>
          </a:solidFill>
          <a:ln w="12700" algn="ctr">
            <a:solidFill>
              <a:schemeClr val="tx1"/>
            </a:solidFill>
            <a:round/>
            <a:headEnd/>
            <a:tailEnd/>
          </a:ln>
        </p:spPr>
        <p:txBody>
          <a:bodyPr/>
          <a:lstStyle/>
          <a:p>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77200" cy="1143000"/>
          </a:xfrm>
        </p:spPr>
        <p:txBody>
          <a:bodyPr/>
          <a:lstStyle/>
          <a:p>
            <a:pPr>
              <a:defRPr/>
            </a:pPr>
            <a:r>
              <a:rPr lang="en-US" dirty="0" smtClean="0"/>
              <a:t>Wisconsin Snows of Yesteryear </a:t>
            </a:r>
            <a:endParaRPr lang="en-GB" dirty="0"/>
          </a:p>
        </p:txBody>
      </p:sp>
      <p:pic>
        <p:nvPicPr>
          <p:cNvPr id="126979" name="Picture 2" descr="C:\Users\Ed\Documents\CLIMO\WI-CLIMO\WI-BOOKS\1929 snowstorm.jpeg"/>
          <p:cNvPicPr>
            <a:picLocks noChangeAspect="1" noChangeArrowheads="1"/>
          </p:cNvPicPr>
          <p:nvPr/>
        </p:nvPicPr>
        <p:blipFill>
          <a:blip r:embed="rId3" cstate="print"/>
          <a:srcRect l="3935" t="4791" r="-3935" b="-4791"/>
          <a:stretch>
            <a:fillRect/>
          </a:stretch>
        </p:blipFill>
        <p:spPr bwMode="auto">
          <a:xfrm>
            <a:off x="1584325" y="1728788"/>
            <a:ext cx="6402388" cy="3756025"/>
          </a:xfrm>
          <a:prstGeom prst="rect">
            <a:avLst/>
          </a:prstGeom>
          <a:noFill/>
          <a:ln w="9525">
            <a:noFill/>
            <a:miter lim="800000"/>
            <a:headEnd/>
            <a:tailEnd/>
          </a:ln>
        </p:spPr>
      </p:pic>
      <p:sp>
        <p:nvSpPr>
          <p:cNvPr id="3" name="TextBox 2"/>
          <p:cNvSpPr txBox="1"/>
          <p:nvPr/>
        </p:nvSpPr>
        <p:spPr>
          <a:xfrm>
            <a:off x="1111275" y="5613401"/>
            <a:ext cx="7348487" cy="1015663"/>
          </a:xfrm>
          <a:prstGeom prst="rect">
            <a:avLst/>
          </a:prstGeom>
          <a:noFill/>
        </p:spPr>
        <p:txBody>
          <a:bodyPr wrap="none">
            <a:spAutoFit/>
          </a:bodyPr>
          <a:lstStyle/>
          <a:p>
            <a:pPr algn="ctr" eaLnBrk="1" hangingPunct="1">
              <a:defRPr/>
            </a:pPr>
            <a:r>
              <a:rPr lang="en-US" sz="2000" b="1" i="1" dirty="0">
                <a:solidFill>
                  <a:schemeClr val="tx2">
                    <a:lumMod val="40000"/>
                    <a:lumOff val="60000"/>
                  </a:schemeClr>
                </a:solidFill>
                <a:latin typeface="Arial" pitchFamily="34" charset="0"/>
              </a:rPr>
              <a:t>ca. 1929   </a:t>
            </a:r>
            <a:r>
              <a:rPr lang="en-US" sz="2000" b="1" i="1" dirty="0" smtClean="0">
                <a:solidFill>
                  <a:schemeClr val="tx2">
                    <a:lumMod val="40000"/>
                    <a:lumOff val="60000"/>
                  </a:schemeClr>
                </a:solidFill>
                <a:latin typeface="Arial" pitchFamily="34" charset="0"/>
              </a:rPr>
              <a:t>STH 106 (now 138) </a:t>
            </a:r>
            <a:r>
              <a:rPr lang="en-US" sz="2000" b="1" i="1" dirty="0">
                <a:solidFill>
                  <a:schemeClr val="tx2">
                    <a:lumMod val="40000"/>
                    <a:lumOff val="60000"/>
                  </a:schemeClr>
                </a:solidFill>
                <a:latin typeface="Arial" pitchFamily="34" charset="0"/>
              </a:rPr>
              <a:t>between Stoughton &amp; </a:t>
            </a:r>
            <a:r>
              <a:rPr lang="en-US" sz="2000" b="1" i="1" dirty="0" smtClean="0">
                <a:solidFill>
                  <a:schemeClr val="tx2">
                    <a:lumMod val="40000"/>
                    <a:lumOff val="60000"/>
                  </a:schemeClr>
                </a:solidFill>
                <a:latin typeface="Arial" pitchFamily="34" charset="0"/>
              </a:rPr>
              <a:t>Oregon</a:t>
            </a:r>
            <a:br>
              <a:rPr lang="en-US" sz="2000" b="1" i="1" dirty="0" smtClean="0">
                <a:solidFill>
                  <a:schemeClr val="tx2">
                    <a:lumMod val="40000"/>
                    <a:lumOff val="60000"/>
                  </a:schemeClr>
                </a:solidFill>
                <a:latin typeface="Arial" pitchFamily="34" charset="0"/>
              </a:rPr>
            </a:br>
            <a:r>
              <a:rPr lang="en-US" sz="1800" b="1" i="1" dirty="0" smtClean="0">
                <a:solidFill>
                  <a:schemeClr val="tx2">
                    <a:lumMod val="40000"/>
                    <a:lumOff val="60000"/>
                  </a:schemeClr>
                </a:solidFill>
                <a:latin typeface="Arial" pitchFamily="34" charset="0"/>
              </a:rPr>
              <a:t>Courtesy: Melanie Woodworth </a:t>
            </a:r>
            <a:r>
              <a:rPr lang="en-US" sz="2000" b="1" i="1" dirty="0" smtClean="0">
                <a:solidFill>
                  <a:schemeClr val="tx2">
                    <a:lumMod val="40000"/>
                    <a:lumOff val="60000"/>
                  </a:schemeClr>
                </a:solidFill>
                <a:latin typeface="Arial" pitchFamily="34" charset="0"/>
              </a:rPr>
              <a:t/>
            </a:r>
            <a:br>
              <a:rPr lang="en-US" sz="2000" b="1" i="1" dirty="0" smtClean="0">
                <a:solidFill>
                  <a:schemeClr val="tx2">
                    <a:lumMod val="40000"/>
                    <a:lumOff val="60000"/>
                  </a:schemeClr>
                </a:solidFill>
                <a:latin typeface="Arial" pitchFamily="34" charset="0"/>
              </a:rPr>
            </a:br>
            <a:endParaRPr lang="en-GB" sz="2000" b="1" i="1" dirty="0">
              <a:solidFill>
                <a:schemeClr val="tx2">
                  <a:lumMod val="40000"/>
                  <a:lumOff val="60000"/>
                </a:schemeClr>
              </a:solidFill>
              <a:latin typeface="Arial" pitchFamily="34" charset="0"/>
            </a:endParaRPr>
          </a:p>
        </p:txBody>
      </p:sp>
    </p:spTree>
    <p:extLst>
      <p:ext uri="{BB962C8B-B14F-4D97-AF65-F5344CB8AC3E}">
        <p14:creationId xmlns:p14="http://schemas.microsoft.com/office/powerpoint/2010/main" val="1744681681"/>
      </p:ext>
    </p:extLst>
  </p:cSld>
  <p:clrMapOvr>
    <a:masterClrMapping/>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Content Placeholder 5" descr="FallFirstFreeze.png"/>
          <p:cNvPicPr>
            <a:picLocks noGrp="1" noChangeAspect="1"/>
          </p:cNvPicPr>
          <p:nvPr>
            <p:ph idx="1"/>
          </p:nvPr>
        </p:nvPicPr>
        <p:blipFill>
          <a:blip r:embed="rId3" cstate="print"/>
          <a:srcRect/>
          <a:stretch>
            <a:fillRect/>
          </a:stretch>
        </p:blipFill>
        <p:spPr>
          <a:xfrm>
            <a:off x="639763" y="1189038"/>
            <a:ext cx="6973887" cy="5230812"/>
          </a:xfrm>
        </p:spPr>
      </p:pic>
      <p:sp>
        <p:nvSpPr>
          <p:cNvPr id="4" name="Title 1"/>
          <p:cNvSpPr>
            <a:spLocks noGrp="1"/>
          </p:cNvSpPr>
          <p:nvPr>
            <p:ph type="title"/>
          </p:nvPr>
        </p:nvSpPr>
        <p:spPr>
          <a:xfrm>
            <a:off x="609600" y="152400"/>
            <a:ext cx="7772400" cy="1143000"/>
          </a:xfrm>
        </p:spPr>
        <p:txBody>
          <a:bodyPr/>
          <a:lstStyle/>
          <a:p>
            <a:pPr>
              <a:defRPr/>
            </a:pPr>
            <a:r>
              <a:rPr lang="en-US" sz="3200" dirty="0" smtClean="0"/>
              <a:t>Median Date of First 32°F in Fall </a:t>
            </a:r>
            <a:endParaRPr lang="en-US" sz="3200" dirty="0"/>
          </a:p>
        </p:txBody>
      </p:sp>
      <p:sp>
        <p:nvSpPr>
          <p:cNvPr id="5" name="Left Arrow 4"/>
          <p:cNvSpPr>
            <a:spLocks noChangeArrowheads="1"/>
          </p:cNvSpPr>
          <p:nvPr/>
        </p:nvSpPr>
        <p:spPr bwMode="auto">
          <a:xfrm>
            <a:off x="5562600" y="3429000"/>
            <a:ext cx="1968500" cy="484188"/>
          </a:xfrm>
          <a:prstGeom prst="leftArrow">
            <a:avLst>
              <a:gd name="adj1" fmla="val 50000"/>
              <a:gd name="adj2" fmla="val 70338"/>
            </a:avLst>
          </a:prstGeom>
          <a:solidFill>
            <a:schemeClr val="accent1"/>
          </a:solidFill>
          <a:ln w="12700" algn="ctr">
            <a:solidFill>
              <a:schemeClr val="tx1"/>
            </a:solidFill>
            <a:round/>
            <a:headEnd/>
            <a:tailEnd/>
          </a:ln>
        </p:spPr>
        <p:txBody>
          <a:bodyPr/>
          <a:lstStyle/>
          <a:p>
            <a:endParaRPr lang="en-US" altLang="en-US">
              <a:solidFill>
                <a:schemeClr val="tx2"/>
              </a:solidFill>
            </a:endParaRPr>
          </a:p>
        </p:txBody>
      </p:sp>
      <p:sp>
        <p:nvSpPr>
          <p:cNvPr id="6" name="TextBox 5"/>
          <p:cNvSpPr txBox="1"/>
          <p:nvPr/>
        </p:nvSpPr>
        <p:spPr>
          <a:xfrm>
            <a:off x="7437438" y="3429000"/>
            <a:ext cx="1604962" cy="523875"/>
          </a:xfrm>
          <a:prstGeom prst="rect">
            <a:avLst/>
          </a:prstGeom>
          <a:noFill/>
        </p:spPr>
        <p:txBody>
          <a:bodyPr wrap="none">
            <a:spAutoFit/>
          </a:bodyPr>
          <a:lstStyle/>
          <a:p>
            <a:pPr eaLnBrk="1" hangingPunct="1">
              <a:defRPr/>
            </a:pPr>
            <a:r>
              <a:rPr lang="en-US" sz="2800" b="1" i="1" dirty="0">
                <a:solidFill>
                  <a:schemeClr val="tx2">
                    <a:lumMod val="60000"/>
                    <a:lumOff val="40000"/>
                  </a:schemeClr>
                </a:solidFill>
                <a:latin typeface="Arial" pitchFamily="34" charset="0"/>
              </a:rPr>
              <a:t>1-10 Oct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a:xfrm>
            <a:off x="685800" y="0"/>
            <a:ext cx="7772400" cy="1143000"/>
          </a:xfrm>
        </p:spPr>
        <p:txBody>
          <a:bodyPr/>
          <a:lstStyle/>
          <a:p>
            <a:pPr>
              <a:defRPr/>
            </a:pPr>
            <a:r>
              <a:rPr lang="en-GB" sz="2800" dirty="0" smtClean="0"/>
              <a:t>Length of the Growing Season In Madison</a:t>
            </a:r>
          </a:p>
        </p:txBody>
      </p:sp>
      <p:pic>
        <p:nvPicPr>
          <p:cNvPr id="107523" name="Picture 7" descr="http://www.aos.wisc.edu/%7Esco/images/WI-MSN-map.gif"/>
          <p:cNvPicPr>
            <a:picLocks noChangeAspect="1" noChangeArrowheads="1"/>
          </p:cNvPicPr>
          <p:nvPr/>
        </p:nvPicPr>
        <p:blipFill>
          <a:blip r:embed="rId3" cstate="print"/>
          <a:srcRect/>
          <a:stretch>
            <a:fillRect/>
          </a:stretch>
        </p:blipFill>
        <p:spPr bwMode="auto">
          <a:xfrm>
            <a:off x="7543800" y="3733800"/>
            <a:ext cx="1343025" cy="1428750"/>
          </a:xfrm>
          <a:prstGeom prst="rect">
            <a:avLst/>
          </a:prstGeom>
          <a:noFill/>
          <a:ln w="9525">
            <a:noFill/>
            <a:miter lim="800000"/>
            <a:headEnd/>
            <a:tailEnd/>
          </a:ln>
        </p:spPr>
      </p:pic>
      <p:pic>
        <p:nvPicPr>
          <p:cNvPr id="107524" name="Picture 6" descr="http://www.aos.wisc.edu/~sco/clim-history/stations/msn/MSN-AP-grwingseadays.gif"/>
          <p:cNvPicPr>
            <a:picLocks noChangeAspect="1" noChangeArrowheads="1"/>
          </p:cNvPicPr>
          <p:nvPr/>
        </p:nvPicPr>
        <p:blipFill>
          <a:blip r:embed="rId4" cstate="print"/>
          <a:srcRect/>
          <a:stretch>
            <a:fillRect/>
          </a:stretch>
        </p:blipFill>
        <p:spPr bwMode="auto">
          <a:xfrm>
            <a:off x="381000" y="936625"/>
            <a:ext cx="6931025" cy="55943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p:cNvPicPr>
            <a:picLocks noChangeArrowheads="1"/>
          </p:cNvPicPr>
          <p:nvPr/>
        </p:nvPicPr>
        <p:blipFill>
          <a:blip r:embed="rId3" cstate="print"/>
          <a:srcRect/>
          <a:stretch>
            <a:fillRect/>
          </a:stretch>
        </p:blipFill>
        <p:spPr bwMode="auto">
          <a:xfrm>
            <a:off x="1143000" y="1744663"/>
            <a:ext cx="7164388" cy="4173537"/>
          </a:xfrm>
          <a:prstGeom prst="rect">
            <a:avLst/>
          </a:prstGeom>
          <a:noFill/>
          <a:ln w="9525">
            <a:noFill/>
            <a:miter lim="800000"/>
            <a:headEnd/>
            <a:tailEnd/>
          </a:ln>
          <a:effectLst/>
        </p:spPr>
      </p:pic>
      <p:sp>
        <p:nvSpPr>
          <p:cNvPr id="109571" name="TextBox 1"/>
          <p:cNvSpPr txBox="1">
            <a:spLocks noChangeArrowheads="1"/>
          </p:cNvSpPr>
          <p:nvPr/>
        </p:nvSpPr>
        <p:spPr bwMode="auto">
          <a:xfrm>
            <a:off x="3468688" y="6291263"/>
            <a:ext cx="2855912" cy="460375"/>
          </a:xfrm>
          <a:prstGeom prst="rect">
            <a:avLst/>
          </a:prstGeom>
          <a:noFill/>
          <a:ln w="9525">
            <a:noFill/>
            <a:miter lim="800000"/>
            <a:headEnd/>
            <a:tailEnd/>
          </a:ln>
        </p:spPr>
        <p:txBody>
          <a:bodyPr wrap="none">
            <a:spAutoFit/>
          </a:bodyPr>
          <a:lstStyle/>
          <a:p>
            <a:pPr eaLnBrk="1" hangingPunct="1"/>
            <a:r>
              <a:rPr lang="en-US" altLang="en-US">
                <a:latin typeface="Arial" pitchFamily="34" charset="0"/>
              </a:rPr>
              <a:t>Gilbert 1988 –Cat 5</a:t>
            </a:r>
            <a:endParaRPr lang="en-GB" altLang="en-US">
              <a:latin typeface="Arial" pitchFamily="34" charset="0"/>
            </a:endParaRPr>
          </a:p>
        </p:txBody>
      </p:sp>
      <p:sp>
        <p:nvSpPr>
          <p:cNvPr id="109572" name="TextBox 2"/>
          <p:cNvSpPr txBox="1">
            <a:spLocks noChangeArrowheads="1"/>
          </p:cNvSpPr>
          <p:nvPr/>
        </p:nvSpPr>
        <p:spPr bwMode="auto">
          <a:xfrm>
            <a:off x="6324600" y="5886450"/>
            <a:ext cx="2616200" cy="461963"/>
          </a:xfrm>
          <a:prstGeom prst="rect">
            <a:avLst/>
          </a:prstGeom>
          <a:noFill/>
          <a:ln w="9525">
            <a:noFill/>
            <a:miter lim="800000"/>
            <a:headEnd/>
            <a:tailEnd/>
          </a:ln>
        </p:spPr>
        <p:txBody>
          <a:bodyPr wrap="none">
            <a:spAutoFit/>
          </a:bodyPr>
          <a:lstStyle/>
          <a:p>
            <a:pPr eaLnBrk="1" hangingPunct="1"/>
            <a:r>
              <a:rPr lang="en-US" altLang="en-US">
                <a:latin typeface="Arial" pitchFamily="34" charset="0"/>
              </a:rPr>
              <a:t>Carla 1961- Cat 5</a:t>
            </a:r>
            <a:endParaRPr lang="en-GB" altLang="en-US">
              <a:latin typeface="Arial" pitchFamily="34" charset="0"/>
            </a:endParaRPr>
          </a:p>
        </p:txBody>
      </p:sp>
      <p:sp>
        <p:nvSpPr>
          <p:cNvPr id="109573" name="TextBox 3"/>
          <p:cNvSpPr txBox="1">
            <a:spLocks noChangeArrowheads="1"/>
          </p:cNvSpPr>
          <p:nvPr/>
        </p:nvSpPr>
        <p:spPr bwMode="auto">
          <a:xfrm>
            <a:off x="228600" y="5856288"/>
            <a:ext cx="4027488" cy="461962"/>
          </a:xfrm>
          <a:prstGeom prst="rect">
            <a:avLst/>
          </a:prstGeom>
          <a:noFill/>
          <a:ln w="9525">
            <a:noFill/>
            <a:miter lim="800000"/>
            <a:headEnd/>
            <a:tailEnd/>
          </a:ln>
        </p:spPr>
        <p:txBody>
          <a:bodyPr wrap="none">
            <a:spAutoFit/>
          </a:bodyPr>
          <a:lstStyle/>
          <a:p>
            <a:pPr eaLnBrk="1" hangingPunct="1"/>
            <a:r>
              <a:rPr lang="en-US" altLang="en-US">
                <a:latin typeface="Arial" pitchFamily="34" charset="0"/>
              </a:rPr>
              <a:t>“Issac’s Storm” (Cat 4) 1900</a:t>
            </a:r>
            <a:endParaRPr lang="en-GB" altLang="en-US">
              <a:latin typeface="Arial" pitchFamily="34" charset="0"/>
            </a:endParaRPr>
          </a:p>
        </p:txBody>
      </p:sp>
      <p:cxnSp>
        <p:nvCxnSpPr>
          <p:cNvPr id="109574" name="Straight Arrow Connector 2"/>
          <p:cNvCxnSpPr>
            <a:cxnSpLocks noChangeShapeType="1"/>
          </p:cNvCxnSpPr>
          <p:nvPr/>
        </p:nvCxnSpPr>
        <p:spPr bwMode="auto">
          <a:xfrm flipV="1">
            <a:off x="2857500" y="5029200"/>
            <a:ext cx="952500" cy="742950"/>
          </a:xfrm>
          <a:prstGeom prst="straightConnector1">
            <a:avLst/>
          </a:prstGeom>
          <a:noFill/>
          <a:ln w="12700" algn="ctr">
            <a:solidFill>
              <a:schemeClr val="tx1"/>
            </a:solidFill>
            <a:round/>
            <a:headEnd/>
            <a:tailEnd type="arrow" w="med" len="med"/>
          </a:ln>
        </p:spPr>
      </p:cxnSp>
      <p:cxnSp>
        <p:nvCxnSpPr>
          <p:cNvPr id="109575" name="Straight Arrow Connector 4"/>
          <p:cNvCxnSpPr>
            <a:cxnSpLocks noChangeShapeType="1"/>
          </p:cNvCxnSpPr>
          <p:nvPr/>
        </p:nvCxnSpPr>
        <p:spPr bwMode="auto">
          <a:xfrm flipH="1" flipV="1">
            <a:off x="4725988" y="5029200"/>
            <a:ext cx="912812" cy="1262063"/>
          </a:xfrm>
          <a:prstGeom prst="straightConnector1">
            <a:avLst/>
          </a:prstGeom>
          <a:noFill/>
          <a:ln w="12700" algn="ctr">
            <a:solidFill>
              <a:schemeClr val="tx1"/>
            </a:solidFill>
            <a:round/>
            <a:headEnd/>
            <a:tailEnd type="arrow" w="med" len="med"/>
          </a:ln>
        </p:spPr>
      </p:cxnSp>
      <p:cxnSp>
        <p:nvCxnSpPr>
          <p:cNvPr id="109576" name="Straight Arrow Connector 6"/>
          <p:cNvCxnSpPr>
            <a:cxnSpLocks noChangeShapeType="1"/>
          </p:cNvCxnSpPr>
          <p:nvPr/>
        </p:nvCxnSpPr>
        <p:spPr bwMode="auto">
          <a:xfrm flipH="1" flipV="1">
            <a:off x="5638800" y="3657600"/>
            <a:ext cx="1763713" cy="2370138"/>
          </a:xfrm>
          <a:prstGeom prst="straightConnector1">
            <a:avLst/>
          </a:prstGeom>
          <a:noFill/>
          <a:ln w="12700" algn="ctr">
            <a:solidFill>
              <a:schemeClr val="tx1"/>
            </a:solidFill>
            <a:round/>
            <a:headEnd/>
            <a:tailEnd type="arrow" w="med" len="med"/>
          </a:ln>
        </p:spPr>
      </p:cxnSp>
      <p:sp>
        <p:nvSpPr>
          <p:cNvPr id="9" name="Title 8"/>
          <p:cNvSpPr>
            <a:spLocks noGrp="1"/>
          </p:cNvSpPr>
          <p:nvPr>
            <p:ph type="title"/>
          </p:nvPr>
        </p:nvSpPr>
        <p:spPr>
          <a:xfrm>
            <a:off x="561975" y="304800"/>
            <a:ext cx="7772400" cy="1143000"/>
          </a:xfrm>
        </p:spPr>
        <p:txBody>
          <a:bodyPr/>
          <a:lstStyle/>
          <a:p>
            <a:pPr>
              <a:defRPr/>
            </a:pPr>
            <a:r>
              <a:rPr lang="en-US" dirty="0" smtClean="0"/>
              <a:t>Hurricanes and Wisconsin?</a:t>
            </a:r>
            <a:br>
              <a:rPr lang="en-US" dirty="0" smtClean="0"/>
            </a:br>
            <a:r>
              <a:rPr lang="en-US" sz="2400" dirty="0" smtClean="0"/>
              <a:t>Source: NOAA’s </a:t>
            </a:r>
            <a:r>
              <a:rPr lang="en-US" sz="2400" i="1" dirty="0" smtClean="0"/>
              <a:t>Historical Hurricane Tracks</a:t>
            </a:r>
            <a:endParaRPr lang="en-GB" i="1" dirty="0"/>
          </a:p>
        </p:txBody>
      </p:sp>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77200" cy="1143000"/>
          </a:xfrm>
        </p:spPr>
        <p:txBody>
          <a:bodyPr/>
          <a:lstStyle/>
          <a:p>
            <a:pPr>
              <a:defRPr/>
            </a:pPr>
            <a:r>
              <a:rPr lang="en-US" sz="3600" dirty="0" smtClean="0"/>
              <a:t>Median date of 1</a:t>
            </a:r>
            <a:r>
              <a:rPr lang="en-US" sz="3600" baseline="30000" dirty="0" smtClean="0"/>
              <a:t>st</a:t>
            </a:r>
            <a:r>
              <a:rPr lang="en-US" sz="3600" dirty="0" smtClean="0"/>
              <a:t> Measurable Snow (≥ 0.1 in) </a:t>
            </a:r>
            <a:endParaRPr lang="en-US" sz="3600" dirty="0"/>
          </a:p>
        </p:txBody>
      </p:sp>
      <p:pic>
        <p:nvPicPr>
          <p:cNvPr id="111619" name="Picture 2" descr="First Snow - Median"/>
          <p:cNvPicPr>
            <a:picLocks noChangeAspect="1" noChangeArrowheads="1"/>
          </p:cNvPicPr>
          <p:nvPr/>
        </p:nvPicPr>
        <p:blipFill>
          <a:blip r:embed="rId3" cstate="print"/>
          <a:srcRect/>
          <a:stretch>
            <a:fillRect/>
          </a:stretch>
        </p:blipFill>
        <p:spPr bwMode="auto">
          <a:xfrm>
            <a:off x="457200" y="1143000"/>
            <a:ext cx="7315200" cy="5486400"/>
          </a:xfrm>
          <a:prstGeom prst="rect">
            <a:avLst/>
          </a:prstGeom>
          <a:noFill/>
          <a:ln w="9525">
            <a:noFill/>
            <a:miter lim="800000"/>
            <a:headEnd/>
            <a:tailEnd/>
          </a:ln>
        </p:spPr>
      </p:pic>
      <p:sp>
        <p:nvSpPr>
          <p:cNvPr id="4" name="Left Arrow 3"/>
          <p:cNvSpPr>
            <a:spLocks noChangeArrowheads="1"/>
          </p:cNvSpPr>
          <p:nvPr/>
        </p:nvSpPr>
        <p:spPr bwMode="auto">
          <a:xfrm>
            <a:off x="5943600" y="3657600"/>
            <a:ext cx="1892300" cy="484188"/>
          </a:xfrm>
          <a:prstGeom prst="leftArrow">
            <a:avLst>
              <a:gd name="adj1" fmla="val 50000"/>
              <a:gd name="adj2" fmla="val 70329"/>
            </a:avLst>
          </a:prstGeom>
          <a:solidFill>
            <a:schemeClr val="accent1"/>
          </a:solidFill>
          <a:ln w="12700" algn="ctr">
            <a:solidFill>
              <a:schemeClr val="tx1"/>
            </a:solidFill>
            <a:round/>
            <a:headEnd/>
            <a:tailEnd/>
          </a:ln>
        </p:spPr>
        <p:txBody>
          <a:bodyPr/>
          <a:lstStyle/>
          <a:p>
            <a:endParaRPr lang="en-US" altLang="en-US">
              <a:solidFill>
                <a:schemeClr val="tx2"/>
              </a:solidFill>
            </a:endParaRPr>
          </a:p>
        </p:txBody>
      </p:sp>
      <p:sp>
        <p:nvSpPr>
          <p:cNvPr id="5" name="TextBox 4"/>
          <p:cNvSpPr txBox="1"/>
          <p:nvPr/>
        </p:nvSpPr>
        <p:spPr>
          <a:xfrm>
            <a:off x="7778750" y="3581400"/>
            <a:ext cx="1365250" cy="523875"/>
          </a:xfrm>
          <a:prstGeom prst="rect">
            <a:avLst/>
          </a:prstGeom>
          <a:noFill/>
        </p:spPr>
        <p:txBody>
          <a:bodyPr wrap="none">
            <a:spAutoFit/>
          </a:bodyPr>
          <a:lstStyle/>
          <a:p>
            <a:pPr eaLnBrk="1" hangingPunct="1">
              <a:defRPr/>
            </a:pPr>
            <a:r>
              <a:rPr lang="en-US" sz="2800" b="1" i="1" dirty="0">
                <a:solidFill>
                  <a:schemeClr val="tx2">
                    <a:lumMod val="60000"/>
                    <a:lumOff val="40000"/>
                  </a:schemeClr>
                </a:solidFill>
                <a:latin typeface="Arial" pitchFamily="34" charset="0"/>
              </a:rPr>
              <a:t>10 Nov</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Principal Storm Tracks across US</a:t>
            </a:r>
            <a:br>
              <a:rPr lang="en-US" sz="3600" dirty="0" smtClean="0"/>
            </a:br>
            <a:r>
              <a:rPr lang="en-US" sz="2000" i="1" dirty="0"/>
              <a:t>Moran &amp; AMS Educ. Project</a:t>
            </a:r>
            <a:endParaRPr lang="en-GB" sz="2000" dirty="0"/>
          </a:p>
        </p:txBody>
      </p:sp>
      <p:pic>
        <p:nvPicPr>
          <p:cNvPr id="113667" name="Picture 2"/>
          <p:cNvPicPr>
            <a:picLocks noChangeAspect="1"/>
          </p:cNvPicPr>
          <p:nvPr/>
        </p:nvPicPr>
        <p:blipFill>
          <a:blip r:embed="rId2" cstate="print"/>
          <a:srcRect/>
          <a:stretch>
            <a:fillRect/>
          </a:stretch>
        </p:blipFill>
        <p:spPr bwMode="auto">
          <a:xfrm>
            <a:off x="892175" y="1600200"/>
            <a:ext cx="7334250" cy="48958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The wreck of the Edmundfitzgerald"/>
          <p:cNvPicPr>
            <a:picLocks noChangeAspect="1" noChangeArrowheads="1"/>
          </p:cNvPicPr>
          <p:nvPr/>
        </p:nvPicPr>
        <p:blipFill>
          <a:blip r:embed="rId3" cstate="print"/>
          <a:srcRect/>
          <a:stretch>
            <a:fillRect/>
          </a:stretch>
        </p:blipFill>
        <p:spPr bwMode="auto">
          <a:xfrm>
            <a:off x="990600" y="1676400"/>
            <a:ext cx="7277100" cy="4552950"/>
          </a:xfrm>
          <a:prstGeom prst="rect">
            <a:avLst/>
          </a:prstGeom>
          <a:noFill/>
          <a:ln w="9525">
            <a:noFill/>
            <a:miter lim="800000"/>
            <a:headEnd/>
            <a:tailEnd/>
          </a:ln>
        </p:spPr>
      </p:pic>
      <p:sp>
        <p:nvSpPr>
          <p:cNvPr id="43014" name="Rectangle 6"/>
          <p:cNvSpPr>
            <a:spLocks noGrp="1" noChangeArrowheads="1"/>
          </p:cNvSpPr>
          <p:nvPr>
            <p:ph type="title"/>
          </p:nvPr>
        </p:nvSpPr>
        <p:spPr>
          <a:xfrm>
            <a:off x="685800" y="381000"/>
            <a:ext cx="7772400" cy="1143000"/>
          </a:xfrm>
        </p:spPr>
        <p:txBody>
          <a:bodyPr/>
          <a:lstStyle/>
          <a:p>
            <a:pPr>
              <a:defRPr/>
            </a:pPr>
            <a:r>
              <a:rPr lang="en-US" sz="3600" dirty="0" smtClean="0"/>
              <a:t>“Gales of November”  </a:t>
            </a:r>
            <a:r>
              <a:rPr lang="en-US" sz="3600" dirty="0"/>
              <a:t/>
            </a:r>
            <a:br>
              <a:rPr lang="en-US" sz="3600" dirty="0"/>
            </a:br>
            <a:r>
              <a:rPr lang="en-US" sz="2400" dirty="0"/>
              <a:t>Last Trip of the </a:t>
            </a:r>
            <a:r>
              <a:rPr lang="en-US" sz="2400" i="1" dirty="0"/>
              <a:t>Edmund Fitzgerald</a:t>
            </a:r>
            <a:br>
              <a:rPr lang="en-US" sz="2400" i="1" dirty="0"/>
            </a:br>
            <a:r>
              <a:rPr lang="en-US" sz="2400" dirty="0"/>
              <a:t>10 November 1975</a:t>
            </a:r>
            <a:endParaRPr lang="en-US" sz="3600" dirty="0" smtClean="0"/>
          </a:p>
        </p:txBody>
      </p:sp>
      <p:sp>
        <p:nvSpPr>
          <p:cNvPr id="114692" name="Rectangle 2"/>
          <p:cNvSpPr>
            <a:spLocks noChangeArrowheads="1"/>
          </p:cNvSpPr>
          <p:nvPr/>
        </p:nvSpPr>
        <p:spPr bwMode="auto">
          <a:xfrm>
            <a:off x="2819400" y="6027738"/>
            <a:ext cx="4572000" cy="830262"/>
          </a:xfrm>
          <a:prstGeom prst="rect">
            <a:avLst/>
          </a:prstGeom>
          <a:noFill/>
          <a:ln w="9525">
            <a:noFill/>
            <a:miter lim="800000"/>
            <a:headEnd/>
            <a:tailEnd/>
          </a:ln>
        </p:spPr>
        <p:txBody>
          <a:bodyPr>
            <a:spAutoFit/>
          </a:bodyPr>
          <a:lstStyle/>
          <a:p>
            <a:pPr eaLnBrk="1" hangingPunct="1"/>
            <a:r>
              <a:rPr lang="en-US" altLang="en-US"/>
              <a:t>SS Edmund Fitzgerald – </a:t>
            </a:r>
            <a:br>
              <a:rPr lang="en-US" altLang="en-US"/>
            </a:br>
            <a:r>
              <a:rPr lang="en-US" altLang="en-US"/>
              <a:t>“The Pride of the American side”</a:t>
            </a:r>
            <a:endParaRPr lang="en-GB" altLang="en-US"/>
          </a:p>
        </p:txBody>
      </p:sp>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lIns="91440" tIns="45720" rIns="91440" bIns="45720"/>
          <a:lstStyle/>
          <a:p>
            <a:pPr eaLnBrk="1" hangingPunct="1">
              <a:defRPr/>
            </a:pPr>
            <a:r>
              <a:rPr lang="en-US" dirty="0" smtClean="0"/>
              <a:t>Winter (DJF) in Wisconsin</a:t>
            </a:r>
            <a:endParaRPr lang="en-GB" dirty="0" smtClean="0"/>
          </a:p>
        </p:txBody>
      </p:sp>
      <p:sp>
        <p:nvSpPr>
          <p:cNvPr id="41987" name="Content Placeholder 2"/>
          <p:cNvSpPr>
            <a:spLocks noGrp="1"/>
          </p:cNvSpPr>
          <p:nvPr>
            <p:ph sz="half" idx="4294967295"/>
          </p:nvPr>
        </p:nvSpPr>
        <p:spPr>
          <a:xfrm>
            <a:off x="341313" y="1741488"/>
            <a:ext cx="3189287" cy="4114800"/>
          </a:xfrm>
        </p:spPr>
        <p:txBody>
          <a:bodyPr lIns="91440" tIns="45720" rIns="91440" bIns="45720"/>
          <a:lstStyle/>
          <a:p>
            <a:pPr eaLnBrk="1" hangingPunct="1">
              <a:buFont typeface="Monotype Sorts" pitchFamily="2" charset="2"/>
              <a:buChar char="u"/>
              <a:defRPr/>
            </a:pPr>
            <a:endParaRPr lang="en-GB" sz="2800" dirty="0" smtClean="0"/>
          </a:p>
        </p:txBody>
      </p:sp>
      <p:sp>
        <p:nvSpPr>
          <p:cNvPr id="10244" name="Content Placeholder 3"/>
          <p:cNvSpPr>
            <a:spLocks noGrp="1"/>
          </p:cNvSpPr>
          <p:nvPr>
            <p:ph sz="half" idx="4294967295"/>
          </p:nvPr>
        </p:nvSpPr>
        <p:spPr>
          <a:xfrm>
            <a:off x="3810000" y="1439863"/>
            <a:ext cx="5181600" cy="4114800"/>
          </a:xfrm>
        </p:spPr>
        <p:txBody>
          <a:bodyPr lIns="91440" tIns="45720" rIns="91440" bIns="45720"/>
          <a:lstStyle/>
          <a:p>
            <a:pPr eaLnBrk="1" hangingPunct="1">
              <a:buFont typeface="Monotype Sorts" pitchFamily="2" charset="2"/>
              <a:buChar char="u"/>
              <a:defRPr/>
            </a:pPr>
            <a:r>
              <a:rPr lang="en-US" sz="2400" dirty="0" smtClean="0"/>
              <a:t>8</a:t>
            </a:r>
            <a:r>
              <a:rPr lang="en-US" sz="2400" dirty="0" smtClean="0">
                <a:cs typeface="Arial"/>
              </a:rPr>
              <a:t>½</a:t>
            </a:r>
            <a:r>
              <a:rPr lang="en-US" sz="2400" dirty="0" smtClean="0"/>
              <a:t>-9 hours of sunlight </a:t>
            </a:r>
          </a:p>
          <a:p>
            <a:pPr eaLnBrk="1" hangingPunct="1">
              <a:buFont typeface="Monotype Sorts" pitchFamily="2" charset="2"/>
              <a:buChar char="u"/>
              <a:defRPr/>
            </a:pPr>
            <a:r>
              <a:rPr lang="en-US" sz="2400" dirty="0" smtClean="0"/>
              <a:t>Arctic air masses move south</a:t>
            </a:r>
          </a:p>
          <a:p>
            <a:pPr eaLnBrk="1" hangingPunct="1">
              <a:buFont typeface="Monotype Sorts" pitchFamily="2" charset="2"/>
              <a:buChar char="u"/>
              <a:defRPr/>
            </a:pPr>
            <a:r>
              <a:rPr lang="en-US" sz="2400" dirty="0" smtClean="0"/>
              <a:t>The Ice Bowl(s)</a:t>
            </a:r>
          </a:p>
          <a:p>
            <a:pPr eaLnBrk="1" hangingPunct="1">
              <a:buFont typeface="Monotype Sorts" pitchFamily="2" charset="2"/>
              <a:buChar char="u"/>
              <a:defRPr/>
            </a:pPr>
            <a:r>
              <a:rPr lang="en-US" sz="2400" dirty="0" smtClean="0"/>
              <a:t>Ice covers lakes</a:t>
            </a:r>
          </a:p>
          <a:p>
            <a:pPr eaLnBrk="1" hangingPunct="1">
              <a:buFont typeface="Monotype Sorts" pitchFamily="2" charset="2"/>
              <a:buChar char="u"/>
              <a:defRPr/>
            </a:pPr>
            <a:r>
              <a:rPr lang="en-US" sz="2400" dirty="0" smtClean="0"/>
              <a:t>40 to 160 inches of snow</a:t>
            </a:r>
          </a:p>
          <a:p>
            <a:pPr eaLnBrk="1" hangingPunct="1">
              <a:buFont typeface="Monotype Sorts" pitchFamily="2" charset="2"/>
              <a:buChar char="u"/>
              <a:defRPr/>
            </a:pPr>
            <a:r>
              <a:rPr lang="en-US" sz="2400" dirty="0" smtClean="0"/>
              <a:t>60-140 days of snow on ground (≥ 1.0 inches)</a:t>
            </a:r>
          </a:p>
          <a:p>
            <a:pPr eaLnBrk="1" hangingPunct="1">
              <a:buFont typeface="Monotype Sorts" pitchFamily="2" charset="2"/>
              <a:buChar char="u"/>
              <a:defRPr/>
            </a:pPr>
            <a:r>
              <a:rPr lang="en-US" sz="2400" dirty="0" smtClean="0"/>
              <a:t>Lowest temperature: </a:t>
            </a:r>
            <a:br>
              <a:rPr lang="en-US" sz="2400" dirty="0" smtClean="0"/>
            </a:br>
            <a:r>
              <a:rPr lang="en-US" sz="2400" dirty="0" smtClean="0"/>
              <a:t>-55° F in Feb 1996</a:t>
            </a:r>
          </a:p>
          <a:p>
            <a:pPr eaLnBrk="1" hangingPunct="1">
              <a:buFont typeface="Monotype Sorts" pitchFamily="2" charset="2"/>
              <a:buChar char="u"/>
              <a:defRPr/>
            </a:pPr>
            <a:r>
              <a:rPr lang="en-US" sz="2400" dirty="0" smtClean="0"/>
              <a:t>Annual number of subzero days (min T ≤ 0°F) :</a:t>
            </a:r>
            <a:br>
              <a:rPr lang="en-US" sz="2400" dirty="0" smtClean="0"/>
            </a:br>
            <a:r>
              <a:rPr lang="en-US" sz="2400" dirty="0" smtClean="0"/>
              <a:t>	15 in southeast</a:t>
            </a:r>
            <a:br>
              <a:rPr lang="en-US" sz="2400" dirty="0" smtClean="0"/>
            </a:br>
            <a:r>
              <a:rPr lang="en-US" sz="2400" dirty="0" smtClean="0"/>
              <a:t>	50 in northwest</a:t>
            </a:r>
          </a:p>
          <a:p>
            <a:pPr marL="0" indent="0" eaLnBrk="1" hangingPunct="1">
              <a:buFont typeface="Monotype Sorts" pitchFamily="2" charset="2"/>
              <a:buNone/>
              <a:defRPr/>
            </a:pPr>
            <a:endParaRPr lang="en-US" sz="2400" dirty="0" smtClean="0"/>
          </a:p>
          <a:p>
            <a:pPr eaLnBrk="1" hangingPunct="1">
              <a:buFont typeface="Monotype Sorts" pitchFamily="2" charset="2"/>
              <a:buChar char="u"/>
              <a:defRPr/>
            </a:pPr>
            <a:endParaRPr lang="en-US" sz="2400" dirty="0" smtClean="0"/>
          </a:p>
          <a:p>
            <a:pPr eaLnBrk="1" hangingPunct="1">
              <a:buFont typeface="Monotype Sorts" pitchFamily="2" charset="2"/>
              <a:buChar char="u"/>
              <a:defRPr/>
            </a:pPr>
            <a:endParaRPr lang="en-US" sz="2400" dirty="0" smtClean="0"/>
          </a:p>
        </p:txBody>
      </p:sp>
      <p:pic>
        <p:nvPicPr>
          <p:cNvPr id="116741" name="Picture 4"/>
          <p:cNvPicPr>
            <a:picLocks noChangeAspect="1" noChangeArrowheads="1"/>
          </p:cNvPicPr>
          <p:nvPr/>
        </p:nvPicPr>
        <p:blipFill>
          <a:blip r:embed="rId3" cstate="print"/>
          <a:srcRect/>
          <a:stretch>
            <a:fillRect/>
          </a:stretch>
        </p:blipFill>
        <p:spPr bwMode="auto">
          <a:xfrm>
            <a:off x="468313" y="1439863"/>
            <a:ext cx="3062287" cy="471805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additive="base">
                                        <p:cTn id="7" dur="500" fill="hold"/>
                                        <p:tgtEl>
                                          <p:spTgt spid="102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4">
                                            <p:txEl>
                                              <p:pRg st="1" end="1"/>
                                            </p:txEl>
                                          </p:spTgt>
                                        </p:tgtEl>
                                        <p:attrNameLst>
                                          <p:attrName>style.visibility</p:attrName>
                                        </p:attrNameLst>
                                      </p:cBhvr>
                                      <p:to>
                                        <p:strVal val="visible"/>
                                      </p:to>
                                    </p:set>
                                    <p:anim calcmode="lin" valueType="num">
                                      <p:cBhvr additive="base">
                                        <p:cTn id="13" dur="500" fill="hold"/>
                                        <p:tgtEl>
                                          <p:spTgt spid="102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44">
                                            <p:txEl>
                                              <p:pRg st="2" end="2"/>
                                            </p:txEl>
                                          </p:spTgt>
                                        </p:tgtEl>
                                        <p:attrNameLst>
                                          <p:attrName>style.visibility</p:attrName>
                                        </p:attrNameLst>
                                      </p:cBhvr>
                                      <p:to>
                                        <p:strVal val="visible"/>
                                      </p:to>
                                    </p:set>
                                    <p:anim calcmode="lin" valueType="num">
                                      <p:cBhvr additive="base">
                                        <p:cTn id="19" dur="500" fill="hold"/>
                                        <p:tgtEl>
                                          <p:spTgt spid="102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44">
                                            <p:txEl>
                                              <p:pRg st="3" end="3"/>
                                            </p:txEl>
                                          </p:spTgt>
                                        </p:tgtEl>
                                        <p:attrNameLst>
                                          <p:attrName>style.visibility</p:attrName>
                                        </p:attrNameLst>
                                      </p:cBhvr>
                                      <p:to>
                                        <p:strVal val="visible"/>
                                      </p:to>
                                    </p:set>
                                    <p:anim calcmode="lin" valueType="num">
                                      <p:cBhvr additive="base">
                                        <p:cTn id="25" dur="500" fill="hold"/>
                                        <p:tgtEl>
                                          <p:spTgt spid="102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44">
                                            <p:txEl>
                                              <p:pRg st="4" end="4"/>
                                            </p:txEl>
                                          </p:spTgt>
                                        </p:tgtEl>
                                        <p:attrNameLst>
                                          <p:attrName>style.visibility</p:attrName>
                                        </p:attrNameLst>
                                      </p:cBhvr>
                                      <p:to>
                                        <p:strVal val="visible"/>
                                      </p:to>
                                    </p:set>
                                    <p:anim calcmode="lin" valueType="num">
                                      <p:cBhvr additive="base">
                                        <p:cTn id="31" dur="500" fill="hold"/>
                                        <p:tgtEl>
                                          <p:spTgt spid="1024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244">
                                            <p:txEl>
                                              <p:pRg st="5" end="5"/>
                                            </p:txEl>
                                          </p:spTgt>
                                        </p:tgtEl>
                                        <p:attrNameLst>
                                          <p:attrName>style.visibility</p:attrName>
                                        </p:attrNameLst>
                                      </p:cBhvr>
                                      <p:to>
                                        <p:strVal val="visible"/>
                                      </p:to>
                                    </p:set>
                                    <p:anim calcmode="lin" valueType="num">
                                      <p:cBhvr additive="base">
                                        <p:cTn id="37" dur="500" fill="hold"/>
                                        <p:tgtEl>
                                          <p:spTgt spid="1024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244">
                                            <p:txEl>
                                              <p:pRg st="6" end="6"/>
                                            </p:txEl>
                                          </p:spTgt>
                                        </p:tgtEl>
                                        <p:attrNameLst>
                                          <p:attrName>style.visibility</p:attrName>
                                        </p:attrNameLst>
                                      </p:cBhvr>
                                      <p:to>
                                        <p:strVal val="visible"/>
                                      </p:to>
                                    </p:set>
                                    <p:anim calcmode="lin" valueType="num">
                                      <p:cBhvr additive="base">
                                        <p:cTn id="43" dur="500" fill="hold"/>
                                        <p:tgtEl>
                                          <p:spTgt spid="1024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244">
                                            <p:txEl>
                                              <p:pRg st="7" end="7"/>
                                            </p:txEl>
                                          </p:spTgt>
                                        </p:tgtEl>
                                        <p:attrNameLst>
                                          <p:attrName>style.visibility</p:attrName>
                                        </p:attrNameLst>
                                      </p:cBhvr>
                                      <p:to>
                                        <p:strVal val="visible"/>
                                      </p:to>
                                    </p:set>
                                    <p:anim calcmode="lin" valueType="num">
                                      <p:cBhvr additive="base">
                                        <p:cTn id="49" dur="500" fill="hold"/>
                                        <p:tgtEl>
                                          <p:spTgt spid="1024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228600"/>
            <a:ext cx="7772400" cy="1143000"/>
          </a:xfrm>
        </p:spPr>
        <p:txBody>
          <a:bodyPr/>
          <a:lstStyle/>
          <a:p>
            <a:pPr>
              <a:defRPr/>
            </a:pPr>
            <a:r>
              <a:rPr lang="en-US" sz="3200" dirty="0" smtClean="0"/>
              <a:t>DAYLIGHT-NIGHT (21 DEC)</a:t>
            </a:r>
            <a:br>
              <a:rPr lang="en-US" sz="3200" dirty="0" smtClean="0"/>
            </a:br>
            <a:r>
              <a:rPr lang="en-US" sz="3200" dirty="0" smtClean="0"/>
              <a:t> </a:t>
            </a:r>
            <a:r>
              <a:rPr lang="en-US" sz="2400" dirty="0" smtClean="0"/>
              <a:t>at 9 AM CST </a:t>
            </a:r>
            <a:r>
              <a:rPr lang="en-US" sz="2400" i="1" dirty="0" smtClean="0"/>
              <a:t>(Source: US Naval Observatory)</a:t>
            </a:r>
          </a:p>
        </p:txBody>
      </p:sp>
      <p:pic>
        <p:nvPicPr>
          <p:cNvPr id="118787" name="Picture 3" descr="earthview1_1453361150"/>
          <p:cNvPicPr>
            <a:picLocks noGrp="1" noChangeAspect="1" noChangeArrowheads="1"/>
          </p:cNvPicPr>
          <p:nvPr>
            <p:ph idx="1"/>
          </p:nvPr>
        </p:nvPicPr>
        <p:blipFill>
          <a:blip r:embed="rId3" cstate="print"/>
          <a:srcRect/>
          <a:stretch>
            <a:fillRect/>
          </a:stretch>
        </p:blipFill>
        <p:spPr>
          <a:xfrm>
            <a:off x="0" y="1371600"/>
            <a:ext cx="9432925" cy="4716463"/>
          </a:xfrm>
          <a:noFill/>
        </p:spPr>
      </p:pic>
      <p:sp>
        <p:nvSpPr>
          <p:cNvPr id="414724" name="Text Box 4"/>
          <p:cNvSpPr txBox="1">
            <a:spLocks noChangeArrowheads="1"/>
          </p:cNvSpPr>
          <p:nvPr/>
        </p:nvSpPr>
        <p:spPr bwMode="auto">
          <a:xfrm>
            <a:off x="1143000" y="32766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
        <p:nvSpPr>
          <p:cNvPr id="414725" name="Text Box 5"/>
          <p:cNvSpPr txBox="1">
            <a:spLocks noChangeArrowheads="1"/>
          </p:cNvSpPr>
          <p:nvPr/>
        </p:nvSpPr>
        <p:spPr bwMode="auto">
          <a:xfrm>
            <a:off x="2238375" y="1752600"/>
            <a:ext cx="709613" cy="457200"/>
          </a:xfrm>
          <a:prstGeom prst="rect">
            <a:avLst/>
          </a:prstGeom>
          <a:noFill/>
          <a:ln w="12700">
            <a:noFill/>
            <a:miter lim="800000"/>
            <a:headEnd/>
            <a:tailEnd/>
          </a:ln>
          <a:effectLst/>
        </p:spPr>
        <p:txBody>
          <a:bodyPr>
            <a:spAutoFit/>
          </a:bodyPr>
          <a:lstStyle/>
          <a:p>
            <a:pPr>
              <a:defRPr/>
            </a:pPr>
            <a:r>
              <a:rPr lang="en-US" dirty="0">
                <a:effectLst>
                  <a:outerShdw blurRad="38100" dist="38100" dir="2700000" algn="tl">
                    <a:srgbClr val="000000"/>
                  </a:outerShdw>
                </a:effectLst>
                <a:cs typeface="Arial" charset="0"/>
              </a:rPr>
              <a:t>0 hr</a:t>
            </a:r>
          </a:p>
        </p:txBody>
      </p:sp>
      <p:sp>
        <p:nvSpPr>
          <p:cNvPr id="414726" name="Text Box 6"/>
          <p:cNvSpPr txBox="1">
            <a:spLocks noChangeArrowheads="1"/>
          </p:cNvSpPr>
          <p:nvPr/>
        </p:nvSpPr>
        <p:spPr bwMode="auto">
          <a:xfrm>
            <a:off x="609600" y="51816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24 hr</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52400"/>
            <a:ext cx="7772400" cy="1143000"/>
          </a:xfrm>
        </p:spPr>
        <p:txBody>
          <a:bodyPr/>
          <a:lstStyle/>
          <a:p>
            <a:pPr>
              <a:defRPr/>
            </a:pPr>
            <a:r>
              <a:rPr lang="en-US" dirty="0" smtClean="0"/>
              <a:t>January average surface winds</a:t>
            </a:r>
            <a:endParaRPr lang="en-GB" dirty="0"/>
          </a:p>
        </p:txBody>
      </p:sp>
      <p:pic>
        <p:nvPicPr>
          <p:cNvPr id="120835" name="Picture 2"/>
          <p:cNvPicPr>
            <a:picLocks noChangeAspect="1" noChangeArrowheads="1"/>
          </p:cNvPicPr>
          <p:nvPr/>
        </p:nvPicPr>
        <p:blipFill>
          <a:blip r:embed="rId3" cstate="print"/>
          <a:srcRect t="9599"/>
          <a:stretch>
            <a:fillRect/>
          </a:stretch>
        </p:blipFill>
        <p:spPr bwMode="auto">
          <a:xfrm>
            <a:off x="685800" y="1189038"/>
            <a:ext cx="7620000" cy="5165725"/>
          </a:xfrm>
          <a:prstGeom prst="rect">
            <a:avLst/>
          </a:prstGeom>
          <a:noFill/>
          <a:ln w="9525">
            <a:noFill/>
            <a:miter lim="800000"/>
            <a:headEnd/>
            <a:tailEnd/>
          </a:ln>
        </p:spPr>
      </p:pic>
      <p:sp>
        <p:nvSpPr>
          <p:cNvPr id="4" name="Down Arrow 3"/>
          <p:cNvSpPr/>
          <p:nvPr/>
        </p:nvSpPr>
        <p:spPr bwMode="auto">
          <a:xfrm rot="17915100">
            <a:off x="4419600" y="3352800"/>
            <a:ext cx="484188" cy="979488"/>
          </a:xfrm>
          <a:prstGeom prst="downArrow">
            <a:avLst/>
          </a:prstGeom>
          <a:solidFill>
            <a:schemeClr val="bg1">
              <a:lumMod val="60000"/>
              <a:lumOff val="40000"/>
            </a:schemeClr>
          </a:solidFill>
          <a:ln w="12700" cap="flat" cmpd="sng" algn="ctr">
            <a:solidFill>
              <a:schemeClr val="tx1"/>
            </a:solidFill>
            <a:prstDash val="solid"/>
            <a:round/>
            <a:headEnd type="none" w="med" len="med"/>
            <a:tailEnd type="none" w="med" len="med"/>
          </a:ln>
          <a:effectLst/>
        </p:spPr>
        <p:txBody>
          <a:bodyPr/>
          <a:lstStyle/>
          <a:p>
            <a:pPr>
              <a:defRPr/>
            </a:pPr>
            <a:endParaRPr lang="en-US" dirty="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idx="4294967295"/>
          </p:nvPr>
        </p:nvSpPr>
        <p:spPr>
          <a:xfrm>
            <a:off x="381000" y="0"/>
            <a:ext cx="8763000" cy="1143000"/>
          </a:xfrm>
        </p:spPr>
        <p:txBody>
          <a:bodyPr/>
          <a:lstStyle/>
          <a:p>
            <a:pPr>
              <a:defRPr/>
            </a:pPr>
            <a:r>
              <a:rPr lang="en-US" sz="2800" dirty="0" smtClean="0"/>
              <a:t>Extremely Low Winter Temperatures in Wisconsin </a:t>
            </a:r>
          </a:p>
        </p:txBody>
      </p:sp>
      <p:pic>
        <p:nvPicPr>
          <p:cNvPr id="122883" name="Picture 3" descr="wis-coop2"/>
          <p:cNvPicPr>
            <a:picLocks noChangeAspect="1" noChangeArrowheads="1"/>
          </p:cNvPicPr>
          <p:nvPr/>
        </p:nvPicPr>
        <p:blipFill>
          <a:blip r:embed="rId3" cstate="print"/>
          <a:srcRect/>
          <a:stretch>
            <a:fillRect/>
          </a:stretch>
        </p:blipFill>
        <p:spPr bwMode="auto">
          <a:xfrm>
            <a:off x="8001000" y="1371600"/>
            <a:ext cx="960438" cy="1028700"/>
          </a:xfrm>
          <a:prstGeom prst="rect">
            <a:avLst/>
          </a:prstGeom>
          <a:solidFill>
            <a:schemeClr val="accent1">
              <a:alpha val="0"/>
            </a:schemeClr>
          </a:solidFill>
          <a:ln w="9525">
            <a:noFill/>
            <a:miter lim="800000"/>
            <a:headEnd/>
            <a:tailEnd/>
          </a:ln>
        </p:spPr>
      </p:pic>
      <p:pic>
        <p:nvPicPr>
          <p:cNvPr id="122884" name="Picture 6" descr="http://www.aos.wisc.edu/~sco/clim-history/state/graphics/WI-LOW-T-ANN.gif"/>
          <p:cNvPicPr>
            <a:picLocks noChangeAspect="1" noChangeArrowheads="1"/>
          </p:cNvPicPr>
          <p:nvPr/>
        </p:nvPicPr>
        <p:blipFill>
          <a:blip r:embed="rId4" cstate="print"/>
          <a:srcRect/>
          <a:stretch>
            <a:fillRect/>
          </a:stretch>
        </p:blipFill>
        <p:spPr bwMode="auto">
          <a:xfrm>
            <a:off x="609600" y="838200"/>
            <a:ext cx="6889750" cy="5675313"/>
          </a:xfrm>
          <a:prstGeom prst="rect">
            <a:avLst/>
          </a:prstGeom>
          <a:noFill/>
          <a:ln w="9525">
            <a:noFill/>
            <a:miter lim="800000"/>
            <a:headEnd/>
            <a:tailEnd/>
          </a:ln>
        </p:spPr>
      </p:pic>
      <p:sp>
        <p:nvSpPr>
          <p:cNvPr id="2" name="TextBox 1"/>
          <p:cNvSpPr txBox="1"/>
          <p:nvPr/>
        </p:nvSpPr>
        <p:spPr>
          <a:xfrm>
            <a:off x="4419600" y="5197475"/>
            <a:ext cx="2252663" cy="831850"/>
          </a:xfrm>
          <a:prstGeom prst="rect">
            <a:avLst/>
          </a:prstGeom>
          <a:noFill/>
        </p:spPr>
        <p:txBody>
          <a:bodyPr wrap="none">
            <a:spAutoFit/>
          </a:bodyPr>
          <a:lstStyle/>
          <a:p>
            <a:pPr eaLnBrk="1" hangingPunct="1">
              <a:defRPr/>
            </a:pPr>
            <a:r>
              <a:rPr lang="en-US" b="1" dirty="0">
                <a:solidFill>
                  <a:schemeClr val="accent1">
                    <a:lumMod val="75000"/>
                  </a:schemeClr>
                </a:solidFill>
                <a:latin typeface="Arial" pitchFamily="34" charset="0"/>
              </a:rPr>
              <a:t>-55°F in 1996</a:t>
            </a:r>
            <a:br>
              <a:rPr lang="en-US" b="1" dirty="0">
                <a:solidFill>
                  <a:schemeClr val="accent1">
                    <a:lumMod val="75000"/>
                  </a:schemeClr>
                </a:solidFill>
                <a:latin typeface="Arial" pitchFamily="34" charset="0"/>
              </a:rPr>
            </a:br>
            <a:r>
              <a:rPr lang="en-US" b="1" dirty="0">
                <a:solidFill>
                  <a:schemeClr val="accent1">
                    <a:lumMod val="75000"/>
                  </a:schemeClr>
                </a:solidFill>
                <a:latin typeface="Arial" pitchFamily="34" charset="0"/>
              </a:rPr>
              <a:t>   nr Couderay</a:t>
            </a:r>
            <a:endParaRPr lang="en-GB" b="1" dirty="0">
              <a:solidFill>
                <a:schemeClr val="accent1">
                  <a:lumMod val="75000"/>
                </a:schemeClr>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of Madison Weather Observations </a:t>
            </a:r>
            <a:endParaRPr lang="en-US" dirty="0"/>
          </a:p>
        </p:txBody>
      </p:sp>
      <p:pic>
        <p:nvPicPr>
          <p:cNvPr id="4" name="Content Placeholder 3" descr="9999010629-l.jpg"/>
          <p:cNvPicPr>
            <a:picLocks noGrp="1" noChangeAspect="1"/>
          </p:cNvPicPr>
          <p:nvPr>
            <p:ph idx="1"/>
          </p:nvPr>
        </p:nvPicPr>
        <p:blipFill>
          <a:blip r:embed="rId3" cstate="print"/>
          <a:stretch>
            <a:fillRect/>
          </a:stretch>
        </p:blipFill>
        <p:spPr>
          <a:xfrm>
            <a:off x="457200" y="1981200"/>
            <a:ext cx="3918855" cy="2697480"/>
          </a:xfrm>
        </p:spPr>
      </p:pic>
      <p:pic>
        <p:nvPicPr>
          <p:cNvPr id="5" name="Picture 4" descr="0716001175-l.jpg"/>
          <p:cNvPicPr>
            <a:picLocks noChangeAspect="1"/>
          </p:cNvPicPr>
          <p:nvPr/>
        </p:nvPicPr>
        <p:blipFill>
          <a:blip r:embed="rId4" cstate="print"/>
          <a:stretch>
            <a:fillRect/>
          </a:stretch>
        </p:blipFill>
        <p:spPr>
          <a:xfrm>
            <a:off x="4572000" y="1981200"/>
            <a:ext cx="4572000" cy="2354580"/>
          </a:xfrm>
          <a:prstGeom prst="rect">
            <a:avLst/>
          </a:prstGeom>
        </p:spPr>
      </p:pic>
      <p:sp>
        <p:nvSpPr>
          <p:cNvPr id="3" name="TextBox 2"/>
          <p:cNvSpPr txBox="1"/>
          <p:nvPr/>
        </p:nvSpPr>
        <p:spPr>
          <a:xfrm>
            <a:off x="905123" y="5029200"/>
            <a:ext cx="3576428" cy="461665"/>
          </a:xfrm>
          <a:prstGeom prst="rect">
            <a:avLst/>
          </a:prstGeom>
          <a:noFill/>
        </p:spPr>
        <p:txBody>
          <a:bodyPr wrap="none" rtlCol="0">
            <a:spAutoFit/>
          </a:bodyPr>
          <a:lstStyle/>
          <a:p>
            <a:r>
              <a:rPr lang="en-US" b="1" dirty="0" smtClean="0">
                <a:solidFill>
                  <a:srgbClr val="FF0000"/>
                </a:solidFill>
                <a:latin typeface="+mn-lt"/>
              </a:rPr>
              <a:t>Washburn Observatory</a:t>
            </a:r>
            <a:endParaRPr lang="en-US" b="1" dirty="0">
              <a:solidFill>
                <a:srgbClr val="FF0000"/>
              </a:solidFill>
              <a:latin typeface="+mn-lt"/>
            </a:endParaRPr>
          </a:p>
        </p:txBody>
      </p:sp>
      <p:sp>
        <p:nvSpPr>
          <p:cNvPr id="6" name="TextBox 5"/>
          <p:cNvSpPr txBox="1"/>
          <p:nvPr/>
        </p:nvSpPr>
        <p:spPr>
          <a:xfrm>
            <a:off x="5069786" y="5001718"/>
            <a:ext cx="1654620" cy="461665"/>
          </a:xfrm>
          <a:prstGeom prst="rect">
            <a:avLst/>
          </a:prstGeom>
          <a:noFill/>
        </p:spPr>
        <p:txBody>
          <a:bodyPr wrap="none" rtlCol="0">
            <a:spAutoFit/>
          </a:bodyPr>
          <a:lstStyle/>
          <a:p>
            <a:r>
              <a:rPr lang="en-US" b="1" dirty="0" smtClean="0">
                <a:solidFill>
                  <a:srgbClr val="FF0000"/>
                </a:solidFill>
                <a:latin typeface="+mn-lt"/>
              </a:rPr>
              <a:t>North Hall</a:t>
            </a:r>
            <a:endParaRPr lang="en-US" b="1" dirty="0">
              <a:solidFill>
                <a:srgbClr val="FF0000"/>
              </a:solidFill>
              <a:latin typeface="+mn-lt"/>
            </a:endParaRPr>
          </a:p>
        </p:txBody>
      </p:sp>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pPr>
              <a:defRPr/>
            </a:pPr>
            <a:r>
              <a:rPr lang="en-US" sz="3200" dirty="0" smtClean="0"/>
              <a:t>Average Annual Snowfall (1981-2010)</a:t>
            </a:r>
            <a:endParaRPr lang="en-US" sz="3200" dirty="0"/>
          </a:p>
        </p:txBody>
      </p:sp>
      <p:pic>
        <p:nvPicPr>
          <p:cNvPr id="124931" name="Content Placeholder 3" descr="avg_30_year_snowfall.png"/>
          <p:cNvPicPr>
            <a:picLocks noGrp="1" noChangeAspect="1"/>
          </p:cNvPicPr>
          <p:nvPr>
            <p:ph idx="1"/>
          </p:nvPr>
        </p:nvPicPr>
        <p:blipFill>
          <a:blip r:embed="rId3" cstate="print"/>
          <a:srcRect/>
          <a:stretch>
            <a:fillRect/>
          </a:stretch>
        </p:blipFill>
        <p:spPr>
          <a:xfrm>
            <a:off x="2286000" y="1006475"/>
            <a:ext cx="4572000" cy="5484813"/>
          </a:xfrm>
        </p:spPr>
      </p:pic>
      <p:sp>
        <p:nvSpPr>
          <p:cNvPr id="124932" name="TextBox 3"/>
          <p:cNvSpPr txBox="1">
            <a:spLocks noChangeArrowheads="1"/>
          </p:cNvSpPr>
          <p:nvPr/>
        </p:nvSpPr>
        <p:spPr bwMode="auto">
          <a:xfrm>
            <a:off x="596900" y="2590800"/>
            <a:ext cx="1651000" cy="1570038"/>
          </a:xfrm>
          <a:prstGeom prst="rect">
            <a:avLst/>
          </a:prstGeom>
          <a:noFill/>
          <a:ln w="9525">
            <a:solidFill>
              <a:srgbClr val="FFC000"/>
            </a:solidFill>
            <a:miter lim="800000"/>
            <a:headEnd/>
            <a:tailEnd/>
          </a:ln>
        </p:spPr>
        <p:txBody>
          <a:bodyPr wrap="none">
            <a:spAutoFit/>
          </a:bodyPr>
          <a:lstStyle/>
          <a:p>
            <a:pPr algn="ctr" eaLnBrk="1" hangingPunct="1"/>
            <a:r>
              <a:rPr lang="en-US" altLang="en-US" b="1">
                <a:solidFill>
                  <a:srgbClr val="FAFD00"/>
                </a:solidFill>
                <a:latin typeface="Arial" pitchFamily="34" charset="0"/>
              </a:rPr>
              <a:t>State Ave </a:t>
            </a:r>
            <a:br>
              <a:rPr lang="en-US" altLang="en-US" b="1">
                <a:solidFill>
                  <a:srgbClr val="FAFD00"/>
                </a:solidFill>
                <a:latin typeface="Arial" pitchFamily="34" charset="0"/>
              </a:rPr>
            </a:br>
            <a:r>
              <a:rPr lang="en-US" altLang="en-US" b="1">
                <a:solidFill>
                  <a:srgbClr val="FAFD00"/>
                </a:solidFill>
                <a:latin typeface="Arial" pitchFamily="34" charset="0"/>
              </a:rPr>
              <a:t>Snow:</a:t>
            </a:r>
          </a:p>
          <a:p>
            <a:pPr algn="ctr" eaLnBrk="1" hangingPunct="1"/>
            <a:r>
              <a:rPr lang="en-US" altLang="en-US" b="1">
                <a:solidFill>
                  <a:srgbClr val="FAFD00"/>
                </a:solidFill>
                <a:latin typeface="Arial" pitchFamily="34" charset="0"/>
              </a:rPr>
              <a:t>52.9 in</a:t>
            </a:r>
            <a:r>
              <a:rPr lang="en-US" altLang="en-US">
                <a:solidFill>
                  <a:srgbClr val="8CF4EA"/>
                </a:solidFill>
              </a:rPr>
              <a:t/>
            </a:r>
            <a:br>
              <a:rPr lang="en-US" altLang="en-US">
                <a:solidFill>
                  <a:srgbClr val="8CF4EA"/>
                </a:solidFill>
              </a:rPr>
            </a:br>
            <a:endParaRPr lang="en-US" altLang="en-US">
              <a:solidFill>
                <a:srgbClr val="8CF4EA"/>
              </a:solidFill>
            </a:endParaRPr>
          </a:p>
        </p:txBody>
      </p:sp>
      <p:sp>
        <p:nvSpPr>
          <p:cNvPr id="124933" name="TextBox 3"/>
          <p:cNvSpPr txBox="1">
            <a:spLocks noChangeArrowheads="1"/>
          </p:cNvSpPr>
          <p:nvPr/>
        </p:nvSpPr>
        <p:spPr bwMode="auto">
          <a:xfrm>
            <a:off x="6759575" y="1676400"/>
            <a:ext cx="2384425" cy="1384300"/>
          </a:xfrm>
          <a:prstGeom prst="rect">
            <a:avLst/>
          </a:prstGeom>
          <a:noFill/>
          <a:ln w="9525">
            <a:solidFill>
              <a:srgbClr val="FFC000"/>
            </a:solidFill>
            <a:miter lim="800000"/>
            <a:headEnd/>
            <a:tailEnd/>
          </a:ln>
        </p:spPr>
        <p:txBody>
          <a:bodyPr wrap="none">
            <a:spAutoFit/>
          </a:bodyPr>
          <a:lstStyle/>
          <a:p>
            <a:pPr algn="ctr" eaLnBrk="1" hangingPunct="1"/>
            <a:r>
              <a:rPr lang="en-US" altLang="en-US" sz="2000" b="1">
                <a:solidFill>
                  <a:srgbClr val="FAFD00"/>
                </a:solidFill>
                <a:latin typeface="Arial" pitchFamily="34" charset="0"/>
              </a:rPr>
              <a:t>Max. Seasonal </a:t>
            </a:r>
            <a:br>
              <a:rPr lang="en-US" altLang="en-US" sz="2000" b="1">
                <a:solidFill>
                  <a:srgbClr val="FAFD00"/>
                </a:solidFill>
                <a:latin typeface="Arial" pitchFamily="34" charset="0"/>
              </a:rPr>
            </a:br>
            <a:r>
              <a:rPr lang="en-US" altLang="en-US" sz="2000" b="1">
                <a:solidFill>
                  <a:srgbClr val="FAFD00"/>
                </a:solidFill>
                <a:latin typeface="Arial" pitchFamily="34" charset="0"/>
              </a:rPr>
              <a:t>Snow</a:t>
            </a:r>
          </a:p>
          <a:p>
            <a:pPr algn="ctr" eaLnBrk="1" hangingPunct="1"/>
            <a:r>
              <a:rPr lang="en-US" altLang="en-US" sz="2000" b="1">
                <a:solidFill>
                  <a:srgbClr val="FAFD00"/>
                </a:solidFill>
                <a:latin typeface="Arial" pitchFamily="34" charset="0"/>
              </a:rPr>
              <a:t>167.5  in @ Hurley</a:t>
            </a:r>
            <a:r>
              <a:rPr lang="en-US" altLang="en-US">
                <a:solidFill>
                  <a:srgbClr val="8CF4EA"/>
                </a:solidFill>
              </a:rPr>
              <a:t/>
            </a:r>
            <a:br>
              <a:rPr lang="en-US" altLang="en-US">
                <a:solidFill>
                  <a:srgbClr val="8CF4EA"/>
                </a:solidFill>
              </a:rPr>
            </a:br>
            <a:endParaRPr lang="en-US" altLang="en-US">
              <a:solidFill>
                <a:srgbClr val="8CF4EA"/>
              </a:solidFill>
            </a:endParaRPr>
          </a:p>
        </p:txBody>
      </p:sp>
      <p:sp>
        <p:nvSpPr>
          <p:cNvPr id="124934" name="TextBox 3"/>
          <p:cNvSpPr txBox="1">
            <a:spLocks noChangeArrowheads="1"/>
          </p:cNvSpPr>
          <p:nvPr/>
        </p:nvSpPr>
        <p:spPr bwMode="auto">
          <a:xfrm>
            <a:off x="6873875" y="4495800"/>
            <a:ext cx="2155825" cy="1384300"/>
          </a:xfrm>
          <a:prstGeom prst="rect">
            <a:avLst/>
          </a:prstGeom>
          <a:noFill/>
          <a:ln w="9525">
            <a:solidFill>
              <a:srgbClr val="FFC000"/>
            </a:solidFill>
            <a:miter lim="800000"/>
            <a:headEnd/>
            <a:tailEnd/>
          </a:ln>
        </p:spPr>
        <p:txBody>
          <a:bodyPr wrap="none">
            <a:spAutoFit/>
          </a:bodyPr>
          <a:lstStyle/>
          <a:p>
            <a:pPr algn="ctr" eaLnBrk="1" hangingPunct="1"/>
            <a:r>
              <a:rPr lang="en-US" altLang="en-US" sz="2000" b="1">
                <a:solidFill>
                  <a:srgbClr val="FAFD00"/>
                </a:solidFill>
                <a:latin typeface="Arial" pitchFamily="34" charset="0"/>
              </a:rPr>
              <a:t>Min. Seasonal </a:t>
            </a:r>
            <a:br>
              <a:rPr lang="en-US" altLang="en-US" sz="2000" b="1">
                <a:solidFill>
                  <a:srgbClr val="FAFD00"/>
                </a:solidFill>
                <a:latin typeface="Arial" pitchFamily="34" charset="0"/>
              </a:rPr>
            </a:br>
            <a:r>
              <a:rPr lang="en-US" altLang="en-US" sz="2000" b="1">
                <a:solidFill>
                  <a:srgbClr val="FAFD00"/>
                </a:solidFill>
                <a:latin typeface="Arial" pitchFamily="34" charset="0"/>
              </a:rPr>
              <a:t>Snow</a:t>
            </a:r>
          </a:p>
          <a:p>
            <a:pPr algn="ctr" eaLnBrk="1" hangingPunct="1"/>
            <a:r>
              <a:rPr lang="en-US" altLang="en-US" sz="2000" b="1">
                <a:solidFill>
                  <a:srgbClr val="FAFD00"/>
                </a:solidFill>
                <a:latin typeface="Arial" pitchFamily="34" charset="0"/>
              </a:rPr>
              <a:t>31.9  in @ Beloit</a:t>
            </a:r>
            <a:r>
              <a:rPr lang="en-US" altLang="en-US">
                <a:solidFill>
                  <a:srgbClr val="8CF4EA"/>
                </a:solidFill>
              </a:rPr>
              <a:t/>
            </a:r>
            <a:br>
              <a:rPr lang="en-US" altLang="en-US">
                <a:solidFill>
                  <a:srgbClr val="8CF4EA"/>
                </a:solidFill>
              </a:rPr>
            </a:br>
            <a:endParaRPr lang="en-US" altLang="en-US">
              <a:solidFill>
                <a:srgbClr val="8CF4EA"/>
              </a:solidFill>
            </a:endParaRPr>
          </a:p>
        </p:txBody>
      </p:sp>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77200" cy="1143000"/>
          </a:xfrm>
        </p:spPr>
        <p:txBody>
          <a:bodyPr/>
          <a:lstStyle/>
          <a:p>
            <a:pPr>
              <a:defRPr/>
            </a:pPr>
            <a:r>
              <a:rPr lang="en-US" dirty="0" smtClean="0"/>
              <a:t>Wisconsin Snows of Yesteryear </a:t>
            </a:r>
            <a:endParaRPr lang="en-GB" dirty="0"/>
          </a:p>
        </p:txBody>
      </p:sp>
      <p:pic>
        <p:nvPicPr>
          <p:cNvPr id="126979" name="Picture 2" descr="C:\Users\Ed\Documents\CLIMO\WI-CLIMO\WI-BOOKS\1929 snowstorm.jpeg"/>
          <p:cNvPicPr>
            <a:picLocks noChangeAspect="1" noChangeArrowheads="1"/>
          </p:cNvPicPr>
          <p:nvPr/>
        </p:nvPicPr>
        <p:blipFill>
          <a:blip r:embed="rId3" cstate="print"/>
          <a:srcRect l="3935" t="4791" r="-3935" b="-4791"/>
          <a:stretch>
            <a:fillRect/>
          </a:stretch>
        </p:blipFill>
        <p:spPr bwMode="auto">
          <a:xfrm>
            <a:off x="1584325" y="1728788"/>
            <a:ext cx="6402388" cy="3756025"/>
          </a:xfrm>
          <a:prstGeom prst="rect">
            <a:avLst/>
          </a:prstGeom>
          <a:noFill/>
          <a:ln w="9525">
            <a:noFill/>
            <a:miter lim="800000"/>
            <a:headEnd/>
            <a:tailEnd/>
          </a:ln>
        </p:spPr>
      </p:pic>
      <p:sp>
        <p:nvSpPr>
          <p:cNvPr id="3" name="TextBox 2"/>
          <p:cNvSpPr txBox="1"/>
          <p:nvPr/>
        </p:nvSpPr>
        <p:spPr>
          <a:xfrm>
            <a:off x="1127125" y="5843588"/>
            <a:ext cx="6807200" cy="400050"/>
          </a:xfrm>
          <a:prstGeom prst="rect">
            <a:avLst/>
          </a:prstGeom>
          <a:noFill/>
        </p:spPr>
        <p:txBody>
          <a:bodyPr wrap="none">
            <a:spAutoFit/>
          </a:bodyPr>
          <a:lstStyle/>
          <a:p>
            <a:pPr eaLnBrk="1" hangingPunct="1">
              <a:defRPr/>
            </a:pPr>
            <a:r>
              <a:rPr lang="en-US" sz="2000" b="1" i="1" dirty="0">
                <a:solidFill>
                  <a:schemeClr val="tx2">
                    <a:lumMod val="40000"/>
                    <a:lumOff val="60000"/>
                  </a:schemeClr>
                </a:solidFill>
                <a:latin typeface="Arial" pitchFamily="34" charset="0"/>
              </a:rPr>
              <a:t>ca. 1929   State Hwy 106 between Stoughton &amp; Oregon</a:t>
            </a:r>
            <a:endParaRPr lang="en-GB" sz="2000" b="1" i="1" dirty="0">
              <a:solidFill>
                <a:schemeClr val="tx2">
                  <a:lumMod val="40000"/>
                  <a:lumOff val="60000"/>
                </a:schemeClr>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Ice Bowl – </a:t>
            </a:r>
            <a:r>
              <a:rPr lang="en-US" sz="3200" dirty="0" smtClean="0"/>
              <a:t>NFL Championship Game  </a:t>
            </a:r>
            <a:r>
              <a:rPr lang="en-US" dirty="0" smtClean="0"/>
              <a:t/>
            </a:r>
            <a:br>
              <a:rPr lang="en-US" dirty="0" smtClean="0"/>
            </a:br>
            <a:r>
              <a:rPr lang="en-US" sz="3200" dirty="0" smtClean="0"/>
              <a:t>31 Dec 1967</a:t>
            </a:r>
            <a:br>
              <a:rPr lang="en-US" sz="3200" dirty="0" smtClean="0"/>
            </a:br>
            <a:r>
              <a:rPr lang="en-US" sz="3200" dirty="0" smtClean="0"/>
              <a:t>Lambeau Field, Green Bay</a:t>
            </a:r>
            <a:endParaRPr lang="en-GB" dirty="0"/>
          </a:p>
        </p:txBody>
      </p:sp>
      <p:pic>
        <p:nvPicPr>
          <p:cNvPr id="129027" name="Picture 3"/>
          <p:cNvPicPr>
            <a:picLocks noChangeAspect="1" noChangeArrowheads="1"/>
          </p:cNvPicPr>
          <p:nvPr/>
        </p:nvPicPr>
        <p:blipFill>
          <a:blip r:embed="rId3" cstate="print"/>
          <a:srcRect/>
          <a:stretch>
            <a:fillRect/>
          </a:stretch>
        </p:blipFill>
        <p:spPr bwMode="auto">
          <a:xfrm>
            <a:off x="1417638" y="2471738"/>
            <a:ext cx="4600575" cy="3049587"/>
          </a:xfrm>
          <a:prstGeom prst="rect">
            <a:avLst/>
          </a:prstGeom>
          <a:noFill/>
          <a:ln w="9525">
            <a:noFill/>
            <a:miter lim="800000"/>
            <a:headEnd/>
            <a:tailEnd/>
          </a:ln>
        </p:spPr>
      </p:pic>
      <p:sp>
        <p:nvSpPr>
          <p:cNvPr id="3" name="TextBox 2"/>
          <p:cNvSpPr txBox="1"/>
          <p:nvPr/>
        </p:nvSpPr>
        <p:spPr>
          <a:xfrm>
            <a:off x="6102350" y="3568700"/>
            <a:ext cx="2774950" cy="1568450"/>
          </a:xfrm>
          <a:prstGeom prst="rect">
            <a:avLst/>
          </a:prstGeom>
          <a:noFill/>
        </p:spPr>
        <p:txBody>
          <a:bodyPr wrap="none">
            <a:spAutoFit/>
          </a:bodyPr>
          <a:lstStyle/>
          <a:p>
            <a:pPr algn="ctr" eaLnBrk="1" hangingPunct="1">
              <a:defRPr/>
            </a:pPr>
            <a:r>
              <a:rPr lang="en-US" b="1" dirty="0">
                <a:solidFill>
                  <a:schemeClr val="tx2">
                    <a:lumMod val="40000"/>
                    <a:lumOff val="60000"/>
                  </a:schemeClr>
                </a:solidFill>
                <a:latin typeface="Arial" pitchFamily="34" charset="0"/>
              </a:rPr>
              <a:t>Noon Air Temp </a:t>
            </a:r>
            <a:br>
              <a:rPr lang="en-US" b="1" dirty="0">
                <a:solidFill>
                  <a:schemeClr val="tx2">
                    <a:lumMod val="40000"/>
                    <a:lumOff val="60000"/>
                  </a:schemeClr>
                </a:solidFill>
                <a:latin typeface="Arial" pitchFamily="34" charset="0"/>
              </a:rPr>
            </a:br>
            <a:r>
              <a:rPr lang="en-US" b="1" dirty="0">
                <a:solidFill>
                  <a:schemeClr val="tx2">
                    <a:lumMod val="40000"/>
                    <a:lumOff val="60000"/>
                  </a:schemeClr>
                </a:solidFill>
                <a:latin typeface="Arial" pitchFamily="34" charset="0"/>
              </a:rPr>
              <a:t>      -14ºF</a:t>
            </a:r>
          </a:p>
          <a:p>
            <a:pPr algn="ctr" eaLnBrk="1" hangingPunct="1">
              <a:defRPr/>
            </a:pPr>
            <a:r>
              <a:rPr lang="en-US" b="1" dirty="0">
                <a:solidFill>
                  <a:schemeClr val="tx2">
                    <a:lumMod val="40000"/>
                    <a:lumOff val="60000"/>
                  </a:schemeClr>
                </a:solidFill>
                <a:latin typeface="Arial" pitchFamily="34" charset="0"/>
              </a:rPr>
              <a:t>Lowest Wind chill</a:t>
            </a:r>
            <a:br>
              <a:rPr lang="en-US" b="1" dirty="0">
                <a:solidFill>
                  <a:schemeClr val="tx2">
                    <a:lumMod val="40000"/>
                    <a:lumOff val="60000"/>
                  </a:schemeClr>
                </a:solidFill>
                <a:latin typeface="Arial" pitchFamily="34" charset="0"/>
              </a:rPr>
            </a:br>
            <a:r>
              <a:rPr lang="en-US" b="1" dirty="0">
                <a:solidFill>
                  <a:schemeClr val="tx2">
                    <a:lumMod val="40000"/>
                    <a:lumOff val="60000"/>
                  </a:schemeClr>
                </a:solidFill>
                <a:latin typeface="Arial" pitchFamily="34" charset="0"/>
              </a:rPr>
              <a:t> -37ºF</a:t>
            </a:r>
            <a:endParaRPr lang="en-GB" b="1" dirty="0">
              <a:solidFill>
                <a:schemeClr val="tx2">
                  <a:lumMod val="40000"/>
                  <a:lumOff val="60000"/>
                </a:schemeClr>
              </a:solidFill>
              <a:latin typeface="Arial" pitchFamily="34" charset="0"/>
            </a:endParaRPr>
          </a:p>
        </p:txBody>
      </p:sp>
      <p:sp>
        <p:nvSpPr>
          <p:cNvPr id="4" name="TextBox 3"/>
          <p:cNvSpPr txBox="1"/>
          <p:nvPr/>
        </p:nvSpPr>
        <p:spPr>
          <a:xfrm>
            <a:off x="2239963" y="5792788"/>
            <a:ext cx="3778250" cy="461962"/>
          </a:xfrm>
          <a:prstGeom prst="rect">
            <a:avLst/>
          </a:prstGeom>
          <a:noFill/>
        </p:spPr>
        <p:txBody>
          <a:bodyPr wrap="none">
            <a:spAutoFit/>
          </a:bodyPr>
          <a:lstStyle/>
          <a:p>
            <a:pPr eaLnBrk="1" hangingPunct="1">
              <a:defRPr/>
            </a:pPr>
            <a:r>
              <a:rPr lang="en-US" b="1" dirty="0">
                <a:solidFill>
                  <a:schemeClr val="tx2">
                    <a:lumMod val="60000"/>
                    <a:lumOff val="40000"/>
                  </a:schemeClr>
                </a:solidFill>
                <a:latin typeface="Arial" pitchFamily="34" charset="0"/>
              </a:rPr>
              <a:t>Packers 21- Cowboys 17</a:t>
            </a:r>
            <a:endParaRPr lang="en-GB" b="1" dirty="0">
              <a:solidFill>
                <a:schemeClr val="tx2">
                  <a:lumMod val="60000"/>
                  <a:lumOff val="40000"/>
                </a:schemeClr>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dirty="0"/>
          </a:p>
        </p:txBody>
      </p:sp>
      <p:sp>
        <p:nvSpPr>
          <p:cNvPr id="3" name="Content Placeholder 2"/>
          <p:cNvSpPr>
            <a:spLocks noGrp="1"/>
          </p:cNvSpPr>
          <p:nvPr>
            <p:ph idx="1"/>
          </p:nvPr>
        </p:nvSpPr>
        <p:spPr/>
        <p:txBody>
          <a:bodyPr/>
          <a:lstStyle/>
          <a:p>
            <a:pPr>
              <a:defRPr/>
            </a:pPr>
            <a:endParaRPr lang="en-GB" dirty="0"/>
          </a:p>
        </p:txBody>
      </p:sp>
      <p:pic>
        <p:nvPicPr>
          <p:cNvPr id="131076" name="Picture 2"/>
          <p:cNvPicPr>
            <a:picLocks noChangeAspect="1" noChangeArrowheads="1"/>
          </p:cNvPicPr>
          <p:nvPr/>
        </p:nvPicPr>
        <p:blipFill>
          <a:blip r:embed="rId3" cstate="print"/>
          <a:srcRect/>
          <a:stretch>
            <a:fillRect/>
          </a:stretch>
        </p:blipFill>
        <p:spPr bwMode="auto">
          <a:xfrm>
            <a:off x="1681163" y="309563"/>
            <a:ext cx="5781675" cy="62388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dirty="0"/>
          </a:p>
        </p:txBody>
      </p:sp>
      <p:sp>
        <p:nvSpPr>
          <p:cNvPr id="3" name="Content Placeholder 2"/>
          <p:cNvSpPr>
            <a:spLocks noGrp="1"/>
          </p:cNvSpPr>
          <p:nvPr>
            <p:ph idx="1"/>
          </p:nvPr>
        </p:nvSpPr>
        <p:spPr/>
        <p:txBody>
          <a:bodyPr/>
          <a:lstStyle/>
          <a:p>
            <a:pPr>
              <a:defRPr/>
            </a:pPr>
            <a:endParaRPr lang="en-GB" dirty="0"/>
          </a:p>
        </p:txBody>
      </p:sp>
      <p:pic>
        <p:nvPicPr>
          <p:cNvPr id="133124" name="Picture 2"/>
          <p:cNvPicPr>
            <a:picLocks noChangeAspect="1" noChangeArrowheads="1"/>
          </p:cNvPicPr>
          <p:nvPr/>
        </p:nvPicPr>
        <p:blipFill>
          <a:blip r:embed="rId3" cstate="print"/>
          <a:srcRect/>
          <a:stretch>
            <a:fillRect/>
          </a:stretch>
        </p:blipFill>
        <p:spPr bwMode="auto">
          <a:xfrm>
            <a:off x="1681163" y="309563"/>
            <a:ext cx="5781675" cy="62388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dirty="0"/>
          </a:p>
        </p:txBody>
      </p:sp>
      <p:sp>
        <p:nvSpPr>
          <p:cNvPr id="3" name="Content Placeholder 2"/>
          <p:cNvSpPr>
            <a:spLocks noGrp="1"/>
          </p:cNvSpPr>
          <p:nvPr>
            <p:ph idx="1"/>
          </p:nvPr>
        </p:nvSpPr>
        <p:spPr/>
        <p:txBody>
          <a:bodyPr/>
          <a:lstStyle/>
          <a:p>
            <a:pPr>
              <a:defRPr/>
            </a:pPr>
            <a:endParaRPr lang="en-GB" dirty="0"/>
          </a:p>
        </p:txBody>
      </p:sp>
      <p:pic>
        <p:nvPicPr>
          <p:cNvPr id="135172" name="Picture 2"/>
          <p:cNvPicPr>
            <a:picLocks noChangeAspect="1" noChangeArrowheads="1"/>
          </p:cNvPicPr>
          <p:nvPr/>
        </p:nvPicPr>
        <p:blipFill>
          <a:blip r:embed="rId3" cstate="print"/>
          <a:srcRect/>
          <a:stretch>
            <a:fillRect/>
          </a:stretch>
        </p:blipFill>
        <p:spPr bwMode="auto">
          <a:xfrm>
            <a:off x="1681163" y="309563"/>
            <a:ext cx="5781675" cy="62388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dirty="0"/>
          </a:p>
        </p:txBody>
      </p:sp>
      <p:sp>
        <p:nvSpPr>
          <p:cNvPr id="3" name="Content Placeholder 2"/>
          <p:cNvSpPr>
            <a:spLocks noGrp="1"/>
          </p:cNvSpPr>
          <p:nvPr>
            <p:ph idx="1"/>
          </p:nvPr>
        </p:nvSpPr>
        <p:spPr/>
        <p:txBody>
          <a:bodyPr/>
          <a:lstStyle/>
          <a:p>
            <a:pPr>
              <a:defRPr/>
            </a:pPr>
            <a:endParaRPr lang="en-GB" dirty="0"/>
          </a:p>
        </p:txBody>
      </p:sp>
      <p:pic>
        <p:nvPicPr>
          <p:cNvPr id="137220" name="Picture 2"/>
          <p:cNvPicPr>
            <a:picLocks noChangeAspect="1" noChangeArrowheads="1"/>
          </p:cNvPicPr>
          <p:nvPr/>
        </p:nvPicPr>
        <p:blipFill>
          <a:blip r:embed="rId3" cstate="print"/>
          <a:srcRect/>
          <a:stretch>
            <a:fillRect/>
          </a:stretch>
        </p:blipFill>
        <p:spPr bwMode="auto">
          <a:xfrm>
            <a:off x="1562100" y="142875"/>
            <a:ext cx="6019800" cy="6572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a:xfrm>
            <a:off x="609600" y="0"/>
            <a:ext cx="7772400" cy="1143000"/>
          </a:xfrm>
        </p:spPr>
        <p:txBody>
          <a:bodyPr/>
          <a:lstStyle/>
          <a:p>
            <a:pPr>
              <a:defRPr/>
            </a:pPr>
            <a:r>
              <a:rPr lang="en-US" dirty="0" smtClean="0"/>
              <a:t>Arctic Blasts in Madison</a:t>
            </a:r>
          </a:p>
        </p:txBody>
      </p:sp>
      <p:pic>
        <p:nvPicPr>
          <p:cNvPr id="139267" name="Picture 3" descr="Madison - Dane County Regional Airport"/>
          <p:cNvPicPr>
            <a:picLocks noChangeAspect="1" noChangeArrowheads="1"/>
          </p:cNvPicPr>
          <p:nvPr/>
        </p:nvPicPr>
        <p:blipFill>
          <a:blip r:embed="rId3" cstate="print"/>
          <a:srcRect/>
          <a:stretch>
            <a:fillRect/>
          </a:stretch>
        </p:blipFill>
        <p:spPr bwMode="auto">
          <a:xfrm>
            <a:off x="7488238" y="2438400"/>
            <a:ext cx="1343025" cy="1428750"/>
          </a:xfrm>
          <a:prstGeom prst="rect">
            <a:avLst/>
          </a:prstGeom>
          <a:noFill/>
          <a:ln w="9525">
            <a:noFill/>
            <a:miter lim="800000"/>
            <a:headEnd/>
            <a:tailEnd/>
          </a:ln>
        </p:spPr>
      </p:pic>
      <p:pic>
        <p:nvPicPr>
          <p:cNvPr id="139268" name="Picture 6" descr="http://www.aos.wisc.edu/~sco/clim-history/stations/msn/msn-ap-d_tn_le_0F_ann.gif"/>
          <p:cNvPicPr>
            <a:picLocks noChangeAspect="1" noChangeArrowheads="1"/>
          </p:cNvPicPr>
          <p:nvPr/>
        </p:nvPicPr>
        <p:blipFill>
          <a:blip r:embed="rId4" cstate="print"/>
          <a:srcRect/>
          <a:stretch>
            <a:fillRect/>
          </a:stretch>
        </p:blipFill>
        <p:spPr bwMode="auto">
          <a:xfrm>
            <a:off x="479425" y="1009650"/>
            <a:ext cx="6988175" cy="5530850"/>
          </a:xfrm>
          <a:prstGeom prst="rect">
            <a:avLst/>
          </a:prstGeom>
          <a:noFill/>
          <a:ln w="9525">
            <a:noFill/>
            <a:miter lim="800000"/>
            <a:headEnd/>
            <a:tailEnd/>
          </a:ln>
        </p:spPr>
      </p:pic>
      <p:sp>
        <p:nvSpPr>
          <p:cNvPr id="139269" name="TextBox 2"/>
          <p:cNvSpPr txBox="1">
            <a:spLocks noChangeArrowheads="1"/>
          </p:cNvSpPr>
          <p:nvPr/>
        </p:nvSpPr>
        <p:spPr bwMode="auto">
          <a:xfrm>
            <a:off x="5334000" y="2541588"/>
            <a:ext cx="1595438" cy="646112"/>
          </a:xfrm>
          <a:prstGeom prst="rect">
            <a:avLst/>
          </a:prstGeom>
          <a:noFill/>
          <a:ln w="9525">
            <a:noFill/>
            <a:miter lim="800000"/>
            <a:headEnd/>
            <a:tailEnd/>
          </a:ln>
        </p:spPr>
        <p:txBody>
          <a:bodyPr wrap="none">
            <a:spAutoFit/>
          </a:bodyPr>
          <a:lstStyle/>
          <a:p>
            <a:pPr eaLnBrk="1" hangingPunct="1"/>
            <a:r>
              <a:rPr lang="en-US" altLang="en-US" sz="1800" b="1" i="1">
                <a:solidFill>
                  <a:srgbClr val="FF0000"/>
                </a:solidFill>
                <a:latin typeface="Arial" pitchFamily="34" charset="0"/>
              </a:rPr>
              <a:t>8 days so far</a:t>
            </a:r>
            <a:br>
              <a:rPr lang="en-US" altLang="en-US" sz="1800" b="1" i="1">
                <a:solidFill>
                  <a:srgbClr val="FF0000"/>
                </a:solidFill>
                <a:latin typeface="Arial" pitchFamily="34" charset="0"/>
              </a:rPr>
            </a:br>
            <a:r>
              <a:rPr lang="en-US" altLang="en-US" sz="1800" b="1" i="1">
                <a:solidFill>
                  <a:srgbClr val="FF0000"/>
                </a:solidFill>
                <a:latin typeface="Arial" pitchFamily="34" charset="0"/>
              </a:rPr>
              <a:t>this season</a:t>
            </a:r>
            <a:endParaRPr lang="en-GB" altLang="en-US" sz="1800" b="1" i="1">
              <a:solidFill>
                <a:srgbClr val="FF0000"/>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a:xfrm>
            <a:off x="228600" y="304800"/>
            <a:ext cx="8915400" cy="1143000"/>
          </a:xfrm>
        </p:spPr>
        <p:txBody>
          <a:bodyPr/>
          <a:lstStyle/>
          <a:p>
            <a:pPr>
              <a:defRPr/>
            </a:pPr>
            <a:r>
              <a:rPr lang="en-US" dirty="0" smtClean="0"/>
              <a:t>Days with Snow cover in Madison</a:t>
            </a:r>
          </a:p>
        </p:txBody>
      </p:sp>
      <p:pic>
        <p:nvPicPr>
          <p:cNvPr id="141315" name="Picture 5" descr="Madison - Dane County Regional Airport"/>
          <p:cNvPicPr>
            <a:picLocks noChangeAspect="1" noChangeArrowheads="1"/>
          </p:cNvPicPr>
          <p:nvPr/>
        </p:nvPicPr>
        <p:blipFill>
          <a:blip r:embed="rId3" cstate="print"/>
          <a:srcRect/>
          <a:stretch>
            <a:fillRect/>
          </a:stretch>
        </p:blipFill>
        <p:spPr bwMode="auto">
          <a:xfrm>
            <a:off x="7620000" y="1905000"/>
            <a:ext cx="1343025" cy="1428750"/>
          </a:xfrm>
          <a:prstGeom prst="rect">
            <a:avLst/>
          </a:prstGeom>
          <a:noFill/>
          <a:ln w="9525">
            <a:noFill/>
            <a:miter lim="800000"/>
            <a:headEnd/>
            <a:tailEnd/>
          </a:ln>
        </p:spPr>
      </p:pic>
      <p:pic>
        <p:nvPicPr>
          <p:cNvPr id="141316" name="Picture 6" descr="http://www.aos.wisc.edu/~sco/clim-history/stations/msn/MSN-AP-DaysSnwCovGE1.gif"/>
          <p:cNvPicPr>
            <a:picLocks noChangeAspect="1" noChangeArrowheads="1"/>
          </p:cNvPicPr>
          <p:nvPr/>
        </p:nvPicPr>
        <p:blipFill>
          <a:blip r:embed="rId4" cstate="print"/>
          <a:srcRect/>
          <a:stretch>
            <a:fillRect/>
          </a:stretch>
        </p:blipFill>
        <p:spPr bwMode="auto">
          <a:xfrm>
            <a:off x="371475" y="1143000"/>
            <a:ext cx="7248525" cy="5353050"/>
          </a:xfrm>
          <a:prstGeom prst="rect">
            <a:avLst/>
          </a:prstGeom>
          <a:noFill/>
          <a:ln w="9525">
            <a:noFill/>
            <a:miter lim="800000"/>
            <a:headEnd/>
            <a:tailEnd/>
          </a:ln>
        </p:spPr>
      </p:pic>
      <p:sp>
        <p:nvSpPr>
          <p:cNvPr id="141317" name="TextBox 1"/>
          <p:cNvSpPr txBox="1">
            <a:spLocks noChangeArrowheads="1"/>
          </p:cNvSpPr>
          <p:nvPr/>
        </p:nvSpPr>
        <p:spPr bwMode="auto">
          <a:xfrm>
            <a:off x="2198688" y="5534025"/>
            <a:ext cx="4398962" cy="400050"/>
          </a:xfrm>
          <a:prstGeom prst="rect">
            <a:avLst/>
          </a:prstGeom>
          <a:solidFill>
            <a:schemeClr val="tx1">
              <a:alpha val="85881"/>
            </a:schemeClr>
          </a:solidFill>
          <a:ln w="9525">
            <a:noFill/>
            <a:miter lim="800000"/>
            <a:headEnd/>
            <a:tailEnd/>
          </a:ln>
        </p:spPr>
        <p:txBody>
          <a:bodyPr wrap="none">
            <a:spAutoFit/>
          </a:bodyPr>
          <a:lstStyle/>
          <a:p>
            <a:pPr eaLnBrk="1" hangingPunct="1"/>
            <a:r>
              <a:rPr lang="en-US" altLang="en-US" sz="2000" b="1" i="1">
                <a:solidFill>
                  <a:srgbClr val="FF0000"/>
                </a:solidFill>
                <a:latin typeface="Arial" pitchFamily="34" charset="0"/>
              </a:rPr>
              <a:t>Currently 83 days with snow cover</a:t>
            </a:r>
            <a:endParaRPr lang="en-GB" altLang="en-US" sz="2000" b="1" i="1">
              <a:solidFill>
                <a:srgbClr val="FF0000"/>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en-US" dirty="0" smtClean="0"/>
              <a:t>Madison skyline from </a:t>
            </a:r>
            <a:br>
              <a:rPr lang="en-US" dirty="0" smtClean="0"/>
            </a:br>
            <a:r>
              <a:rPr lang="en-US" sz="3200" dirty="0" smtClean="0"/>
              <a:t>Frozen Lake Monona</a:t>
            </a:r>
          </a:p>
        </p:txBody>
      </p:sp>
      <p:pic>
        <p:nvPicPr>
          <p:cNvPr id="143363" name="Picture 3" descr="C:\WINDOWS\Desktop\EJH\maps\ppt\tour\msnskyl.jpg"/>
          <p:cNvPicPr>
            <a:picLocks noChangeAspect="1" noChangeArrowheads="1"/>
          </p:cNvPicPr>
          <p:nvPr/>
        </p:nvPicPr>
        <p:blipFill>
          <a:blip r:embed="rId2" cstate="print"/>
          <a:srcRect/>
          <a:stretch>
            <a:fillRect/>
          </a:stretch>
        </p:blipFill>
        <p:spPr bwMode="auto">
          <a:xfrm>
            <a:off x="1447800" y="1676400"/>
            <a:ext cx="6858000" cy="457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999016610-l.jpg"/>
          <p:cNvPicPr>
            <a:picLocks noGrp="1" noChangeAspect="1"/>
          </p:cNvPicPr>
          <p:nvPr>
            <p:ph idx="1"/>
          </p:nvPr>
        </p:nvPicPr>
        <p:blipFill>
          <a:blip r:embed="rId3" cstate="print"/>
          <a:stretch>
            <a:fillRect/>
          </a:stretch>
        </p:blipFill>
        <p:spPr>
          <a:xfrm>
            <a:off x="1295400" y="2362200"/>
            <a:ext cx="549485" cy="845362"/>
          </a:xfrm>
        </p:spPr>
      </p:pic>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228600"/>
            <a:ext cx="7772400" cy="1143000"/>
          </a:xfrm>
        </p:spPr>
        <p:txBody>
          <a:bodyPr/>
          <a:lstStyle/>
          <a:p>
            <a:pPr>
              <a:defRPr/>
            </a:pPr>
            <a:r>
              <a:rPr lang="en-GB" sz="3200" dirty="0" smtClean="0"/>
              <a:t>Ice Cover on Lake Mendota</a:t>
            </a:r>
          </a:p>
        </p:txBody>
      </p:sp>
      <p:pic>
        <p:nvPicPr>
          <p:cNvPr id="144387" name="Picture 7" descr="http://www.aos.wisc.edu/%7Esco/lakes/WI-LAKES-LOC.gif"/>
          <p:cNvPicPr>
            <a:picLocks noChangeAspect="1" noChangeArrowheads="1"/>
          </p:cNvPicPr>
          <p:nvPr/>
        </p:nvPicPr>
        <p:blipFill>
          <a:blip r:embed="rId3" cstate="print">
            <a:lum bright="-14000" contrast="12000"/>
          </a:blip>
          <a:srcRect/>
          <a:stretch>
            <a:fillRect/>
          </a:stretch>
        </p:blipFill>
        <p:spPr bwMode="auto">
          <a:xfrm>
            <a:off x="7715250" y="4724400"/>
            <a:ext cx="1428750" cy="1516063"/>
          </a:xfrm>
          <a:prstGeom prst="rect">
            <a:avLst/>
          </a:prstGeom>
          <a:noFill/>
          <a:ln w="9525">
            <a:noFill/>
            <a:miter lim="800000"/>
            <a:headEnd/>
            <a:tailEnd/>
          </a:ln>
        </p:spPr>
      </p:pic>
      <p:pic>
        <p:nvPicPr>
          <p:cNvPr id="144388" name="Picture 6"/>
          <p:cNvPicPr>
            <a:picLocks noChangeAspect="1" noChangeArrowheads="1"/>
          </p:cNvPicPr>
          <p:nvPr/>
        </p:nvPicPr>
        <p:blipFill>
          <a:blip r:embed="rId4" cstate="print"/>
          <a:srcRect/>
          <a:stretch>
            <a:fillRect/>
          </a:stretch>
        </p:blipFill>
        <p:spPr bwMode="auto">
          <a:xfrm>
            <a:off x="304800" y="609600"/>
            <a:ext cx="7304088" cy="5837238"/>
          </a:xfrm>
          <a:prstGeom prst="rect">
            <a:avLst/>
          </a:prstGeom>
          <a:noFill/>
          <a:ln w="9525">
            <a:noFill/>
            <a:miter lim="800000"/>
            <a:headEnd/>
            <a:tailEnd/>
          </a:ln>
        </p:spPr>
      </p:pic>
      <p:pic>
        <p:nvPicPr>
          <p:cNvPr id="144389" name="Picture 7"/>
          <p:cNvPicPr>
            <a:picLocks noChangeAspect="1" noChangeArrowheads="1"/>
          </p:cNvPicPr>
          <p:nvPr/>
        </p:nvPicPr>
        <p:blipFill>
          <a:blip r:embed="rId5" cstate="print"/>
          <a:srcRect/>
          <a:stretch>
            <a:fillRect/>
          </a:stretch>
        </p:blipFill>
        <p:spPr bwMode="auto">
          <a:xfrm>
            <a:off x="6897688" y="5105400"/>
            <a:ext cx="1633537" cy="10429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Picture 2" descr="http://planthardiness.ars.usda.gov/PHZMWeb/Images/72DPI/wi.jpg"/>
          <p:cNvPicPr>
            <a:picLocks noChangeAspect="1" noChangeArrowheads="1"/>
          </p:cNvPicPr>
          <p:nvPr/>
        </p:nvPicPr>
        <p:blipFill>
          <a:blip r:embed="rId3" cstate="print"/>
          <a:srcRect/>
          <a:stretch>
            <a:fillRect/>
          </a:stretch>
        </p:blipFill>
        <p:spPr bwMode="auto">
          <a:xfrm>
            <a:off x="3810000" y="533400"/>
            <a:ext cx="4664075" cy="6035675"/>
          </a:xfrm>
          <a:prstGeom prst="rect">
            <a:avLst/>
          </a:prstGeom>
          <a:noFill/>
          <a:ln w="9525">
            <a:noFill/>
            <a:miter lim="800000"/>
            <a:headEnd/>
            <a:tailEnd/>
          </a:ln>
        </p:spPr>
      </p:pic>
      <p:sp>
        <p:nvSpPr>
          <p:cNvPr id="6" name="Title 2"/>
          <p:cNvSpPr txBox="1">
            <a:spLocks/>
          </p:cNvSpPr>
          <p:nvPr/>
        </p:nvSpPr>
        <p:spPr bwMode="auto">
          <a:xfrm>
            <a:off x="304800" y="1752600"/>
            <a:ext cx="2667000" cy="1143000"/>
          </a:xfrm>
          <a:prstGeom prst="rect">
            <a:avLst/>
          </a:prstGeom>
          <a:noFill/>
          <a:ln w="12700">
            <a:noFill/>
            <a:miter lim="800000"/>
            <a:headEnd/>
            <a:tailEnd/>
          </a:ln>
          <a:effectLst/>
        </p:spPr>
        <p:txBody>
          <a:bodyPr lIns="90488" tIns="44450" rIns="90488" bIns="44450" anchor="ctr"/>
          <a:lstStyle/>
          <a:p>
            <a:pPr algn="ctr">
              <a:defRPr/>
            </a:pPr>
            <a:r>
              <a:rPr lang="en-US" sz="3200" b="1" kern="0" dirty="0">
                <a:solidFill>
                  <a:schemeClr val="tx2"/>
                </a:solidFill>
                <a:effectLst>
                  <a:outerShdw blurRad="38100" dist="38100" dir="2700000" algn="tl">
                    <a:srgbClr val="000000"/>
                  </a:outerShdw>
                </a:effectLst>
                <a:latin typeface="+mj-lt"/>
                <a:ea typeface="+mj-ea"/>
                <a:cs typeface="+mj-cs"/>
              </a:rPr>
              <a:t>PLANT HARDINESS ZONES</a:t>
            </a:r>
            <a:br>
              <a:rPr lang="en-US" sz="3200" b="1" kern="0" dirty="0">
                <a:solidFill>
                  <a:schemeClr val="tx2"/>
                </a:solidFill>
                <a:effectLst>
                  <a:outerShdw blurRad="38100" dist="38100" dir="2700000" algn="tl">
                    <a:srgbClr val="000000"/>
                  </a:outerShdw>
                </a:effectLst>
                <a:latin typeface="+mj-lt"/>
                <a:ea typeface="+mj-ea"/>
                <a:cs typeface="+mj-cs"/>
              </a:rPr>
            </a:br>
            <a:r>
              <a:rPr lang="en-US" sz="2000" b="1" kern="0" dirty="0">
                <a:solidFill>
                  <a:schemeClr val="tx2"/>
                </a:solidFill>
                <a:effectLst>
                  <a:outerShdw blurRad="38100" dist="38100" dir="2700000" algn="tl">
                    <a:srgbClr val="000000"/>
                  </a:outerShdw>
                </a:effectLst>
                <a:latin typeface="+mj-lt"/>
                <a:ea typeface="+mj-ea"/>
                <a:cs typeface="+mj-cs"/>
              </a:rPr>
              <a:t>[Average Annual Extreme Minimum Temperatures]</a:t>
            </a:r>
            <a:br>
              <a:rPr lang="en-US" sz="2000" b="1" kern="0" dirty="0">
                <a:solidFill>
                  <a:schemeClr val="tx2"/>
                </a:solidFill>
                <a:effectLst>
                  <a:outerShdw blurRad="38100" dist="38100" dir="2700000" algn="tl">
                    <a:srgbClr val="000000"/>
                  </a:outerShdw>
                </a:effectLst>
                <a:latin typeface="+mj-lt"/>
                <a:ea typeface="+mj-ea"/>
                <a:cs typeface="+mj-cs"/>
              </a:rPr>
            </a:br>
            <a:r>
              <a:rPr lang="en-US" sz="2000" b="1" kern="0" dirty="0">
                <a:solidFill>
                  <a:schemeClr val="tx2"/>
                </a:solidFill>
                <a:effectLst>
                  <a:outerShdw blurRad="38100" dist="38100" dir="2700000" algn="tl">
                    <a:srgbClr val="000000"/>
                  </a:outerShdw>
                </a:effectLst>
                <a:latin typeface="+mj-lt"/>
                <a:ea typeface="+mj-ea"/>
                <a:cs typeface="+mj-cs"/>
              </a:rPr>
              <a:t> (Source: USDA)</a:t>
            </a:r>
          </a:p>
        </p:txBody>
      </p:sp>
      <p:sp>
        <p:nvSpPr>
          <p:cNvPr id="146436" name="TextBox 3"/>
          <p:cNvSpPr txBox="1">
            <a:spLocks noChangeArrowheads="1"/>
          </p:cNvSpPr>
          <p:nvPr/>
        </p:nvSpPr>
        <p:spPr bwMode="auto">
          <a:xfrm>
            <a:off x="1676400" y="4191000"/>
            <a:ext cx="2082800" cy="1938338"/>
          </a:xfrm>
          <a:prstGeom prst="rect">
            <a:avLst/>
          </a:prstGeom>
          <a:noFill/>
          <a:ln w="9525">
            <a:noFill/>
            <a:miter lim="800000"/>
            <a:headEnd/>
            <a:tailEnd/>
          </a:ln>
        </p:spPr>
        <p:txBody>
          <a:bodyPr wrap="none">
            <a:spAutoFit/>
          </a:bodyPr>
          <a:lstStyle/>
          <a:p>
            <a:pPr eaLnBrk="1" hangingPunct="1"/>
            <a:r>
              <a:rPr lang="en-US" altLang="en-US" b="1">
                <a:latin typeface="Arial" pitchFamily="34" charset="0"/>
              </a:rPr>
              <a:t>3: -40 to -30F</a:t>
            </a:r>
            <a:br>
              <a:rPr lang="en-US" altLang="en-US" b="1">
                <a:latin typeface="Arial" pitchFamily="34" charset="0"/>
              </a:rPr>
            </a:br>
            <a:r>
              <a:rPr lang="en-US" altLang="en-US" b="1">
                <a:latin typeface="Arial" pitchFamily="34" charset="0"/>
              </a:rPr>
              <a:t>4: -30 to -20F</a:t>
            </a:r>
            <a:br>
              <a:rPr lang="en-US" altLang="en-US" b="1">
                <a:latin typeface="Arial" pitchFamily="34" charset="0"/>
              </a:rPr>
            </a:br>
            <a:r>
              <a:rPr lang="en-US" altLang="en-US" b="1">
                <a:latin typeface="Arial" pitchFamily="34" charset="0"/>
              </a:rPr>
              <a:t>5: -20 to -10F</a:t>
            </a:r>
            <a:r>
              <a:rPr lang="en-US" altLang="en-US"/>
              <a:t/>
            </a:r>
            <a:br>
              <a:rPr lang="en-US" altLang="en-US"/>
            </a:br>
            <a:endParaRPr lang="en-US" altLang="en-US"/>
          </a:p>
          <a:p>
            <a:pPr eaLnBrk="1" hangingPunct="1"/>
            <a:endParaRPr lang="en-US" altLang="en-US"/>
          </a:p>
        </p:txBody>
      </p:sp>
    </p:spTree>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92075" y="2057400"/>
            <a:ext cx="8940800" cy="3995738"/>
          </a:xfrm>
          <a:prstGeom prst="rect">
            <a:avLst/>
          </a:prstGeom>
          <a:noFill/>
          <a:ln w="9525">
            <a:noFill/>
            <a:miter lim="800000"/>
            <a:headEnd/>
            <a:tailEnd/>
          </a:ln>
        </p:spPr>
      </p:pic>
      <p:sp>
        <p:nvSpPr>
          <p:cNvPr id="3" name="Title 2"/>
          <p:cNvSpPr>
            <a:spLocks noGrp="1"/>
          </p:cNvSpPr>
          <p:nvPr>
            <p:ph type="title"/>
          </p:nvPr>
        </p:nvSpPr>
        <p:spPr/>
        <p:txBody>
          <a:bodyPr/>
          <a:lstStyle/>
          <a:p>
            <a:pPr>
              <a:defRPr/>
            </a:pPr>
            <a:r>
              <a:rPr lang="en-US" sz="3600" dirty="0" smtClean="0"/>
              <a:t>PLANT HARDINESS ZONES</a:t>
            </a:r>
            <a:br>
              <a:rPr lang="en-US" sz="3600" dirty="0" smtClean="0"/>
            </a:br>
            <a:r>
              <a:rPr lang="en-US" sz="2400" dirty="0" smtClean="0"/>
              <a:t>[Average Annual Extreme Minimum Temperatures]</a:t>
            </a:r>
            <a:br>
              <a:rPr lang="en-US" sz="2400" dirty="0" smtClean="0"/>
            </a:br>
            <a:r>
              <a:rPr lang="en-US" sz="2400" dirty="0" smtClean="0"/>
              <a:t> (Source: USDA)</a:t>
            </a:r>
            <a:endParaRPr lang="en-US" sz="2400" dirty="0"/>
          </a:p>
        </p:txBody>
      </p:sp>
      <p:sp>
        <p:nvSpPr>
          <p:cNvPr id="148484" name="TextBox 3"/>
          <p:cNvSpPr txBox="1">
            <a:spLocks noChangeArrowheads="1"/>
          </p:cNvSpPr>
          <p:nvPr/>
        </p:nvSpPr>
        <p:spPr bwMode="auto">
          <a:xfrm>
            <a:off x="1981200" y="6096000"/>
            <a:ext cx="7162800" cy="1200150"/>
          </a:xfrm>
          <a:prstGeom prst="rect">
            <a:avLst/>
          </a:prstGeom>
          <a:noFill/>
          <a:ln w="9525">
            <a:noFill/>
            <a:miter lim="800000"/>
            <a:headEnd/>
            <a:tailEnd/>
          </a:ln>
        </p:spPr>
        <p:txBody>
          <a:bodyPr>
            <a:spAutoFit/>
          </a:bodyPr>
          <a:lstStyle/>
          <a:p>
            <a:pPr eaLnBrk="1" hangingPunct="1"/>
            <a:r>
              <a:rPr lang="en-US" altLang="en-US" b="1">
                <a:latin typeface="Arial" pitchFamily="34" charset="0"/>
              </a:rPr>
              <a:t>PHZM</a:t>
            </a:r>
            <a:r>
              <a:rPr lang="en-US" altLang="en-US"/>
              <a:t> </a:t>
            </a:r>
            <a:r>
              <a:rPr lang="en-US" altLang="en-US" b="1">
                <a:latin typeface="Arial" pitchFamily="34" charset="0"/>
              </a:rPr>
              <a:t>3: -40 to -30F; 4: -30 to -20F; 5: -20 to -10F</a:t>
            </a:r>
            <a:r>
              <a:rPr lang="en-US" altLang="en-US"/>
              <a:t/>
            </a:r>
            <a:br>
              <a:rPr lang="en-US" altLang="en-US"/>
            </a:br>
            <a:endParaRPr lang="en-US" altLang="en-US"/>
          </a:p>
          <a:p>
            <a:pPr eaLnBrk="1" hangingPunct="1"/>
            <a:endParaRPr lang="en-US" altLang="en-US"/>
          </a:p>
        </p:txBody>
      </p:sp>
    </p:spTree>
  </p:cSld>
  <p:clrMapOvr>
    <a:masterClrMapping/>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idx="4294967295"/>
          </p:nvPr>
        </p:nvSpPr>
        <p:spPr/>
        <p:txBody>
          <a:bodyPr lIns="91440" tIns="45720" rIns="91440" bIns="45720"/>
          <a:lstStyle/>
          <a:p>
            <a:pPr eaLnBrk="1" hangingPunct="1">
              <a:defRPr/>
            </a:pPr>
            <a:r>
              <a:rPr lang="en-US" dirty="0" smtClean="0"/>
              <a:t>Spring (MAM) in Wisconsin </a:t>
            </a:r>
            <a:endParaRPr lang="en-GB" dirty="0" smtClean="0"/>
          </a:p>
        </p:txBody>
      </p:sp>
      <p:sp>
        <p:nvSpPr>
          <p:cNvPr id="49155" name="Content Placeholder 4"/>
          <p:cNvSpPr>
            <a:spLocks noGrp="1"/>
          </p:cNvSpPr>
          <p:nvPr>
            <p:ph sz="half" idx="4294967295"/>
          </p:nvPr>
        </p:nvSpPr>
        <p:spPr>
          <a:xfrm>
            <a:off x="228600" y="1741488"/>
            <a:ext cx="3814763" cy="4114800"/>
          </a:xfrm>
        </p:spPr>
        <p:txBody>
          <a:bodyPr lIns="91440" tIns="45720" rIns="91440" bIns="45720"/>
          <a:lstStyle/>
          <a:p>
            <a:pPr eaLnBrk="1" hangingPunct="1">
              <a:buFont typeface="Monotype Sorts" pitchFamily="2" charset="2"/>
              <a:buChar char="u"/>
              <a:defRPr/>
            </a:pPr>
            <a:endParaRPr lang="en-GB" sz="2800" dirty="0" smtClean="0"/>
          </a:p>
        </p:txBody>
      </p:sp>
      <p:sp>
        <p:nvSpPr>
          <p:cNvPr id="6148" name="Content Placeholder 5"/>
          <p:cNvSpPr>
            <a:spLocks noGrp="1"/>
          </p:cNvSpPr>
          <p:nvPr>
            <p:ph sz="half" idx="4294967295"/>
          </p:nvPr>
        </p:nvSpPr>
        <p:spPr>
          <a:xfrm>
            <a:off x="3733800" y="1676400"/>
            <a:ext cx="5029200" cy="4114800"/>
          </a:xfrm>
        </p:spPr>
        <p:txBody>
          <a:bodyPr lIns="91440" tIns="45720" rIns="91440" bIns="45720"/>
          <a:lstStyle/>
          <a:p>
            <a:pPr eaLnBrk="1" hangingPunct="1">
              <a:buFont typeface="Monotype Sorts" pitchFamily="2" charset="2"/>
              <a:buChar char="u"/>
              <a:defRPr/>
            </a:pPr>
            <a:r>
              <a:rPr lang="en-US" sz="2800" dirty="0" smtClean="0"/>
              <a:t>Increased daylight</a:t>
            </a:r>
          </a:p>
          <a:p>
            <a:pPr eaLnBrk="1" hangingPunct="1">
              <a:buFont typeface="Monotype Sorts" pitchFamily="2" charset="2"/>
              <a:buChar char="u"/>
              <a:defRPr/>
            </a:pPr>
            <a:r>
              <a:rPr lang="en-US" sz="2800" dirty="0" smtClean="0"/>
              <a:t>Return of warm air</a:t>
            </a:r>
          </a:p>
          <a:p>
            <a:pPr eaLnBrk="1" hangingPunct="1">
              <a:buFont typeface="Monotype Sorts" pitchFamily="2" charset="2"/>
              <a:buChar char="u"/>
              <a:defRPr/>
            </a:pPr>
            <a:r>
              <a:rPr lang="en-US" sz="2800" dirty="0" smtClean="0"/>
              <a:t>First thunderstorms</a:t>
            </a:r>
          </a:p>
          <a:p>
            <a:pPr eaLnBrk="1" hangingPunct="1">
              <a:buFont typeface="Monotype Sorts" pitchFamily="2" charset="2"/>
              <a:buChar char="u"/>
              <a:defRPr/>
            </a:pPr>
            <a:r>
              <a:rPr lang="en-US" sz="2800" dirty="0" smtClean="0"/>
              <a:t>Ice comes off the lakes</a:t>
            </a:r>
          </a:p>
          <a:p>
            <a:pPr eaLnBrk="1" hangingPunct="1">
              <a:buFont typeface="Monotype Sorts" pitchFamily="2" charset="2"/>
              <a:buChar char="u"/>
              <a:defRPr/>
            </a:pPr>
            <a:r>
              <a:rPr lang="en-US" sz="2800" dirty="0" smtClean="0"/>
              <a:t>Last frost in spring</a:t>
            </a:r>
          </a:p>
          <a:p>
            <a:pPr eaLnBrk="1" hangingPunct="1">
              <a:buFont typeface="Monotype Sorts" pitchFamily="2" charset="2"/>
              <a:buChar char="u"/>
              <a:defRPr/>
            </a:pPr>
            <a:r>
              <a:rPr lang="en-US" sz="2800" dirty="0" smtClean="0"/>
              <a:t>Last snow </a:t>
            </a:r>
          </a:p>
          <a:p>
            <a:pPr eaLnBrk="1" hangingPunct="1">
              <a:buFont typeface="Monotype Sorts" pitchFamily="2" charset="2"/>
              <a:buChar char="u"/>
              <a:defRPr/>
            </a:pPr>
            <a:r>
              <a:rPr lang="en-US" sz="2800" dirty="0" smtClean="0"/>
              <a:t>Return of migratory birds</a:t>
            </a:r>
          </a:p>
          <a:p>
            <a:pPr eaLnBrk="1" hangingPunct="1">
              <a:buFont typeface="Monotype Sorts" pitchFamily="2" charset="2"/>
              <a:buChar char="u"/>
              <a:defRPr/>
            </a:pPr>
            <a:r>
              <a:rPr lang="en-US" sz="2800" dirty="0" smtClean="0"/>
              <a:t>“Green-up” spreads north</a:t>
            </a:r>
          </a:p>
          <a:p>
            <a:pPr eaLnBrk="1" hangingPunct="1">
              <a:buFont typeface="Monotype Sorts" pitchFamily="2" charset="2"/>
              <a:buChar char="u"/>
              <a:defRPr/>
            </a:pPr>
            <a:r>
              <a:rPr lang="en-US" sz="2800" dirty="0" smtClean="0"/>
              <a:t>Sap for maple syrup runs</a:t>
            </a:r>
          </a:p>
          <a:p>
            <a:pPr eaLnBrk="1" hangingPunct="1">
              <a:buFont typeface="Monotype Sorts" pitchFamily="2" charset="2"/>
              <a:buNone/>
              <a:defRPr/>
            </a:pPr>
            <a:endParaRPr lang="en-GB" sz="2800" dirty="0" smtClean="0"/>
          </a:p>
        </p:txBody>
      </p:sp>
      <p:pic>
        <p:nvPicPr>
          <p:cNvPr id="150533" name="Picture 2"/>
          <p:cNvPicPr>
            <a:picLocks noChangeAspect="1" noChangeArrowheads="1"/>
          </p:cNvPicPr>
          <p:nvPr/>
        </p:nvPicPr>
        <p:blipFill>
          <a:blip r:embed="rId3" cstate="print"/>
          <a:srcRect/>
          <a:stretch>
            <a:fillRect/>
          </a:stretch>
        </p:blipFill>
        <p:spPr bwMode="auto">
          <a:xfrm>
            <a:off x="468313" y="1439863"/>
            <a:ext cx="3060700" cy="4719637"/>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14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1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7772400" cy="1143000"/>
          </a:xfrm>
        </p:spPr>
        <p:txBody>
          <a:bodyPr/>
          <a:lstStyle/>
          <a:p>
            <a:pPr>
              <a:defRPr/>
            </a:pPr>
            <a:r>
              <a:rPr lang="en-US" dirty="0" smtClean="0"/>
              <a:t>“Green-up” seen from space</a:t>
            </a:r>
            <a:br>
              <a:rPr lang="en-US" dirty="0" smtClean="0"/>
            </a:br>
            <a:r>
              <a:rPr lang="en-US" sz="1800" dirty="0" smtClean="0"/>
              <a:t>(NOAA/ National Environmental Satellite Data Information Service)</a:t>
            </a:r>
            <a:endParaRPr lang="en-GB" sz="1800" dirty="0"/>
          </a:p>
        </p:txBody>
      </p:sp>
      <p:pic>
        <p:nvPicPr>
          <p:cNvPr id="152579" name="Picture 2" descr="image color scale"/>
          <p:cNvPicPr>
            <a:picLocks noChangeAspect="1" noChangeArrowheads="1"/>
          </p:cNvPicPr>
          <p:nvPr/>
        </p:nvPicPr>
        <p:blipFill>
          <a:blip r:embed="rId3" cstate="print"/>
          <a:srcRect/>
          <a:stretch>
            <a:fillRect/>
          </a:stretch>
        </p:blipFill>
        <p:spPr bwMode="auto">
          <a:xfrm>
            <a:off x="3657600" y="6219825"/>
            <a:ext cx="3810000" cy="438150"/>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457200" y="990600"/>
            <a:ext cx="4733925" cy="2295525"/>
          </a:xfrm>
          <a:prstGeom prst="rect">
            <a:avLst/>
          </a:prstGeom>
          <a:noFill/>
          <a:ln w="9525">
            <a:noFill/>
            <a:miter lim="800000"/>
            <a:headEnd/>
            <a:tailEnd/>
          </a:ln>
        </p:spPr>
      </p:pic>
      <p:pic>
        <p:nvPicPr>
          <p:cNvPr id="8" name="Picture 7"/>
          <p:cNvPicPr>
            <a:picLocks noChangeAspect="1"/>
          </p:cNvPicPr>
          <p:nvPr/>
        </p:nvPicPr>
        <p:blipFill>
          <a:blip r:embed="rId5" cstate="print"/>
          <a:srcRect/>
          <a:stretch>
            <a:fillRect/>
          </a:stretch>
        </p:blipFill>
        <p:spPr bwMode="auto">
          <a:xfrm>
            <a:off x="1600200" y="2157413"/>
            <a:ext cx="4733925" cy="2295525"/>
          </a:xfrm>
          <a:prstGeom prst="rect">
            <a:avLst/>
          </a:prstGeom>
          <a:noFill/>
          <a:ln w="9525">
            <a:noFill/>
            <a:miter lim="800000"/>
            <a:headEnd/>
            <a:tailEnd/>
          </a:ln>
        </p:spPr>
      </p:pic>
      <p:pic>
        <p:nvPicPr>
          <p:cNvPr id="9" name="Picture 8"/>
          <p:cNvPicPr>
            <a:picLocks noChangeAspect="1"/>
          </p:cNvPicPr>
          <p:nvPr/>
        </p:nvPicPr>
        <p:blipFill>
          <a:blip r:embed="rId6" cstate="print"/>
          <a:srcRect/>
          <a:stretch>
            <a:fillRect/>
          </a:stretch>
        </p:blipFill>
        <p:spPr bwMode="auto">
          <a:xfrm>
            <a:off x="3352800" y="3836988"/>
            <a:ext cx="4733925" cy="2295525"/>
          </a:xfrm>
          <a:prstGeom prst="rect">
            <a:avLst/>
          </a:prstGeom>
          <a:noFill/>
          <a:ln w="9525">
            <a:noFill/>
            <a:miter lim="800000"/>
            <a:headEnd/>
            <a:tailEnd/>
          </a:ln>
        </p:spPr>
      </p:pic>
      <p:sp>
        <p:nvSpPr>
          <p:cNvPr id="152583" name="TextBox 6"/>
          <p:cNvSpPr txBox="1">
            <a:spLocks noChangeArrowheads="1"/>
          </p:cNvSpPr>
          <p:nvPr/>
        </p:nvSpPr>
        <p:spPr bwMode="auto">
          <a:xfrm>
            <a:off x="6456363" y="1452563"/>
            <a:ext cx="2684462" cy="1754187"/>
          </a:xfrm>
          <a:prstGeom prst="rect">
            <a:avLst/>
          </a:prstGeom>
          <a:solidFill>
            <a:schemeClr val="accent1">
              <a:alpha val="70979"/>
            </a:schemeClr>
          </a:solidFill>
          <a:ln w="9525">
            <a:noFill/>
            <a:miter lim="800000"/>
            <a:headEnd/>
            <a:tailEnd/>
          </a:ln>
        </p:spPr>
        <p:txBody>
          <a:bodyPr wrap="none">
            <a:spAutoFit/>
          </a:bodyPr>
          <a:lstStyle/>
          <a:p>
            <a:pPr eaLnBrk="1" hangingPunct="1"/>
            <a:r>
              <a:rPr lang="en-US" altLang="en-US" sz="1800" b="1">
                <a:latin typeface="Arial" pitchFamily="34" charset="0"/>
              </a:rPr>
              <a:t>NDVI = </a:t>
            </a:r>
            <a:br>
              <a:rPr lang="en-US" altLang="en-US" sz="1800" b="1">
                <a:latin typeface="Arial" pitchFamily="34" charset="0"/>
              </a:rPr>
            </a:br>
            <a:r>
              <a:rPr lang="en-GB" altLang="en-US" sz="1800" b="1">
                <a:latin typeface="Arial" pitchFamily="34" charset="0"/>
              </a:rPr>
              <a:t>Normalized Difference </a:t>
            </a:r>
            <a:br>
              <a:rPr lang="en-GB" altLang="en-US" sz="1800" b="1">
                <a:latin typeface="Arial" pitchFamily="34" charset="0"/>
              </a:rPr>
            </a:br>
            <a:r>
              <a:rPr lang="en-GB" altLang="en-US" sz="1800" b="1">
                <a:latin typeface="Arial" pitchFamily="34" charset="0"/>
              </a:rPr>
              <a:t>Vegetation Index</a:t>
            </a:r>
          </a:p>
          <a:p>
            <a:pPr eaLnBrk="1" hangingPunct="1"/>
            <a:r>
              <a:rPr lang="en-US" altLang="en-US" sz="1800" b="1">
                <a:latin typeface="Arial" pitchFamily="34" charset="0"/>
              </a:rPr>
              <a:t>-- shows vegetation </a:t>
            </a:r>
            <a:br>
              <a:rPr lang="en-US" altLang="en-US" sz="1800" b="1">
                <a:latin typeface="Arial" pitchFamily="34" charset="0"/>
              </a:rPr>
            </a:br>
            <a:r>
              <a:rPr lang="en-US" altLang="en-US" sz="1800" b="1">
                <a:latin typeface="Arial" pitchFamily="34" charset="0"/>
              </a:rPr>
              <a:t>    distribution</a:t>
            </a:r>
            <a:br>
              <a:rPr lang="en-US" altLang="en-US" sz="1800" b="1">
                <a:latin typeface="Arial" pitchFamily="34" charset="0"/>
              </a:rPr>
            </a:br>
            <a:r>
              <a:rPr lang="en-US" altLang="en-US" sz="1800" b="1">
                <a:latin typeface="Arial" pitchFamily="34" charset="0"/>
              </a:rPr>
              <a:t>&amp; healthy vegetation</a:t>
            </a:r>
            <a:endParaRPr lang="en-GB" altLang="en-US" sz="1800" b="1">
              <a:latin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14400" y="228600"/>
            <a:ext cx="7772400" cy="1143000"/>
          </a:xfrm>
        </p:spPr>
        <p:txBody>
          <a:bodyPr/>
          <a:lstStyle/>
          <a:p>
            <a:pPr>
              <a:defRPr/>
            </a:pPr>
            <a:r>
              <a:rPr lang="en-US" sz="3200" dirty="0" smtClean="0"/>
              <a:t>DAYLIGHT-NIGHT (21 MAR)</a:t>
            </a:r>
            <a:br>
              <a:rPr lang="en-US" sz="3200" dirty="0" smtClean="0"/>
            </a:br>
            <a:r>
              <a:rPr lang="en-US" sz="3200" dirty="0" smtClean="0"/>
              <a:t> </a:t>
            </a:r>
            <a:r>
              <a:rPr lang="en-US" sz="2400" dirty="0" smtClean="0"/>
              <a:t>at 10 AM CDT </a:t>
            </a:r>
            <a:r>
              <a:rPr lang="en-US" sz="2400" i="1" dirty="0" smtClean="0"/>
              <a:t>(Source: US Naval Observatory)</a:t>
            </a:r>
          </a:p>
        </p:txBody>
      </p:sp>
      <p:pic>
        <p:nvPicPr>
          <p:cNvPr id="154627" name="Picture 3" descr="earthview1_1453086150"/>
          <p:cNvPicPr>
            <a:picLocks noGrp="1" noChangeAspect="1" noChangeArrowheads="1"/>
          </p:cNvPicPr>
          <p:nvPr>
            <p:ph idx="1"/>
          </p:nvPr>
        </p:nvPicPr>
        <p:blipFill>
          <a:blip r:embed="rId3" cstate="print"/>
          <a:srcRect/>
          <a:stretch>
            <a:fillRect/>
          </a:stretch>
        </p:blipFill>
        <p:spPr>
          <a:xfrm>
            <a:off x="0" y="1370013"/>
            <a:ext cx="9432925" cy="4716462"/>
          </a:xfrm>
          <a:noFill/>
        </p:spPr>
      </p:pic>
      <p:sp>
        <p:nvSpPr>
          <p:cNvPr id="416772" name="Text Box 4"/>
          <p:cNvSpPr txBox="1">
            <a:spLocks noChangeArrowheads="1"/>
          </p:cNvSpPr>
          <p:nvPr/>
        </p:nvSpPr>
        <p:spPr bwMode="auto">
          <a:xfrm>
            <a:off x="1143000" y="36576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
        <p:nvSpPr>
          <p:cNvPr id="416773" name="Text Box 5"/>
          <p:cNvSpPr txBox="1">
            <a:spLocks noChangeArrowheads="1"/>
          </p:cNvSpPr>
          <p:nvPr/>
        </p:nvSpPr>
        <p:spPr bwMode="auto">
          <a:xfrm>
            <a:off x="1143000" y="18288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
        <p:nvSpPr>
          <p:cNvPr id="416774" name="Text Box 6"/>
          <p:cNvSpPr txBox="1">
            <a:spLocks noChangeArrowheads="1"/>
          </p:cNvSpPr>
          <p:nvPr/>
        </p:nvSpPr>
        <p:spPr bwMode="auto">
          <a:xfrm>
            <a:off x="1143000" y="5334000"/>
            <a:ext cx="879475" cy="457200"/>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000000"/>
                  </a:outerShdw>
                </a:effectLst>
                <a:cs typeface="Arial" charset="0"/>
              </a:rPr>
              <a:t>12 hr</a:t>
            </a: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52400"/>
            <a:ext cx="7772400" cy="1143000"/>
          </a:xfrm>
        </p:spPr>
        <p:txBody>
          <a:bodyPr/>
          <a:lstStyle/>
          <a:p>
            <a:pPr>
              <a:defRPr/>
            </a:pPr>
            <a:r>
              <a:rPr lang="en-US" dirty="0" smtClean="0"/>
              <a:t>April average surface winds</a:t>
            </a:r>
            <a:endParaRPr lang="en-GB" dirty="0"/>
          </a:p>
        </p:txBody>
      </p:sp>
      <p:pic>
        <p:nvPicPr>
          <p:cNvPr id="156675" name="Picture 2"/>
          <p:cNvPicPr>
            <a:picLocks noChangeAspect="1" noChangeArrowheads="1"/>
          </p:cNvPicPr>
          <p:nvPr/>
        </p:nvPicPr>
        <p:blipFill>
          <a:blip r:embed="rId3" cstate="print"/>
          <a:srcRect t="9599"/>
          <a:stretch>
            <a:fillRect/>
          </a:stretch>
        </p:blipFill>
        <p:spPr bwMode="auto">
          <a:xfrm>
            <a:off x="685800" y="1189038"/>
            <a:ext cx="7620000" cy="5165725"/>
          </a:xfrm>
          <a:prstGeom prst="rect">
            <a:avLst/>
          </a:prstGeom>
          <a:noFill/>
          <a:ln w="9525">
            <a:noFill/>
            <a:miter lim="800000"/>
            <a:headEnd/>
            <a:tailEnd/>
          </a:ln>
        </p:spPr>
      </p:pic>
      <p:sp>
        <p:nvSpPr>
          <p:cNvPr id="4" name="Up Arrow 3"/>
          <p:cNvSpPr>
            <a:spLocks noChangeArrowheads="1"/>
          </p:cNvSpPr>
          <p:nvPr/>
        </p:nvSpPr>
        <p:spPr bwMode="auto">
          <a:xfrm rot="1215042">
            <a:off x="4724400" y="4572000"/>
            <a:ext cx="484188" cy="977900"/>
          </a:xfrm>
          <a:prstGeom prst="upArrow">
            <a:avLst>
              <a:gd name="adj1" fmla="val 50000"/>
              <a:gd name="adj2" fmla="val 50024"/>
            </a:avLst>
          </a:prstGeom>
          <a:solidFill>
            <a:srgbClr val="FF0000"/>
          </a:solidFill>
          <a:ln w="12700" algn="ctr">
            <a:solidFill>
              <a:schemeClr val="tx1"/>
            </a:solidFill>
            <a:round/>
            <a:headEnd/>
            <a:tailEnd/>
          </a:ln>
        </p:spPr>
        <p:txBody>
          <a:bodyPr/>
          <a:lstStyle/>
          <a:p>
            <a:endParaRPr lang="en-US" altLang="en-US"/>
          </a:p>
        </p:txBody>
      </p:sp>
      <p:sp>
        <p:nvSpPr>
          <p:cNvPr id="5" name="Down Arrow 4"/>
          <p:cNvSpPr>
            <a:spLocks noChangeArrowheads="1"/>
          </p:cNvSpPr>
          <p:nvPr/>
        </p:nvSpPr>
        <p:spPr bwMode="auto">
          <a:xfrm rot="319436">
            <a:off x="5029200" y="2895600"/>
            <a:ext cx="484188" cy="977900"/>
          </a:xfrm>
          <a:prstGeom prst="downArrow">
            <a:avLst>
              <a:gd name="adj1" fmla="val 50000"/>
              <a:gd name="adj2" fmla="val 50024"/>
            </a:avLst>
          </a:prstGeom>
          <a:solidFill>
            <a:schemeClr val="accent1"/>
          </a:solidFill>
          <a:ln w="12700" algn="ctr">
            <a:solidFill>
              <a:schemeClr val="tx1"/>
            </a:solidFill>
            <a:round/>
            <a:headEnd/>
            <a:tailEnd/>
          </a:ln>
        </p:spPr>
        <p:txBody>
          <a:bodyPr/>
          <a:lstStyle/>
          <a:p>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01000" cy="1143000"/>
          </a:xfrm>
        </p:spPr>
        <p:txBody>
          <a:bodyPr/>
          <a:lstStyle/>
          <a:p>
            <a:pPr>
              <a:defRPr/>
            </a:pPr>
            <a:r>
              <a:rPr lang="en-US" sz="3200" dirty="0" smtClean="0"/>
              <a:t>Median Date of Last 32°F in Spring </a:t>
            </a:r>
            <a:endParaRPr lang="en-US" sz="3200" dirty="0"/>
          </a:p>
        </p:txBody>
      </p:sp>
      <p:pic>
        <p:nvPicPr>
          <p:cNvPr id="158723" name="Content Placeholder 3" descr="springlastfreeze.png"/>
          <p:cNvPicPr>
            <a:picLocks noGrp="1" noChangeAspect="1"/>
          </p:cNvPicPr>
          <p:nvPr>
            <p:ph idx="1"/>
          </p:nvPr>
        </p:nvPicPr>
        <p:blipFill>
          <a:blip r:embed="rId3" cstate="print"/>
          <a:srcRect/>
          <a:stretch>
            <a:fillRect/>
          </a:stretch>
        </p:blipFill>
        <p:spPr>
          <a:xfrm>
            <a:off x="639763" y="1189038"/>
            <a:ext cx="6942137" cy="5226050"/>
          </a:xfrm>
        </p:spPr>
      </p:pic>
      <p:sp>
        <p:nvSpPr>
          <p:cNvPr id="4" name="TextBox 3"/>
          <p:cNvSpPr txBox="1"/>
          <p:nvPr/>
        </p:nvSpPr>
        <p:spPr>
          <a:xfrm>
            <a:off x="7437438" y="3429000"/>
            <a:ext cx="1706562" cy="523875"/>
          </a:xfrm>
          <a:prstGeom prst="rect">
            <a:avLst/>
          </a:prstGeom>
          <a:noFill/>
        </p:spPr>
        <p:txBody>
          <a:bodyPr wrap="none">
            <a:spAutoFit/>
          </a:bodyPr>
          <a:lstStyle/>
          <a:p>
            <a:pPr eaLnBrk="1" hangingPunct="1">
              <a:defRPr/>
            </a:pPr>
            <a:r>
              <a:rPr lang="en-US" sz="2800" b="1" i="1" dirty="0">
                <a:solidFill>
                  <a:schemeClr val="tx2">
                    <a:lumMod val="60000"/>
                    <a:lumOff val="40000"/>
                  </a:schemeClr>
                </a:solidFill>
                <a:latin typeface="Arial" pitchFamily="34" charset="0"/>
              </a:rPr>
              <a:t>1-10 May</a:t>
            </a:r>
          </a:p>
        </p:txBody>
      </p:sp>
      <p:sp>
        <p:nvSpPr>
          <p:cNvPr id="5" name="Left Arrow 4"/>
          <p:cNvSpPr>
            <a:spLocks noChangeArrowheads="1"/>
          </p:cNvSpPr>
          <p:nvPr/>
        </p:nvSpPr>
        <p:spPr bwMode="auto">
          <a:xfrm>
            <a:off x="5562600" y="3429000"/>
            <a:ext cx="1968500" cy="484188"/>
          </a:xfrm>
          <a:prstGeom prst="leftArrow">
            <a:avLst>
              <a:gd name="adj1" fmla="val 50000"/>
              <a:gd name="adj2" fmla="val 70338"/>
            </a:avLst>
          </a:prstGeom>
          <a:solidFill>
            <a:schemeClr val="accent1"/>
          </a:solidFill>
          <a:ln w="12700" algn="ctr">
            <a:solidFill>
              <a:schemeClr val="tx1"/>
            </a:solidFill>
            <a:round/>
            <a:headEnd/>
            <a:tailEnd/>
          </a:ln>
        </p:spPr>
        <p:txBody>
          <a:bodyPr/>
          <a:lstStyle/>
          <a:p>
            <a:endParaRPr lang="en-US" altLang="en-US">
              <a:solidFill>
                <a:schemeClr val="tx2"/>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160771" name="Picture 3" descr="Madison - Dane County Regional Airport"/>
          <p:cNvPicPr>
            <a:picLocks noChangeAspect="1" noChangeArrowheads="1"/>
          </p:cNvPicPr>
          <p:nvPr/>
        </p:nvPicPr>
        <p:blipFill>
          <a:blip r:embed="rId3" cstate="print"/>
          <a:srcRect/>
          <a:stretch>
            <a:fillRect/>
          </a:stretch>
        </p:blipFill>
        <p:spPr bwMode="auto">
          <a:xfrm>
            <a:off x="7543800" y="1219200"/>
            <a:ext cx="1343025" cy="1428750"/>
          </a:xfrm>
          <a:prstGeom prst="rect">
            <a:avLst/>
          </a:prstGeom>
          <a:noFill/>
          <a:ln w="9525">
            <a:noFill/>
            <a:miter lim="800000"/>
            <a:headEnd/>
            <a:tailEnd/>
          </a:ln>
        </p:spPr>
      </p:pic>
      <p:pic>
        <p:nvPicPr>
          <p:cNvPr id="160772" name="Picture 6" descr="http://www.aos.wisc.edu/~sco/clim-history/stations/msn/msn-gddu-2012.gif"/>
          <p:cNvPicPr>
            <a:picLocks noChangeAspect="1" noChangeArrowheads="1"/>
          </p:cNvPicPr>
          <p:nvPr/>
        </p:nvPicPr>
        <p:blipFill>
          <a:blip r:embed="rId4" cstate="print"/>
          <a:srcRect/>
          <a:stretch>
            <a:fillRect/>
          </a:stretch>
        </p:blipFill>
        <p:spPr bwMode="auto">
          <a:xfrm>
            <a:off x="190500" y="228600"/>
            <a:ext cx="7353300" cy="63468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8578" name="Rectangle 2"/>
          <p:cNvSpPr>
            <a:spLocks noGrp="1" noChangeArrowheads="1"/>
          </p:cNvSpPr>
          <p:nvPr>
            <p:ph type="title" idx="4294967295"/>
          </p:nvPr>
        </p:nvSpPr>
        <p:spPr/>
        <p:txBody>
          <a:bodyPr/>
          <a:lstStyle/>
          <a:p>
            <a:pPr>
              <a:defRPr/>
            </a:pPr>
            <a:r>
              <a:rPr lang="en-US" dirty="0" smtClean="0"/>
              <a:t>Is Climate Changing?</a:t>
            </a:r>
          </a:p>
        </p:txBody>
      </p:sp>
      <p:sp>
        <p:nvSpPr>
          <p:cNvPr id="408579" name="Rectangle 3"/>
          <p:cNvSpPr>
            <a:spLocks noGrp="1" noChangeArrowheads="1"/>
          </p:cNvSpPr>
          <p:nvPr>
            <p:ph type="body" idx="4294967295"/>
          </p:nvPr>
        </p:nvSpPr>
        <p:spPr/>
        <p:txBody>
          <a:bodyPr/>
          <a:lstStyle/>
          <a:p>
            <a:pPr>
              <a:buFont typeface="Monotype Sorts" pitchFamily="2" charset="2"/>
              <a:buChar char="u"/>
              <a:defRPr/>
            </a:pPr>
            <a:r>
              <a:rPr lang="en-US" dirty="0" smtClean="0"/>
              <a:t>Has it changed in the past?</a:t>
            </a:r>
          </a:p>
          <a:p>
            <a:pPr>
              <a:buFont typeface="Monotype Sorts" pitchFamily="2" charset="2"/>
              <a:buChar char="u"/>
              <a:defRPr/>
            </a:pPr>
            <a:r>
              <a:rPr lang="en-US" dirty="0" smtClean="0"/>
              <a:t>Will it change in the future?</a:t>
            </a:r>
          </a:p>
          <a:p>
            <a:pPr>
              <a:buFont typeface="Monotype Sorts" pitchFamily="2" charset="2"/>
              <a:buChar char="u"/>
              <a:defRPr/>
            </a:pPr>
            <a:r>
              <a:rPr lang="en-US" dirty="0" smtClean="0"/>
              <a:t>But how can we tell? …</a:t>
            </a:r>
          </a:p>
          <a:p>
            <a:pPr>
              <a:buFont typeface="Monotype Sorts" pitchFamily="2" charset="2"/>
              <a:buChar char="u"/>
              <a:defRPr/>
            </a:pPr>
            <a:endParaRPr lang="en-US" dirty="0" smtClean="0"/>
          </a:p>
          <a:p>
            <a:pPr lvl="1">
              <a:defRPr/>
            </a:pPr>
            <a:endParaRPr lang="en-US" dirty="0" smtClean="0"/>
          </a:p>
          <a:p>
            <a:pPr lvl="1">
              <a:defRPr/>
            </a:pPr>
            <a:endParaRPr lang="en-US" dirty="0" smtClean="0"/>
          </a:p>
          <a:p>
            <a:pPr>
              <a:buFont typeface="Monotype Sorts" pitchFamily="2" charset="2"/>
              <a:buChar char="u"/>
              <a:defRPr/>
            </a:pPr>
            <a:endParaRPr lang="en-US" dirty="0" smtClean="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8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8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8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s02-00">
  <a:themeElements>
    <a:clrScheme name="">
      <a:dk1>
        <a:srgbClr val="858585"/>
      </a:dk1>
      <a:lt1>
        <a:srgbClr val="FFFFFF"/>
      </a:lt1>
      <a:dk2>
        <a:srgbClr val="002EC2"/>
      </a:dk2>
      <a:lt2>
        <a:srgbClr val="FAFD00"/>
      </a:lt2>
      <a:accent1>
        <a:srgbClr val="618FFD"/>
      </a:accent1>
      <a:accent2>
        <a:srgbClr val="CECECE"/>
      </a:accent2>
      <a:accent3>
        <a:srgbClr val="AAADDD"/>
      </a:accent3>
      <a:accent4>
        <a:srgbClr val="DADADA"/>
      </a:accent4>
      <a:accent5>
        <a:srgbClr val="B7C6FE"/>
      </a:accent5>
      <a:accent6>
        <a:srgbClr val="BABABA"/>
      </a:accent6>
      <a:hlink>
        <a:srgbClr val="FC0128"/>
      </a:hlink>
      <a:folHlink>
        <a:srgbClr val="8CF4EA"/>
      </a:folHlink>
    </a:clrScheme>
    <a:fontScheme name="1_as02-0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folHlink"/>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folHlink"/>
            </a:solidFill>
            <a:effectLst/>
            <a:latin typeface="Times New Roman" pitchFamily="18" charset="0"/>
            <a:cs typeface="Arial" charset="0"/>
          </a:defRPr>
        </a:defPPr>
      </a:lstStyle>
    </a:lnDef>
  </a:objectDefaults>
  <a:extraClrSchemeLst>
    <a:extraClrScheme>
      <a:clrScheme name="1_as02-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s02-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as02-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s02-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s02-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s02-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as02-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sco-10oct03</Template>
  <TotalTime>17623</TotalTime>
  <Words>2616</Words>
  <Application>Microsoft Office PowerPoint</Application>
  <PresentationFormat>On-screen Show (4:3)</PresentationFormat>
  <Paragraphs>756</Paragraphs>
  <Slides>155</Slides>
  <Notes>124</Notes>
  <HiddenSlides>24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155</vt:i4>
      </vt:variant>
    </vt:vector>
  </HeadingPairs>
  <TitlesOfParts>
    <vt:vector size="165" baseType="lpstr">
      <vt:lpstr>MS PGothic</vt:lpstr>
      <vt:lpstr>Arial</vt:lpstr>
      <vt:lpstr>Arial Narrow</vt:lpstr>
      <vt:lpstr>Arial Rounded MT Bold</vt:lpstr>
      <vt:lpstr>Calibri</vt:lpstr>
      <vt:lpstr>Gill Sans</vt:lpstr>
      <vt:lpstr>Impact</vt:lpstr>
      <vt:lpstr>Monotype Sorts</vt:lpstr>
      <vt:lpstr>Times New Roman</vt:lpstr>
      <vt:lpstr>1_as02-00</vt:lpstr>
      <vt:lpstr>Exploring Wisconsin’s  Weather &amp; Climate </vt:lpstr>
      <vt:lpstr>PowerPoint Presentation</vt:lpstr>
      <vt:lpstr>PowerPoint Presentation</vt:lpstr>
      <vt:lpstr>PowerPoint Presentation</vt:lpstr>
      <vt:lpstr>Overview</vt:lpstr>
      <vt:lpstr>Additions</vt:lpstr>
      <vt:lpstr>Wisconsin Snows of Yesteryear </vt:lpstr>
      <vt:lpstr>Site of Madison Weather Observations </vt:lpstr>
      <vt:lpstr>PowerPoint Presentation</vt:lpstr>
      <vt:lpstr>DID YOU KNOW THAT ... </vt:lpstr>
      <vt:lpstr>John Muir taught here (1861-62)!</vt:lpstr>
      <vt:lpstr>What’s Weather</vt:lpstr>
      <vt:lpstr>Stoughton tornado 18 Aug 2005</vt:lpstr>
      <vt:lpstr>Tornado of 23 May 1878</vt:lpstr>
      <vt:lpstr>Tornado of 23 May 1878</vt:lpstr>
      <vt:lpstr>McFarland tornado 17 June 1992</vt:lpstr>
      <vt:lpstr>Wisconsin Tornado Project</vt:lpstr>
      <vt:lpstr>This Afternoon’s Weather Map  (The Weather Channel)</vt:lpstr>
      <vt:lpstr>Why Weather</vt:lpstr>
      <vt:lpstr>Clouds &amp; surface temperatures from weather satellites (This morning)</vt:lpstr>
      <vt:lpstr>Why Weather</vt:lpstr>
      <vt:lpstr>Map view of surface wind flow around Lows &amp; Highs  </vt:lpstr>
      <vt:lpstr>Surface Lows: Air Diverging Aloft  Moran &amp; AMS Educ. Project</vt:lpstr>
      <vt:lpstr>Surface Highs: Air Converging Aloft Moran &amp; AMS Educ. Project</vt:lpstr>
      <vt:lpstr>This Afternoon’s Weather Depiction  (The Weather Channel)</vt:lpstr>
      <vt:lpstr>Composite Satellite Image  (from this afternoon)</vt:lpstr>
      <vt:lpstr>This Morning’s Air Temperatures  (The Weather Channel)</vt:lpstr>
      <vt:lpstr>Tomorrow AM’s Forecast (The Weather Channel)</vt:lpstr>
      <vt:lpstr>Threat of Severe Weather on Tuesday-Wednesday [Source: Storm Prediction Center]</vt:lpstr>
      <vt:lpstr>What’s Climate</vt:lpstr>
      <vt:lpstr>What’s Climate</vt:lpstr>
      <vt:lpstr>Changing Normals and Extremes (Source: National Center for Atmospheric Research)</vt:lpstr>
      <vt:lpstr>What drives climate  </vt:lpstr>
      <vt:lpstr>Comparing today’s projected  high temperatures with the normals  (The Weather Channel)</vt:lpstr>
      <vt:lpstr>Wisconsin’s Weather &amp; Climate</vt:lpstr>
      <vt:lpstr>Wisconsin’s Weather &amp; Climate</vt:lpstr>
      <vt:lpstr>Average Annual Temperature (1981-2010)</vt:lpstr>
      <vt:lpstr>Average Annual Precipitation (1981-2010)</vt:lpstr>
      <vt:lpstr>Wisconsin Landscapes</vt:lpstr>
      <vt:lpstr>The Tension Zone </vt:lpstr>
      <vt:lpstr>Wisconsin Landscapes</vt:lpstr>
      <vt:lpstr>Last Ice Age</vt:lpstr>
      <vt:lpstr>Historic Legacy of an Ice Age </vt:lpstr>
      <vt:lpstr>What drives climate  </vt:lpstr>
      <vt:lpstr>Earth’s Orbit of Sun – The Cause of the Seasons  AMS Education, J.M. Moran (2002)</vt:lpstr>
      <vt:lpstr>Sun Paths for Mid Latitudes Moran &amp; Amer. Meteor. Soc. Education Program</vt:lpstr>
      <vt:lpstr>Incoming solar energy reaching Madison</vt:lpstr>
      <vt:lpstr>Daily &amp; Seasonal Temperature Response at Madison</vt:lpstr>
      <vt:lpstr>Seasons</vt:lpstr>
      <vt:lpstr>Summer (JJA) in Wisconsin </vt:lpstr>
      <vt:lpstr>DAYLIGHT-NIGHT (21 JUN)  at 10 AM CDT (Source: US Naval Observatory)</vt:lpstr>
      <vt:lpstr>July average surface winds</vt:lpstr>
      <vt:lpstr>Extremely High Summer Temperatures in Wisconsin</vt:lpstr>
      <vt:lpstr>Thunderstorm Days in Madison –over the year</vt:lpstr>
      <vt:lpstr>Thunderstorm Days in Madison –over 60 years</vt:lpstr>
      <vt:lpstr>PowerPoint Presentation</vt:lpstr>
      <vt:lpstr>In Remembrance: Barneveld Tornado of 8 Jun 1984 </vt:lpstr>
      <vt:lpstr>Barneveld Tornado From Milwaukee/Sullivan NWSFO</vt:lpstr>
      <vt:lpstr>Barneveld Tornado  From Milwaukee/Sullivan NWSFO</vt:lpstr>
      <vt:lpstr>F5/EF5 Tornadoes in Wisconsin since 1950 </vt:lpstr>
      <vt:lpstr>Wisconsin Tornado Count over Time</vt:lpstr>
      <vt:lpstr>PowerPoint Presentation</vt:lpstr>
      <vt:lpstr>PowerPoint Presentation</vt:lpstr>
      <vt:lpstr>Summer heat waves in Madison</vt:lpstr>
      <vt:lpstr>PowerPoint Presentation</vt:lpstr>
      <vt:lpstr>Autumn (SON) in Wisconsin </vt:lpstr>
      <vt:lpstr>PowerPoint Presentation</vt:lpstr>
      <vt:lpstr>DAYLIGHT-NIGHT (21 SEP)  at 10 AM CDT (Source: US Naval Observatory)</vt:lpstr>
      <vt:lpstr>October average surface winds</vt:lpstr>
      <vt:lpstr>Median Date of First 32°F in Fall </vt:lpstr>
      <vt:lpstr>Length of the Growing Season In Madison</vt:lpstr>
      <vt:lpstr>Hurricanes and Wisconsin? Source: NOAA’s Historical Hurricane Tracks</vt:lpstr>
      <vt:lpstr>Median date of 1st Measurable Snow (≥ 0.1 in) </vt:lpstr>
      <vt:lpstr>Principal Storm Tracks across US Moran &amp; AMS Educ. Project</vt:lpstr>
      <vt:lpstr>“Gales of November”   Last Trip of the Edmund Fitzgerald 10 November 1975</vt:lpstr>
      <vt:lpstr>Winter (DJF) in Wisconsin</vt:lpstr>
      <vt:lpstr>DAYLIGHT-NIGHT (21 DEC)  at 9 AM CST (Source: US Naval Observatory)</vt:lpstr>
      <vt:lpstr>January average surface winds</vt:lpstr>
      <vt:lpstr>Extremely Low Winter Temperatures in Wisconsin </vt:lpstr>
      <vt:lpstr>Average Annual Snowfall (1981-2010)</vt:lpstr>
      <vt:lpstr>Wisconsin Snows of Yesteryear </vt:lpstr>
      <vt:lpstr>Ice Bowl – NFL Championship Game   31 Dec 1967 Lambeau Field, Green Bay</vt:lpstr>
      <vt:lpstr>PowerPoint Presentation</vt:lpstr>
      <vt:lpstr>PowerPoint Presentation</vt:lpstr>
      <vt:lpstr>PowerPoint Presentation</vt:lpstr>
      <vt:lpstr>PowerPoint Presentation</vt:lpstr>
      <vt:lpstr>Arctic Blasts in Madison</vt:lpstr>
      <vt:lpstr>Days with Snow cover in Madison</vt:lpstr>
      <vt:lpstr>Madison skyline from  Frozen Lake Monona</vt:lpstr>
      <vt:lpstr>Ice Cover on Lake Mendota</vt:lpstr>
      <vt:lpstr>PowerPoint Presentation</vt:lpstr>
      <vt:lpstr>PLANT HARDINESS ZONES [Average Annual Extreme Minimum Temperatures]  (Source: USDA)</vt:lpstr>
      <vt:lpstr>Spring (MAM) in Wisconsin </vt:lpstr>
      <vt:lpstr>“Green-up” seen from space (NOAA/ National Environmental Satellite Data Information Service)</vt:lpstr>
      <vt:lpstr>DAYLIGHT-NIGHT (21 MAR)  at 10 AM CDT (Source: US Naval Observatory)</vt:lpstr>
      <vt:lpstr>April average surface winds</vt:lpstr>
      <vt:lpstr>Median Date of Last 32°F in Spring </vt:lpstr>
      <vt:lpstr>PowerPoint Presentation</vt:lpstr>
      <vt:lpstr>Is Climate Changing?</vt:lpstr>
      <vt:lpstr>Common Fallacies</vt:lpstr>
      <vt:lpstr>Views of State Climatology Office</vt:lpstr>
      <vt:lpstr>Changing Climate  In Instrumental Data Period</vt:lpstr>
      <vt:lpstr>19th Century Weather Data</vt:lpstr>
      <vt:lpstr>Some of long-term Weather Stations in Wisconsin</vt:lpstr>
      <vt:lpstr>Weather Stations in the Old Northwest (in 1831)</vt:lpstr>
      <vt:lpstr>19th Century Wisconsin Ft. Winnebago near Portage </vt:lpstr>
      <vt:lpstr>Early Wisconsin “campers” Rock shelter at Natural Bridge State Park </vt:lpstr>
      <vt:lpstr>Where do we stand this year?</vt:lpstr>
      <vt:lpstr>PowerPoint Presentation</vt:lpstr>
      <vt:lpstr>PowerPoint Presentation</vt:lpstr>
      <vt:lpstr>A cool &amp; wet spring</vt:lpstr>
      <vt:lpstr>MONTHLY AVERAGE TEMPERATURES:  Fort Winnebago 1831-32, 1835-45 Average Portage: 1971-2000 Normal [Source: NCDC]</vt:lpstr>
      <vt:lpstr>PowerPoint Presentation</vt:lpstr>
      <vt:lpstr>Comparison  Last Summer &amp; Now (National Drought Mitigation Center)   </vt:lpstr>
      <vt:lpstr>June 2013 Outlook From NOAA Climate Prediction Center</vt:lpstr>
      <vt:lpstr>Looking Ahead to Summer</vt:lpstr>
      <vt:lpstr>Summer (JJA) 2013 Outlook From NOAA Climate Prediction Center</vt:lpstr>
      <vt:lpstr>Climate Outlook (Forecast) From NOAA Climate Prediction Center</vt:lpstr>
      <vt:lpstr>The Wisconsin State Climatology Office Web Page  http://www.aos.wisc.edu/~sco  </vt:lpstr>
      <vt:lpstr>Thank You!</vt:lpstr>
      <vt:lpstr>Outlook for El Niño/La Niña? From NOAA Climate Prediction Center</vt:lpstr>
      <vt:lpstr>Global SST Departures (oC)  From NOAA Climate Prediction Center</vt:lpstr>
      <vt:lpstr>PowerPoint Presentation</vt:lpstr>
      <vt:lpstr>PowerPoint Presentation</vt:lpstr>
      <vt:lpstr>PowerPoint Presentation</vt:lpstr>
      <vt:lpstr>PowerPoint Presentation</vt:lpstr>
      <vt:lpstr>PowerPoint Presentation</vt:lpstr>
      <vt:lpstr>Lake Delton Washout  9 Jun 2008 </vt:lpstr>
      <vt:lpstr>Views of State Climatology Office</vt:lpstr>
      <vt:lpstr>Changing Climate  In Instrumental Data Period</vt:lpstr>
      <vt:lpstr>19th Century Weather Data</vt:lpstr>
      <vt:lpstr>Some of long-term Weather Stations in Wisconsin</vt:lpstr>
      <vt:lpstr>Weather Stations in the Old Northwest (in 1831)</vt:lpstr>
      <vt:lpstr>19th Century Wisconsin Ft. Winnebago near Portage </vt:lpstr>
      <vt:lpstr>MONTHLY AVERAGE TEMPERATURES:  Fort Winnebago 1831-32, 1835-45 Average Portage: 1971-2000 Normal [Source: NCDC]</vt:lpstr>
      <vt:lpstr>Trends in Climate “Normals” &amp; Extremes</vt:lpstr>
      <vt:lpstr>Changing Normals and Extremes (Source: National Center for Atmospheric Research)</vt:lpstr>
      <vt:lpstr>Madison skyline from  Frozen Lake Monona</vt:lpstr>
      <vt:lpstr>Ice Cover on Lake Mendota</vt:lpstr>
      <vt:lpstr>Earlier arrival of spring in Wisconsin</vt:lpstr>
      <vt:lpstr>Rock shelter at Natural Bridge State Park </vt:lpstr>
      <vt:lpstr> Past Climates from Geological Evidence: Chamberlin Rock –  A reminder of a past climate ...</vt:lpstr>
      <vt:lpstr>The Region at 14,000 yr BP </vt:lpstr>
      <vt:lpstr>Past Climates from fossils Boaz Mastodon at UW Geology Museum</vt:lpstr>
      <vt:lpstr>Last Ice Age</vt:lpstr>
      <vt:lpstr>Past Climates from Tree Rings    </vt:lpstr>
      <vt:lpstr>Past Climates from Ice Cores</vt:lpstr>
      <vt:lpstr>Past Climate Information from Ice Cores</vt:lpstr>
      <vt:lpstr>Past Climates from Coral Reefs</vt:lpstr>
      <vt:lpstr>Past Climate from Ocean Cores</vt:lpstr>
      <vt:lpstr>Increase A. Lapham 1811-1875</vt:lpstr>
      <vt:lpstr>Lapham’s isotherm map of 1865</vt:lpstr>
      <vt:lpstr>Wisconsin Landscapes</vt:lpstr>
      <vt:lpstr>Historic Legacy </vt:lpstr>
      <vt:lpstr>PowerPoint Presentation</vt:lpstr>
    </vt:vector>
  </TitlesOfParts>
  <Company>University of Wisconsin-Madison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and Science of Weather (Forecasting)</dc:title>
  <dc:subject>UW Extension</dc:subject>
  <dc:creator>Edward J. Hopkins</dc:creator>
  <cp:lastModifiedBy>Edward J . Hopkins</cp:lastModifiedBy>
  <cp:revision>602</cp:revision>
  <dcterms:created xsi:type="dcterms:W3CDTF">2004-09-02T18:14:59Z</dcterms:created>
  <dcterms:modified xsi:type="dcterms:W3CDTF">2016-06-03T21:41:03Z</dcterms:modified>
</cp:coreProperties>
</file>