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</p:sldMasterIdLst>
  <p:notesMasterIdLst>
    <p:notesMasterId r:id="rId72"/>
  </p:notesMasterIdLst>
  <p:handoutMasterIdLst>
    <p:handoutMasterId r:id="rId73"/>
  </p:handoutMasterIdLst>
  <p:sldIdLst>
    <p:sldId id="256" r:id="rId2"/>
    <p:sldId id="376" r:id="rId3"/>
    <p:sldId id="351" r:id="rId4"/>
    <p:sldId id="380" r:id="rId5"/>
    <p:sldId id="382" r:id="rId6"/>
    <p:sldId id="378" r:id="rId7"/>
    <p:sldId id="379" r:id="rId8"/>
    <p:sldId id="383" r:id="rId9"/>
    <p:sldId id="310" r:id="rId10"/>
    <p:sldId id="265" r:id="rId11"/>
    <p:sldId id="258" r:id="rId12"/>
    <p:sldId id="319" r:id="rId13"/>
    <p:sldId id="352" r:id="rId14"/>
    <p:sldId id="354" r:id="rId15"/>
    <p:sldId id="293" r:id="rId16"/>
    <p:sldId id="381" r:id="rId17"/>
    <p:sldId id="355" r:id="rId18"/>
    <p:sldId id="357" r:id="rId19"/>
    <p:sldId id="356" r:id="rId20"/>
    <p:sldId id="321" r:id="rId21"/>
    <p:sldId id="322" r:id="rId22"/>
    <p:sldId id="353" r:id="rId23"/>
    <p:sldId id="364" r:id="rId24"/>
    <p:sldId id="285" r:id="rId25"/>
    <p:sldId id="318" r:id="rId26"/>
    <p:sldId id="359" r:id="rId27"/>
    <p:sldId id="311" r:id="rId28"/>
    <p:sldId id="366" r:id="rId29"/>
    <p:sldId id="286" r:id="rId30"/>
    <p:sldId id="312" r:id="rId31"/>
    <p:sldId id="314" r:id="rId32"/>
    <p:sldId id="315" r:id="rId33"/>
    <p:sldId id="305" r:id="rId34"/>
    <p:sldId id="334" r:id="rId35"/>
    <p:sldId id="384" r:id="rId36"/>
    <p:sldId id="307" r:id="rId37"/>
    <p:sldId id="343" r:id="rId38"/>
    <p:sldId id="264" r:id="rId39"/>
    <p:sldId id="341" r:id="rId40"/>
    <p:sldId id="375" r:id="rId41"/>
    <p:sldId id="306" r:id="rId42"/>
    <p:sldId id="367" r:id="rId43"/>
    <p:sldId id="288" r:id="rId44"/>
    <p:sldId id="330" r:id="rId45"/>
    <p:sldId id="369" r:id="rId46"/>
    <p:sldId id="370" r:id="rId47"/>
    <p:sldId id="371" r:id="rId48"/>
    <p:sldId id="290" r:id="rId49"/>
    <p:sldId id="374" r:id="rId50"/>
    <p:sldId id="292" r:id="rId51"/>
    <p:sldId id="329" r:id="rId52"/>
    <p:sldId id="302" r:id="rId53"/>
    <p:sldId id="335" r:id="rId54"/>
    <p:sldId id="336" r:id="rId55"/>
    <p:sldId id="301" r:id="rId56"/>
    <p:sldId id="331" r:id="rId57"/>
    <p:sldId id="332" r:id="rId58"/>
    <p:sldId id="266" r:id="rId59"/>
    <p:sldId id="271" r:id="rId60"/>
    <p:sldId id="267" r:id="rId61"/>
    <p:sldId id="272" r:id="rId62"/>
    <p:sldId id="273" r:id="rId63"/>
    <p:sldId id="275" r:id="rId64"/>
    <p:sldId id="274" r:id="rId65"/>
    <p:sldId id="342" r:id="rId66"/>
    <p:sldId id="257" r:id="rId67"/>
    <p:sldId id="363" r:id="rId68"/>
    <p:sldId id="350" r:id="rId69"/>
    <p:sldId id="377" r:id="rId70"/>
    <p:sldId id="291" r:id="rId7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10872"/>
    </p:cViewPr>
  </p:sorterViewPr>
  <p:notesViewPr>
    <p:cSldViewPr>
      <p:cViewPr varScale="1">
        <p:scale>
          <a:sx n="57" d="100"/>
          <a:sy n="57" d="100"/>
        </p:scale>
        <p:origin x="-179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200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n-US" altLang="en-US"/>
              <a:t>K.F.Wendt 16 Jan03</a:t>
            </a:r>
          </a:p>
        </p:txBody>
      </p:sp>
      <p:sp>
        <p:nvSpPr>
          <p:cNvPr id="200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3A7EA42-7C88-4E1B-9A9D-EE61283B8F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3186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6148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0"/>
            <a:r>
              <a:rPr lang="en-US" altLang="en-US" smtClean="0"/>
              <a:t>Second level</a:t>
            </a:r>
          </a:p>
          <a:p>
            <a:pPr lvl="0"/>
            <a:r>
              <a:rPr lang="en-US" altLang="en-US" smtClean="0"/>
              <a:t>Third level</a:t>
            </a:r>
          </a:p>
          <a:p>
            <a:pPr lvl="0"/>
            <a:r>
              <a:rPr lang="en-US" altLang="en-US" smtClean="0"/>
              <a:t>Fourth level</a:t>
            </a:r>
          </a:p>
          <a:p>
            <a:pPr lvl="0"/>
            <a:r>
              <a:rPr lang="en-US" altLang="en-US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n-US" altLang="en-US"/>
              <a:t>K.F.Wendt 16 Jan03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8B1527D-0CF9-4CE7-B041-42ECEDFB93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607038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K.F.Wendt 16 Jan03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2C3A78-1910-4403-AC1A-991331F6D83E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1996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3136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K.F.Wendt 16 Jan03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0593C3-B421-4C18-B423-3111BB2F4A39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829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07982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K.F.Wendt 16 Jan03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7A8874-73AD-4BF2-94ED-24396849B723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2129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12996" name="Text Box 4"/>
          <p:cNvSpPr txBox="1">
            <a:spLocks noChangeArrowheads="1"/>
          </p:cNvSpPr>
          <p:nvPr/>
        </p:nvSpPr>
        <p:spPr bwMode="auto">
          <a:xfrm>
            <a:off x="2346325" y="1897063"/>
            <a:ext cx="1841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Lap</a:t>
            </a:r>
          </a:p>
        </p:txBody>
      </p:sp>
    </p:spTree>
    <p:extLst>
      <p:ext uri="{BB962C8B-B14F-4D97-AF65-F5344CB8AC3E}">
        <p14:creationId xmlns:p14="http://schemas.microsoft.com/office/powerpoint/2010/main" val="28403465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K.F.Wendt 16 Jan03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1B8C12-FFDD-47AF-9E42-F6D4E3AA795E}" type="slidenum">
              <a:rPr lang="en-US" altLang="en-US"/>
              <a:pPr/>
              <a:t>40</a:t>
            </a:fld>
            <a:endParaRPr lang="en-US" altLang="en-US"/>
          </a:p>
        </p:txBody>
      </p:sp>
      <p:sp>
        <p:nvSpPr>
          <p:cNvPr id="196610" name="Rectangle 2"/>
          <p:cNvSpPr>
            <a:spLocks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3017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K.F.Wendt 16 Jan03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7E7211-D0FE-469B-8567-3B36B01E92B5}" type="slidenum">
              <a:rPr lang="en-US" altLang="en-US"/>
              <a:pPr/>
              <a:t>41</a:t>
            </a:fld>
            <a:endParaRPr lang="en-US" altLang="en-US"/>
          </a:p>
        </p:txBody>
      </p:sp>
      <p:sp>
        <p:nvSpPr>
          <p:cNvPr id="1781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66285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K.F.Wendt 16 Jan03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32F5AE-E3E0-4CF2-A08C-8F49DE57607E}" type="slidenum">
              <a:rPr lang="en-US" altLang="en-US"/>
              <a:pPr/>
              <a:t>42</a:t>
            </a:fld>
            <a:endParaRPr lang="en-US" altLang="en-US"/>
          </a:p>
        </p:txBody>
      </p:sp>
      <p:sp>
        <p:nvSpPr>
          <p:cNvPr id="175106" name="Rectangle 1026"/>
          <p:cNvSpPr>
            <a:spLocks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75107" name="Rectangle 1027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00509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K.F.Wendt 16 Jan03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4DEB4E-2AE5-4A84-B5E1-55F402588B5F}" type="slidenum">
              <a:rPr lang="en-US" altLang="en-US"/>
              <a:pPr/>
              <a:t>45</a:t>
            </a:fld>
            <a:endParaRPr lang="en-US" altLang="en-US"/>
          </a:p>
        </p:txBody>
      </p:sp>
      <p:sp>
        <p:nvSpPr>
          <p:cNvPr id="1832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http://www.crh.noaa.gov/dlh/1904off.jpg</a:t>
            </a:r>
          </a:p>
        </p:txBody>
      </p:sp>
    </p:spTree>
    <p:extLst>
      <p:ext uri="{BB962C8B-B14F-4D97-AF65-F5344CB8AC3E}">
        <p14:creationId xmlns:p14="http://schemas.microsoft.com/office/powerpoint/2010/main" val="18112279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K.F.Wendt 16 Jan03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1BD0CF-2FD5-4F72-AAB6-6BE1652553DC}" type="slidenum">
              <a:rPr lang="en-US" altLang="en-US"/>
              <a:pPr/>
              <a:t>46</a:t>
            </a:fld>
            <a:endParaRPr lang="en-US" altLang="en-US"/>
          </a:p>
        </p:txBody>
      </p:sp>
      <p:sp>
        <p:nvSpPr>
          <p:cNvPr id="1853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http://www.crh.noaa.gov/dlh/h_w_rich.jpg</a:t>
            </a:r>
          </a:p>
        </p:txBody>
      </p:sp>
    </p:spTree>
    <p:extLst>
      <p:ext uri="{BB962C8B-B14F-4D97-AF65-F5344CB8AC3E}">
        <p14:creationId xmlns:p14="http://schemas.microsoft.com/office/powerpoint/2010/main" val="17828633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K.F.Wendt 16 Jan03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9C4A4C-D142-49DD-B242-511A2242E000}" type="slidenum">
              <a:rPr lang="en-US" altLang="en-US"/>
              <a:pPr/>
              <a:t>49</a:t>
            </a:fld>
            <a:endParaRPr lang="en-US" altLang="en-US"/>
          </a:p>
        </p:txBody>
      </p:sp>
      <p:sp>
        <p:nvSpPr>
          <p:cNvPr id="194562" name="Rectangle 2"/>
          <p:cNvSpPr>
            <a:spLocks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95586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K.F.Wendt 16 Jan03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0479AF-0B0A-40B1-BA55-1DF79793405C}" type="slidenum">
              <a:rPr lang="en-US" altLang="en-US"/>
              <a:pPr/>
              <a:t>53</a:t>
            </a:fld>
            <a:endParaRPr lang="en-US" altLang="en-US"/>
          </a:p>
        </p:txBody>
      </p:sp>
      <p:sp>
        <p:nvSpPr>
          <p:cNvPr id="1095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http://www.crh.noaa.gov/mkx/mesowi/images/meso.gif</a:t>
            </a:r>
          </a:p>
        </p:txBody>
      </p:sp>
    </p:spTree>
    <p:extLst>
      <p:ext uri="{BB962C8B-B14F-4D97-AF65-F5344CB8AC3E}">
        <p14:creationId xmlns:p14="http://schemas.microsoft.com/office/powerpoint/2010/main" val="10953040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K.F.Wendt 16 Jan03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B1AAAF-7E70-483E-B734-085F3E0A0CE7}" type="slidenum">
              <a:rPr lang="en-US" altLang="en-US"/>
              <a:pPr/>
              <a:t>54</a:t>
            </a:fld>
            <a:endParaRPr lang="en-US" altLang="en-US"/>
          </a:p>
        </p:txBody>
      </p:sp>
      <p:sp>
        <p:nvSpPr>
          <p:cNvPr id="1116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http://www.ndbc.noaa.gov/Maps/WestGL.shtml</a:t>
            </a:r>
          </a:p>
        </p:txBody>
      </p:sp>
    </p:spTree>
    <p:extLst>
      <p:ext uri="{BB962C8B-B14F-4D97-AF65-F5344CB8AC3E}">
        <p14:creationId xmlns:p14="http://schemas.microsoft.com/office/powerpoint/2010/main" val="4292401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K.F.Wendt 16 Jan03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A85148-6BCC-4FD7-9461-C4C3893AD499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986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http://www.wisc.edu/wisconsinpress/books/3082.htm</a:t>
            </a:r>
          </a:p>
        </p:txBody>
      </p:sp>
    </p:spTree>
    <p:extLst>
      <p:ext uri="{BB962C8B-B14F-4D97-AF65-F5344CB8AC3E}">
        <p14:creationId xmlns:p14="http://schemas.microsoft.com/office/powerpoint/2010/main" val="30260879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K.F.Wendt 16 Jan03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752F15-5E7E-4155-BEDE-DF34AFBB6A84}" type="slidenum">
              <a:rPr lang="en-US" altLang="en-US"/>
              <a:pPr/>
              <a:t>56</a:t>
            </a:fld>
            <a:endParaRPr lang="en-US" altLang="en-US"/>
          </a:p>
        </p:txBody>
      </p:sp>
      <p:sp>
        <p:nvSpPr>
          <p:cNvPr id="1034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http://www.photolib.noaa.gov/historic/nws/wea01103.htm</a:t>
            </a:r>
          </a:p>
        </p:txBody>
      </p:sp>
    </p:spTree>
    <p:extLst>
      <p:ext uri="{BB962C8B-B14F-4D97-AF65-F5344CB8AC3E}">
        <p14:creationId xmlns:p14="http://schemas.microsoft.com/office/powerpoint/2010/main" val="7055377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K.F.Wendt 16 Jan03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2324E2-A200-4CDE-B929-440041490CCC}" type="slidenum">
              <a:rPr lang="en-US" altLang="en-US"/>
              <a:pPr/>
              <a:t>63</a:t>
            </a:fld>
            <a:endParaRPr lang="en-US" altLang="en-US"/>
          </a:p>
        </p:txBody>
      </p:sp>
      <p:sp>
        <p:nvSpPr>
          <p:cNvPr id="276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MODIS Web Image#1000111 (Quick View Image) </a:t>
            </a:r>
          </a:p>
          <a:p>
            <a:r>
              <a:rPr lang="en-US" altLang="en-US"/>
              <a:t>       First Complete Day from MODIS</a:t>
            </a:r>
          </a:p>
          <a:p>
            <a:endParaRPr lang="en-US" altLang="en-US"/>
          </a:p>
          <a:p>
            <a:r>
              <a:rPr lang="en-US" altLang="en-US"/>
              <a:t>       This spectacular, full-color image of the Earth is a composite of the first full day</a:t>
            </a:r>
          </a:p>
          <a:p>
            <a:r>
              <a:rPr lang="en-US" altLang="en-US"/>
              <a:t>       of data gathered by the Moderate-resolution Imaging Spectroradiometer</a:t>
            </a:r>
          </a:p>
          <a:p>
            <a:r>
              <a:rPr lang="en-US" altLang="en-US"/>
              <a:t>       (MODIS) aboard NASA’s Terra spacecraft. MODIS collected the data for each</a:t>
            </a:r>
          </a:p>
          <a:p>
            <a:r>
              <a:rPr lang="en-US" altLang="en-US"/>
              <a:t>       wavelength of red, green, and blue light as Terra passed over the daylit side of</a:t>
            </a:r>
          </a:p>
          <a:p>
            <a:r>
              <a:rPr lang="en-US" altLang="en-US"/>
              <a:t>       the Earth on April 19, 2000. Terra is orbiting close enough to the Earth so that it</a:t>
            </a:r>
          </a:p>
          <a:p>
            <a:r>
              <a:rPr lang="en-US" altLang="en-US"/>
              <a:t>       cannot quite see the entire surface in a day, resulting in the narrow gaps around</a:t>
            </a:r>
          </a:p>
          <a:p>
            <a:r>
              <a:rPr lang="en-US" altLang="en-US"/>
              <a:t>       the equator. Although the sensor's visible channels were combined to form this</a:t>
            </a:r>
          </a:p>
          <a:p>
            <a:r>
              <a:rPr lang="en-US" altLang="en-US"/>
              <a:t>       true-color picture, MODIS collects data in a total of 36 wavelengths, ranging</a:t>
            </a:r>
          </a:p>
          <a:p>
            <a:r>
              <a:rPr lang="en-US" altLang="en-US"/>
              <a:t>       from visible to thermal infrared energy. Scientists use these data to measure</a:t>
            </a:r>
          </a:p>
          <a:p>
            <a:r>
              <a:rPr lang="en-US" altLang="en-US"/>
              <a:t>       regional and global-scale changes in marine and land-based plant life, sea and</a:t>
            </a:r>
          </a:p>
          <a:p>
            <a:r>
              <a:rPr lang="en-US" altLang="en-US"/>
              <a:t>       land surface temperatures, cloud properties, aerosols, fires, and land surface</a:t>
            </a:r>
          </a:p>
          <a:p>
            <a:r>
              <a:rPr lang="en-US" altLang="en-US"/>
              <a:t>       properties. </a:t>
            </a:r>
          </a:p>
          <a:p>
            <a:endParaRPr lang="en-US" altLang="en-US"/>
          </a:p>
          <a:p>
            <a:r>
              <a:rPr lang="en-US" altLang="en-US"/>
              <a:t>       Notice how cloudy the Earth is, and the large differences in brightness between</a:t>
            </a:r>
          </a:p>
          <a:p>
            <a:r>
              <a:rPr lang="en-US" altLang="en-US"/>
              <a:t>       clouds, deserts, oceans, and forests. The Antarctic, surrounded by clockwise</a:t>
            </a:r>
          </a:p>
          <a:p>
            <a:r>
              <a:rPr lang="en-US" altLang="en-US"/>
              <a:t>       swirls of cloud, is shrouded in darkness because the sun is north of the equator</a:t>
            </a:r>
          </a:p>
          <a:p>
            <a:r>
              <a:rPr lang="en-US" altLang="en-US"/>
              <a:t>       at this time of year. The tropical forests of Africa, Southeast Asia, and South</a:t>
            </a:r>
          </a:p>
          <a:p>
            <a:r>
              <a:rPr lang="en-US" altLang="en-US"/>
              <a:t>       America are shrouded by clouds. The bright Sahara and Arabian deserts stand</a:t>
            </a:r>
          </a:p>
          <a:p>
            <a:r>
              <a:rPr lang="en-US" altLang="en-US"/>
              <a:t>       out clearly. Green vegetation is apparent in the southeast United States, the</a:t>
            </a:r>
          </a:p>
          <a:p>
            <a:r>
              <a:rPr lang="en-US" altLang="en-US"/>
              <a:t>       Yucatan Peninsula, and Madagascar.</a:t>
            </a:r>
          </a:p>
          <a:p>
            <a:r>
              <a:rPr lang="en-US" altLang="en-US"/>
              <a:t>http://modis.gsfc.nasa.gov/MODIS/IMAGE_GALLERY/MODIS1000111_md.html</a:t>
            </a:r>
          </a:p>
        </p:txBody>
      </p:sp>
    </p:spTree>
    <p:extLst>
      <p:ext uri="{BB962C8B-B14F-4D97-AF65-F5344CB8AC3E}">
        <p14:creationId xmlns:p14="http://schemas.microsoft.com/office/powerpoint/2010/main" val="11069472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K.F.Wendt 16 Jan03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541F60-9046-4BCB-8871-F882AAAB13A0}" type="slidenum">
              <a:rPr lang="en-US" altLang="en-US"/>
              <a:pPr/>
              <a:t>64</a:t>
            </a:fld>
            <a:endParaRPr lang="en-US" altLang="en-US"/>
          </a:p>
        </p:txBody>
      </p:sp>
      <p:sp>
        <p:nvSpPr>
          <p:cNvPr id="256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http://modis.gsfc.nasa.gov/MODIS/IMAGE_GALLERY/MODIS1000046_md.html</a:t>
            </a:r>
          </a:p>
          <a:p>
            <a:endParaRPr lang="en-US" altLang="en-US"/>
          </a:p>
          <a:p>
            <a:r>
              <a:rPr lang="en-US" altLang="en-US"/>
              <a:t>250 m resolution</a:t>
            </a:r>
          </a:p>
        </p:txBody>
      </p:sp>
    </p:spTree>
    <p:extLst>
      <p:ext uri="{BB962C8B-B14F-4D97-AF65-F5344CB8AC3E}">
        <p14:creationId xmlns:p14="http://schemas.microsoft.com/office/powerpoint/2010/main" val="22320680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K.F.Wendt 16 Jan03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9EC5DD-443B-44E4-AC50-3A90A68E706D}" type="slidenum">
              <a:rPr lang="en-US" altLang="en-US"/>
              <a:pPr/>
              <a:t>68</a:t>
            </a:fld>
            <a:endParaRPr lang="en-US" altLang="en-US"/>
          </a:p>
        </p:txBody>
      </p:sp>
      <p:sp>
        <p:nvSpPr>
          <p:cNvPr id="1361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http://www.ncdc.noaa.gov/ol/climate/research/ushcn/daily.html</a:t>
            </a:r>
          </a:p>
        </p:txBody>
      </p:sp>
    </p:spTree>
    <p:extLst>
      <p:ext uri="{BB962C8B-B14F-4D97-AF65-F5344CB8AC3E}">
        <p14:creationId xmlns:p14="http://schemas.microsoft.com/office/powerpoint/2010/main" val="5092593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K.F.Wendt 16 Jan03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DFE967-FF2F-4BA7-97D1-2A31697F0031}" type="slidenum">
              <a:rPr lang="en-US" altLang="en-US"/>
              <a:pPr/>
              <a:t>69</a:t>
            </a:fld>
            <a:endParaRPr lang="en-US" altLang="en-US"/>
          </a:p>
        </p:txBody>
      </p:sp>
      <p:sp>
        <p:nvSpPr>
          <p:cNvPr id="2027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http://www.wisc.edu/wisconsinpress/books/3082.htm</a:t>
            </a:r>
          </a:p>
        </p:txBody>
      </p:sp>
    </p:spTree>
    <p:extLst>
      <p:ext uri="{BB962C8B-B14F-4D97-AF65-F5344CB8AC3E}">
        <p14:creationId xmlns:p14="http://schemas.microsoft.com/office/powerpoint/2010/main" val="2649697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K.F.Wendt 16 Jan03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A64E18-3A2E-4FFF-8E04-C8792D50CF84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2099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http://www.wisc.edu/wisconsinpress/books/3082.htm</a:t>
            </a:r>
          </a:p>
        </p:txBody>
      </p:sp>
    </p:spTree>
    <p:extLst>
      <p:ext uri="{BB962C8B-B14F-4D97-AF65-F5344CB8AC3E}">
        <p14:creationId xmlns:p14="http://schemas.microsoft.com/office/powerpoint/2010/main" val="3734938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K.F.Wendt 16 Jan03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ABF289-6916-42C0-A1B4-A1CF0F66FB30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5122" name="Rectangle 2"/>
          <p:cNvSpPr>
            <a:spLocks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56450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K.F.Wendt 16 Jan03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91684C-8258-404F-9197-B372DABC5F5C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192514" name="Rectangle 2050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02433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K.F.Wendt 16 Jan03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AF1FDF-C9D9-4641-BD4E-A159B20313AB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160770" name="Rectangle 2"/>
          <p:cNvSpPr>
            <a:spLocks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68111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K.F.Wendt 16 Jan03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543A37-FF28-4BF9-8B27-F166D1ADD98D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1761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83446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K.F.Wendt 16 Jan03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062228-05E7-41ED-9A65-F3BF0F6CFDBE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177154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46990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K.F.Wendt 16 Jan03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29E820-AD43-4C99-9BC9-43CF563048AE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171010" name="Rectangle 1026"/>
          <p:cNvSpPr>
            <a:spLocks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71011" name="Rectangle 1027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2773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393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351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8575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8575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77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555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3575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5735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5735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795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987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079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525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0163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7049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89804"/>
                <a:invGamma/>
              </a:schemeClr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0" y="3517900"/>
            <a:ext cx="9131300" cy="3327400"/>
            <a:chOff x="0" y="2216"/>
            <a:chExt cx="5752" cy="2096"/>
          </a:xfrm>
        </p:grpSpPr>
        <p:sp>
          <p:nvSpPr>
            <p:cNvPr id="32771" name="Rectangle 3"/>
            <p:cNvSpPr>
              <a:spLocks noChangeArrowheads="1"/>
            </p:cNvSpPr>
            <p:nvPr/>
          </p:nvSpPr>
          <p:spPr bwMode="auto">
            <a:xfrm>
              <a:off x="0" y="4080"/>
              <a:ext cx="5752" cy="232"/>
            </a:xfrm>
            <a:prstGeom prst="rect">
              <a:avLst/>
            </a:prstGeom>
            <a:gradFill rotWithShape="0">
              <a:gsLst>
                <a:gs pos="0">
                  <a:srgbClr val="0000FF"/>
                </a:gs>
                <a:gs pos="100000">
                  <a:srgbClr val="0000FF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2772" name="Group 4"/>
            <p:cNvGrpSpPr>
              <a:grpSpLocks/>
            </p:cNvGrpSpPr>
            <p:nvPr/>
          </p:nvGrpSpPr>
          <p:grpSpPr bwMode="auto">
            <a:xfrm>
              <a:off x="4032" y="2216"/>
              <a:ext cx="1658" cy="2000"/>
              <a:chOff x="4032" y="2216"/>
              <a:chExt cx="1658" cy="2000"/>
            </a:xfrm>
          </p:grpSpPr>
          <p:grpSp>
            <p:nvGrpSpPr>
              <p:cNvPr id="32773" name="Group 5"/>
              <p:cNvGrpSpPr>
                <a:grpSpLocks/>
              </p:cNvGrpSpPr>
              <p:nvPr/>
            </p:nvGrpSpPr>
            <p:grpSpPr bwMode="auto">
              <a:xfrm>
                <a:off x="4250" y="2216"/>
                <a:ext cx="1440" cy="2000"/>
                <a:chOff x="4250" y="2216"/>
                <a:chExt cx="1440" cy="2000"/>
              </a:xfrm>
            </p:grpSpPr>
            <p:sp>
              <p:nvSpPr>
                <p:cNvPr id="32774" name="Freeform 6"/>
                <p:cNvSpPr>
                  <a:spLocks/>
                </p:cNvSpPr>
                <p:nvPr/>
              </p:nvSpPr>
              <p:spPr bwMode="auto">
                <a:xfrm>
                  <a:off x="4250" y="2287"/>
                  <a:ext cx="1440" cy="1770"/>
                </a:xfrm>
                <a:custGeom>
                  <a:avLst/>
                  <a:gdLst>
                    <a:gd name="T0" fmla="*/ 901 w 1440"/>
                    <a:gd name="T1" fmla="*/ 33 h 1770"/>
                    <a:gd name="T2" fmla="*/ 1066 w 1440"/>
                    <a:gd name="T3" fmla="*/ 129 h 1770"/>
                    <a:gd name="T4" fmla="*/ 1207 w 1440"/>
                    <a:gd name="T5" fmla="*/ 256 h 1770"/>
                    <a:gd name="T6" fmla="*/ 1316 w 1440"/>
                    <a:gd name="T7" fmla="*/ 410 h 1770"/>
                    <a:gd name="T8" fmla="*/ 1394 w 1440"/>
                    <a:gd name="T9" fmla="*/ 581 h 1770"/>
                    <a:gd name="T10" fmla="*/ 1435 w 1440"/>
                    <a:gd name="T11" fmla="*/ 766 h 1770"/>
                    <a:gd name="T12" fmla="*/ 1435 w 1440"/>
                    <a:gd name="T13" fmla="*/ 958 h 1770"/>
                    <a:gd name="T14" fmla="*/ 1394 w 1440"/>
                    <a:gd name="T15" fmla="*/ 1143 h 1770"/>
                    <a:gd name="T16" fmla="*/ 1316 w 1440"/>
                    <a:gd name="T17" fmla="*/ 1314 h 1770"/>
                    <a:gd name="T18" fmla="*/ 1207 w 1440"/>
                    <a:gd name="T19" fmla="*/ 1468 h 1770"/>
                    <a:gd name="T20" fmla="*/ 1066 w 1440"/>
                    <a:gd name="T21" fmla="*/ 1597 h 1770"/>
                    <a:gd name="T22" fmla="*/ 901 w 1440"/>
                    <a:gd name="T23" fmla="*/ 1691 h 1770"/>
                    <a:gd name="T24" fmla="*/ 721 w 1440"/>
                    <a:gd name="T25" fmla="*/ 1749 h 1770"/>
                    <a:gd name="T26" fmla="*/ 533 w 1440"/>
                    <a:gd name="T27" fmla="*/ 1769 h 1770"/>
                    <a:gd name="T28" fmla="*/ 344 w 1440"/>
                    <a:gd name="T29" fmla="*/ 1749 h 1770"/>
                    <a:gd name="T30" fmla="*/ 165 w 1440"/>
                    <a:gd name="T31" fmla="*/ 1691 h 1770"/>
                    <a:gd name="T32" fmla="*/ 0 w 1440"/>
                    <a:gd name="T33" fmla="*/ 1597 h 1770"/>
                    <a:gd name="T34" fmla="*/ 125 w 1440"/>
                    <a:gd name="T35" fmla="*/ 1571 h 1770"/>
                    <a:gd name="T36" fmla="*/ 281 w 1440"/>
                    <a:gd name="T37" fmla="*/ 1640 h 1770"/>
                    <a:gd name="T38" fmla="*/ 446 w 1440"/>
                    <a:gd name="T39" fmla="*/ 1675 h 1770"/>
                    <a:gd name="T40" fmla="*/ 618 w 1440"/>
                    <a:gd name="T41" fmla="*/ 1675 h 1770"/>
                    <a:gd name="T42" fmla="*/ 785 w 1440"/>
                    <a:gd name="T43" fmla="*/ 1640 h 1770"/>
                    <a:gd name="T44" fmla="*/ 941 w 1440"/>
                    <a:gd name="T45" fmla="*/ 1571 h 1770"/>
                    <a:gd name="T46" fmla="*/ 1080 w 1440"/>
                    <a:gd name="T47" fmla="*/ 1470 h 1770"/>
                    <a:gd name="T48" fmla="*/ 1194 w 1440"/>
                    <a:gd name="T49" fmla="*/ 1343 h 1770"/>
                    <a:gd name="T50" fmla="*/ 1281 w 1440"/>
                    <a:gd name="T51" fmla="*/ 1194 h 1770"/>
                    <a:gd name="T52" fmla="*/ 1332 w 1440"/>
                    <a:gd name="T53" fmla="*/ 1032 h 1770"/>
                    <a:gd name="T54" fmla="*/ 1350 w 1440"/>
                    <a:gd name="T55" fmla="*/ 862 h 1770"/>
                    <a:gd name="T56" fmla="*/ 1332 w 1440"/>
                    <a:gd name="T57" fmla="*/ 691 h 1770"/>
                    <a:gd name="T58" fmla="*/ 1281 w 1440"/>
                    <a:gd name="T59" fmla="*/ 530 h 1770"/>
                    <a:gd name="T60" fmla="*/ 1194 w 1440"/>
                    <a:gd name="T61" fmla="*/ 381 h 1770"/>
                    <a:gd name="T62" fmla="*/ 1080 w 1440"/>
                    <a:gd name="T63" fmla="*/ 254 h 1770"/>
                    <a:gd name="T64" fmla="*/ 941 w 1440"/>
                    <a:gd name="T65" fmla="*/ 154 h 1770"/>
                    <a:gd name="T66" fmla="*/ 785 w 1440"/>
                    <a:gd name="T67" fmla="*/ 85 h 1770"/>
                    <a:gd name="T68" fmla="*/ 812 w 1440"/>
                    <a:gd name="T69" fmla="*/ 0 h 17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440" h="1770">
                      <a:moveTo>
                        <a:pt x="812" y="0"/>
                      </a:moveTo>
                      <a:lnTo>
                        <a:pt x="901" y="33"/>
                      </a:lnTo>
                      <a:lnTo>
                        <a:pt x="986" y="78"/>
                      </a:lnTo>
                      <a:lnTo>
                        <a:pt x="1066" y="129"/>
                      </a:lnTo>
                      <a:lnTo>
                        <a:pt x="1140" y="187"/>
                      </a:lnTo>
                      <a:lnTo>
                        <a:pt x="1207" y="256"/>
                      </a:lnTo>
                      <a:lnTo>
                        <a:pt x="1265" y="330"/>
                      </a:lnTo>
                      <a:lnTo>
                        <a:pt x="1316" y="410"/>
                      </a:lnTo>
                      <a:lnTo>
                        <a:pt x="1361" y="492"/>
                      </a:lnTo>
                      <a:lnTo>
                        <a:pt x="1394" y="581"/>
                      </a:lnTo>
                      <a:lnTo>
                        <a:pt x="1419" y="673"/>
                      </a:lnTo>
                      <a:lnTo>
                        <a:pt x="1435" y="766"/>
                      </a:lnTo>
                      <a:lnTo>
                        <a:pt x="1439" y="862"/>
                      </a:lnTo>
                      <a:lnTo>
                        <a:pt x="1435" y="958"/>
                      </a:lnTo>
                      <a:lnTo>
                        <a:pt x="1419" y="1052"/>
                      </a:lnTo>
                      <a:lnTo>
                        <a:pt x="1394" y="1143"/>
                      </a:lnTo>
                      <a:lnTo>
                        <a:pt x="1361" y="1230"/>
                      </a:lnTo>
                      <a:lnTo>
                        <a:pt x="1316" y="1314"/>
                      </a:lnTo>
                      <a:lnTo>
                        <a:pt x="1265" y="1395"/>
                      </a:lnTo>
                      <a:lnTo>
                        <a:pt x="1207" y="1468"/>
                      </a:lnTo>
                      <a:lnTo>
                        <a:pt x="1140" y="1537"/>
                      </a:lnTo>
                      <a:lnTo>
                        <a:pt x="1066" y="1597"/>
                      </a:lnTo>
                      <a:lnTo>
                        <a:pt x="986" y="1646"/>
                      </a:lnTo>
                      <a:lnTo>
                        <a:pt x="901" y="1691"/>
                      </a:lnTo>
                      <a:lnTo>
                        <a:pt x="812" y="1724"/>
                      </a:lnTo>
                      <a:lnTo>
                        <a:pt x="721" y="1749"/>
                      </a:lnTo>
                      <a:lnTo>
                        <a:pt x="627" y="1765"/>
                      </a:lnTo>
                      <a:lnTo>
                        <a:pt x="533" y="1769"/>
                      </a:lnTo>
                      <a:lnTo>
                        <a:pt x="437" y="1765"/>
                      </a:lnTo>
                      <a:lnTo>
                        <a:pt x="344" y="1749"/>
                      </a:lnTo>
                      <a:lnTo>
                        <a:pt x="252" y="1724"/>
                      </a:lnTo>
                      <a:lnTo>
                        <a:pt x="165" y="1691"/>
                      </a:lnTo>
                      <a:lnTo>
                        <a:pt x="80" y="1646"/>
                      </a:lnTo>
                      <a:lnTo>
                        <a:pt x="0" y="1597"/>
                      </a:lnTo>
                      <a:lnTo>
                        <a:pt x="51" y="1524"/>
                      </a:lnTo>
                      <a:lnTo>
                        <a:pt x="125" y="1571"/>
                      </a:lnTo>
                      <a:lnTo>
                        <a:pt x="201" y="1609"/>
                      </a:lnTo>
                      <a:lnTo>
                        <a:pt x="281" y="1640"/>
                      </a:lnTo>
                      <a:lnTo>
                        <a:pt x="364" y="1662"/>
                      </a:lnTo>
                      <a:lnTo>
                        <a:pt x="446" y="1675"/>
                      </a:lnTo>
                      <a:lnTo>
                        <a:pt x="533" y="1680"/>
                      </a:lnTo>
                      <a:lnTo>
                        <a:pt x="618" y="1675"/>
                      </a:lnTo>
                      <a:lnTo>
                        <a:pt x="703" y="1662"/>
                      </a:lnTo>
                      <a:lnTo>
                        <a:pt x="785" y="1640"/>
                      </a:lnTo>
                      <a:lnTo>
                        <a:pt x="866" y="1609"/>
                      </a:lnTo>
                      <a:lnTo>
                        <a:pt x="941" y="1571"/>
                      </a:lnTo>
                      <a:lnTo>
                        <a:pt x="1013" y="1524"/>
                      </a:lnTo>
                      <a:lnTo>
                        <a:pt x="1080" y="1470"/>
                      </a:lnTo>
                      <a:lnTo>
                        <a:pt x="1140" y="1410"/>
                      </a:lnTo>
                      <a:lnTo>
                        <a:pt x="1194" y="1343"/>
                      </a:lnTo>
                      <a:lnTo>
                        <a:pt x="1240" y="1270"/>
                      </a:lnTo>
                      <a:lnTo>
                        <a:pt x="1281" y="1194"/>
                      </a:lnTo>
                      <a:lnTo>
                        <a:pt x="1312" y="1116"/>
                      </a:lnTo>
                      <a:lnTo>
                        <a:pt x="1332" y="1032"/>
                      </a:lnTo>
                      <a:lnTo>
                        <a:pt x="1345" y="947"/>
                      </a:lnTo>
                      <a:lnTo>
                        <a:pt x="1350" y="862"/>
                      </a:lnTo>
                      <a:lnTo>
                        <a:pt x="1345" y="775"/>
                      </a:lnTo>
                      <a:lnTo>
                        <a:pt x="1332" y="691"/>
                      </a:lnTo>
                      <a:lnTo>
                        <a:pt x="1312" y="608"/>
                      </a:lnTo>
                      <a:lnTo>
                        <a:pt x="1281" y="530"/>
                      </a:lnTo>
                      <a:lnTo>
                        <a:pt x="1240" y="452"/>
                      </a:lnTo>
                      <a:lnTo>
                        <a:pt x="1194" y="381"/>
                      </a:lnTo>
                      <a:lnTo>
                        <a:pt x="1140" y="314"/>
                      </a:lnTo>
                      <a:lnTo>
                        <a:pt x="1080" y="254"/>
                      </a:lnTo>
                      <a:lnTo>
                        <a:pt x="1013" y="201"/>
                      </a:lnTo>
                      <a:lnTo>
                        <a:pt x="941" y="154"/>
                      </a:lnTo>
                      <a:lnTo>
                        <a:pt x="866" y="114"/>
                      </a:lnTo>
                      <a:lnTo>
                        <a:pt x="785" y="85"/>
                      </a:lnTo>
                      <a:lnTo>
                        <a:pt x="788" y="78"/>
                      </a:lnTo>
                      <a:lnTo>
                        <a:pt x="812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69804"/>
                        <a:invGamma/>
                      </a:srgb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775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4301" y="3765"/>
                  <a:ext cx="110" cy="289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776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5097" y="2387"/>
                  <a:ext cx="17" cy="130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777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5181" y="2216"/>
                  <a:ext cx="17" cy="130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778" name="Freeform 10"/>
                <p:cNvSpPr>
                  <a:spLocks/>
                </p:cNvSpPr>
                <p:nvPr/>
              </p:nvSpPr>
              <p:spPr bwMode="auto">
                <a:xfrm>
                  <a:off x="4444" y="4063"/>
                  <a:ext cx="841" cy="153"/>
                </a:xfrm>
                <a:custGeom>
                  <a:avLst/>
                  <a:gdLst>
                    <a:gd name="T0" fmla="*/ 3 w 841"/>
                    <a:gd name="T1" fmla="*/ 98 h 153"/>
                    <a:gd name="T2" fmla="*/ 20 w 841"/>
                    <a:gd name="T3" fmla="*/ 80 h 153"/>
                    <a:gd name="T4" fmla="*/ 44 w 841"/>
                    <a:gd name="T5" fmla="*/ 65 h 153"/>
                    <a:gd name="T6" fmla="*/ 89 w 841"/>
                    <a:gd name="T7" fmla="*/ 43 h 153"/>
                    <a:gd name="T8" fmla="*/ 140 w 841"/>
                    <a:gd name="T9" fmla="*/ 30 h 153"/>
                    <a:gd name="T10" fmla="*/ 188 w 841"/>
                    <a:gd name="T11" fmla="*/ 19 h 153"/>
                    <a:gd name="T12" fmla="*/ 253 w 841"/>
                    <a:gd name="T13" fmla="*/ 9 h 153"/>
                    <a:gd name="T14" fmla="*/ 314 w 841"/>
                    <a:gd name="T15" fmla="*/ 3 h 153"/>
                    <a:gd name="T16" fmla="*/ 386 w 841"/>
                    <a:gd name="T17" fmla="*/ 0 h 153"/>
                    <a:gd name="T18" fmla="*/ 475 w 841"/>
                    <a:gd name="T19" fmla="*/ 1 h 153"/>
                    <a:gd name="T20" fmla="*/ 567 w 841"/>
                    <a:gd name="T21" fmla="*/ 6 h 153"/>
                    <a:gd name="T22" fmla="*/ 632 w 841"/>
                    <a:gd name="T23" fmla="*/ 14 h 153"/>
                    <a:gd name="T24" fmla="*/ 700 w 841"/>
                    <a:gd name="T25" fmla="*/ 27 h 153"/>
                    <a:gd name="T26" fmla="*/ 765 w 841"/>
                    <a:gd name="T27" fmla="*/ 47 h 153"/>
                    <a:gd name="T28" fmla="*/ 799 w 841"/>
                    <a:gd name="T29" fmla="*/ 66 h 153"/>
                    <a:gd name="T30" fmla="*/ 820 w 841"/>
                    <a:gd name="T31" fmla="*/ 82 h 153"/>
                    <a:gd name="T32" fmla="*/ 840 w 841"/>
                    <a:gd name="T33" fmla="*/ 108 h 153"/>
                    <a:gd name="T34" fmla="*/ 806 w 841"/>
                    <a:gd name="T35" fmla="*/ 122 h 153"/>
                    <a:gd name="T36" fmla="*/ 748 w 841"/>
                    <a:gd name="T37" fmla="*/ 133 h 153"/>
                    <a:gd name="T38" fmla="*/ 676 w 841"/>
                    <a:gd name="T39" fmla="*/ 141 h 153"/>
                    <a:gd name="T40" fmla="*/ 608 w 841"/>
                    <a:gd name="T41" fmla="*/ 148 h 153"/>
                    <a:gd name="T42" fmla="*/ 526 w 841"/>
                    <a:gd name="T43" fmla="*/ 151 h 153"/>
                    <a:gd name="T44" fmla="*/ 437 w 841"/>
                    <a:gd name="T45" fmla="*/ 152 h 153"/>
                    <a:gd name="T46" fmla="*/ 352 w 841"/>
                    <a:gd name="T47" fmla="*/ 152 h 153"/>
                    <a:gd name="T48" fmla="*/ 263 w 841"/>
                    <a:gd name="T49" fmla="*/ 151 h 153"/>
                    <a:gd name="T50" fmla="*/ 164 w 841"/>
                    <a:gd name="T51" fmla="*/ 143 h 153"/>
                    <a:gd name="T52" fmla="*/ 85 w 841"/>
                    <a:gd name="T53" fmla="*/ 135 h 153"/>
                    <a:gd name="T54" fmla="*/ 20 w 841"/>
                    <a:gd name="T55" fmla="*/ 120 h 153"/>
                    <a:gd name="T56" fmla="*/ 0 w 841"/>
                    <a:gd name="T57" fmla="*/ 109 h 153"/>
                    <a:gd name="T58" fmla="*/ 3 w 841"/>
                    <a:gd name="T59" fmla="*/ 98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841" h="153">
                      <a:moveTo>
                        <a:pt x="3" y="98"/>
                      </a:moveTo>
                      <a:lnTo>
                        <a:pt x="20" y="80"/>
                      </a:lnTo>
                      <a:lnTo>
                        <a:pt x="44" y="65"/>
                      </a:lnTo>
                      <a:lnTo>
                        <a:pt x="89" y="43"/>
                      </a:lnTo>
                      <a:lnTo>
                        <a:pt x="140" y="30"/>
                      </a:lnTo>
                      <a:lnTo>
                        <a:pt x="188" y="19"/>
                      </a:lnTo>
                      <a:lnTo>
                        <a:pt x="253" y="9"/>
                      </a:lnTo>
                      <a:lnTo>
                        <a:pt x="314" y="3"/>
                      </a:lnTo>
                      <a:lnTo>
                        <a:pt x="386" y="0"/>
                      </a:lnTo>
                      <a:lnTo>
                        <a:pt x="475" y="1"/>
                      </a:lnTo>
                      <a:lnTo>
                        <a:pt x="567" y="6"/>
                      </a:lnTo>
                      <a:lnTo>
                        <a:pt x="632" y="14"/>
                      </a:lnTo>
                      <a:lnTo>
                        <a:pt x="700" y="27"/>
                      </a:lnTo>
                      <a:lnTo>
                        <a:pt x="765" y="47"/>
                      </a:lnTo>
                      <a:lnTo>
                        <a:pt x="799" y="66"/>
                      </a:lnTo>
                      <a:lnTo>
                        <a:pt x="820" y="82"/>
                      </a:lnTo>
                      <a:lnTo>
                        <a:pt x="840" y="108"/>
                      </a:lnTo>
                      <a:lnTo>
                        <a:pt x="806" y="122"/>
                      </a:lnTo>
                      <a:lnTo>
                        <a:pt x="748" y="133"/>
                      </a:lnTo>
                      <a:lnTo>
                        <a:pt x="676" y="141"/>
                      </a:lnTo>
                      <a:lnTo>
                        <a:pt x="608" y="148"/>
                      </a:lnTo>
                      <a:lnTo>
                        <a:pt x="526" y="151"/>
                      </a:lnTo>
                      <a:lnTo>
                        <a:pt x="437" y="152"/>
                      </a:lnTo>
                      <a:lnTo>
                        <a:pt x="352" y="152"/>
                      </a:lnTo>
                      <a:lnTo>
                        <a:pt x="263" y="151"/>
                      </a:lnTo>
                      <a:lnTo>
                        <a:pt x="164" y="143"/>
                      </a:lnTo>
                      <a:lnTo>
                        <a:pt x="85" y="135"/>
                      </a:lnTo>
                      <a:lnTo>
                        <a:pt x="20" y="120"/>
                      </a:lnTo>
                      <a:lnTo>
                        <a:pt x="0" y="109"/>
                      </a:lnTo>
                      <a:lnTo>
                        <a:pt x="3" y="98"/>
                      </a:lnTo>
                    </a:path>
                  </a:pathLst>
                </a:custGeom>
                <a:gradFill rotWithShape="0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9804"/>
                        <a:invGamma/>
                      </a:srgb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779" name="Group 11"/>
              <p:cNvGrpSpPr>
                <a:grpSpLocks/>
              </p:cNvGrpSpPr>
              <p:nvPr/>
            </p:nvGrpSpPr>
            <p:grpSpPr bwMode="auto">
              <a:xfrm>
                <a:off x="4032" y="2410"/>
                <a:ext cx="1497" cy="1494"/>
                <a:chOff x="4032" y="2410"/>
                <a:chExt cx="1497" cy="1494"/>
              </a:xfrm>
            </p:grpSpPr>
            <p:sp>
              <p:nvSpPr>
                <p:cNvPr id="32780" name="Oval 12"/>
                <p:cNvSpPr>
                  <a:spLocks noChangeArrowheads="1"/>
                </p:cNvSpPr>
                <p:nvPr/>
              </p:nvSpPr>
              <p:spPr bwMode="auto">
                <a:xfrm>
                  <a:off x="4032" y="2410"/>
                  <a:ext cx="1497" cy="149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49804"/>
                        <a:invGamma/>
                      </a:srgb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32781" name="Group 13"/>
                <p:cNvGrpSpPr>
                  <a:grpSpLocks/>
                </p:cNvGrpSpPr>
                <p:nvPr/>
              </p:nvGrpSpPr>
              <p:grpSpPr bwMode="auto">
                <a:xfrm>
                  <a:off x="4032" y="2566"/>
                  <a:ext cx="1392" cy="1109"/>
                  <a:chOff x="4032" y="2566"/>
                  <a:chExt cx="1392" cy="1109"/>
                </a:xfrm>
              </p:grpSpPr>
              <p:sp>
                <p:nvSpPr>
                  <p:cNvPr id="32782" name="Freeform 14"/>
                  <p:cNvSpPr>
                    <a:spLocks/>
                  </p:cNvSpPr>
                  <p:nvPr/>
                </p:nvSpPr>
                <p:spPr bwMode="auto">
                  <a:xfrm>
                    <a:off x="4229" y="2972"/>
                    <a:ext cx="1" cy="14"/>
                  </a:xfrm>
                  <a:custGeom>
                    <a:avLst/>
                    <a:gdLst>
                      <a:gd name="T0" fmla="*/ 0 w 1"/>
                      <a:gd name="T1" fmla="*/ 0 h 14"/>
                      <a:gd name="T2" fmla="*/ 0 w 1"/>
                      <a:gd name="T3" fmla="*/ 13 h 14"/>
                      <a:gd name="T4" fmla="*/ 0 w 1"/>
                      <a:gd name="T5" fmla="*/ 5 h 14"/>
                      <a:gd name="T6" fmla="*/ 0 w 1"/>
                      <a:gd name="T7" fmla="*/ 0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" h="14">
                        <a:moveTo>
                          <a:pt x="0" y="0"/>
                        </a:moveTo>
                        <a:lnTo>
                          <a:pt x="0" y="13"/>
                        </a:lnTo>
                        <a:lnTo>
                          <a:pt x="0" y="5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783" name="Freeform 15"/>
                  <p:cNvSpPr>
                    <a:spLocks/>
                  </p:cNvSpPr>
                  <p:nvPr/>
                </p:nvSpPr>
                <p:spPr bwMode="auto">
                  <a:xfrm>
                    <a:off x="4253" y="3003"/>
                    <a:ext cx="8" cy="7"/>
                  </a:xfrm>
                  <a:custGeom>
                    <a:avLst/>
                    <a:gdLst>
                      <a:gd name="T0" fmla="*/ 0 w 8"/>
                      <a:gd name="T1" fmla="*/ 0 h 7"/>
                      <a:gd name="T2" fmla="*/ 7 w 8"/>
                      <a:gd name="T3" fmla="*/ 0 h 7"/>
                      <a:gd name="T4" fmla="*/ 7 w 8"/>
                      <a:gd name="T5" fmla="*/ 6 h 7"/>
                      <a:gd name="T6" fmla="*/ 0 w 8"/>
                      <a:gd name="T7" fmla="*/ 0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8" h="7">
                        <a:moveTo>
                          <a:pt x="0" y="0"/>
                        </a:moveTo>
                        <a:lnTo>
                          <a:pt x="7" y="0"/>
                        </a:lnTo>
                        <a:lnTo>
                          <a:pt x="7" y="6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784" name="Freeform 16"/>
                  <p:cNvSpPr>
                    <a:spLocks/>
                  </p:cNvSpPr>
                  <p:nvPr/>
                </p:nvSpPr>
                <p:spPr bwMode="auto">
                  <a:xfrm>
                    <a:off x="4333" y="2962"/>
                    <a:ext cx="51" cy="48"/>
                  </a:xfrm>
                  <a:custGeom>
                    <a:avLst/>
                    <a:gdLst>
                      <a:gd name="T0" fmla="*/ 50 w 51"/>
                      <a:gd name="T1" fmla="*/ 0 h 48"/>
                      <a:gd name="T2" fmla="*/ 31 w 51"/>
                      <a:gd name="T3" fmla="*/ 0 h 48"/>
                      <a:gd name="T4" fmla="*/ 20 w 51"/>
                      <a:gd name="T5" fmla="*/ 13 h 48"/>
                      <a:gd name="T6" fmla="*/ 13 w 51"/>
                      <a:gd name="T7" fmla="*/ 13 h 48"/>
                      <a:gd name="T8" fmla="*/ 7 w 51"/>
                      <a:gd name="T9" fmla="*/ 19 h 48"/>
                      <a:gd name="T10" fmla="*/ 0 w 51"/>
                      <a:gd name="T11" fmla="*/ 19 h 48"/>
                      <a:gd name="T12" fmla="*/ 0 w 51"/>
                      <a:gd name="T13" fmla="*/ 35 h 48"/>
                      <a:gd name="T14" fmla="*/ 12 w 51"/>
                      <a:gd name="T15" fmla="*/ 47 h 48"/>
                      <a:gd name="T16" fmla="*/ 41 w 51"/>
                      <a:gd name="T17" fmla="*/ 47 h 48"/>
                      <a:gd name="T18" fmla="*/ 50 w 51"/>
                      <a:gd name="T19" fmla="*/ 35 h 48"/>
                      <a:gd name="T20" fmla="*/ 50 w 51"/>
                      <a:gd name="T21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51" h="48">
                        <a:moveTo>
                          <a:pt x="50" y="0"/>
                        </a:moveTo>
                        <a:lnTo>
                          <a:pt x="31" y="0"/>
                        </a:lnTo>
                        <a:lnTo>
                          <a:pt x="20" y="13"/>
                        </a:lnTo>
                        <a:lnTo>
                          <a:pt x="13" y="13"/>
                        </a:lnTo>
                        <a:lnTo>
                          <a:pt x="7" y="19"/>
                        </a:lnTo>
                        <a:lnTo>
                          <a:pt x="0" y="19"/>
                        </a:lnTo>
                        <a:lnTo>
                          <a:pt x="0" y="35"/>
                        </a:lnTo>
                        <a:lnTo>
                          <a:pt x="12" y="47"/>
                        </a:lnTo>
                        <a:lnTo>
                          <a:pt x="41" y="47"/>
                        </a:lnTo>
                        <a:lnTo>
                          <a:pt x="50" y="35"/>
                        </a:lnTo>
                        <a:lnTo>
                          <a:pt x="50" y="0"/>
                        </a:lnTo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785" name="Freeform 17"/>
                  <p:cNvSpPr>
                    <a:spLocks/>
                  </p:cNvSpPr>
                  <p:nvPr/>
                </p:nvSpPr>
                <p:spPr bwMode="auto">
                  <a:xfrm>
                    <a:off x="4032" y="3000"/>
                    <a:ext cx="451" cy="587"/>
                  </a:xfrm>
                  <a:custGeom>
                    <a:avLst/>
                    <a:gdLst>
                      <a:gd name="T0" fmla="*/ 107 w 451"/>
                      <a:gd name="T1" fmla="*/ 0 h 587"/>
                      <a:gd name="T2" fmla="*/ 99 w 451"/>
                      <a:gd name="T3" fmla="*/ 16 h 587"/>
                      <a:gd name="T4" fmla="*/ 64 w 451"/>
                      <a:gd name="T5" fmla="*/ 47 h 587"/>
                      <a:gd name="T6" fmla="*/ 56 w 451"/>
                      <a:gd name="T7" fmla="*/ 75 h 587"/>
                      <a:gd name="T8" fmla="*/ 30 w 451"/>
                      <a:gd name="T9" fmla="*/ 95 h 587"/>
                      <a:gd name="T10" fmla="*/ 12 w 451"/>
                      <a:gd name="T11" fmla="*/ 135 h 587"/>
                      <a:gd name="T12" fmla="*/ 12 w 451"/>
                      <a:gd name="T13" fmla="*/ 159 h 587"/>
                      <a:gd name="T14" fmla="*/ 0 w 451"/>
                      <a:gd name="T15" fmla="*/ 201 h 587"/>
                      <a:gd name="T16" fmla="*/ 16 w 451"/>
                      <a:gd name="T17" fmla="*/ 219 h 587"/>
                      <a:gd name="T18" fmla="*/ 56 w 451"/>
                      <a:gd name="T19" fmla="*/ 272 h 587"/>
                      <a:gd name="T20" fmla="*/ 68 w 451"/>
                      <a:gd name="T21" fmla="*/ 265 h 587"/>
                      <a:gd name="T22" fmla="*/ 139 w 451"/>
                      <a:gd name="T23" fmla="*/ 265 h 587"/>
                      <a:gd name="T24" fmla="*/ 172 w 451"/>
                      <a:gd name="T25" fmla="*/ 278 h 587"/>
                      <a:gd name="T26" fmla="*/ 169 w 451"/>
                      <a:gd name="T27" fmla="*/ 319 h 587"/>
                      <a:gd name="T28" fmla="*/ 193 w 451"/>
                      <a:gd name="T29" fmla="*/ 374 h 587"/>
                      <a:gd name="T30" fmla="*/ 191 w 451"/>
                      <a:gd name="T31" fmla="*/ 389 h 587"/>
                      <a:gd name="T32" fmla="*/ 201 w 451"/>
                      <a:gd name="T33" fmla="*/ 406 h 587"/>
                      <a:gd name="T34" fmla="*/ 186 w 451"/>
                      <a:gd name="T35" fmla="*/ 445 h 587"/>
                      <a:gd name="T36" fmla="*/ 204 w 451"/>
                      <a:gd name="T37" fmla="*/ 494 h 587"/>
                      <a:gd name="T38" fmla="*/ 214 w 451"/>
                      <a:gd name="T39" fmla="*/ 532 h 587"/>
                      <a:gd name="T40" fmla="*/ 226 w 451"/>
                      <a:gd name="T41" fmla="*/ 556 h 587"/>
                      <a:gd name="T42" fmla="*/ 239 w 451"/>
                      <a:gd name="T43" fmla="*/ 586 h 587"/>
                      <a:gd name="T44" fmla="*/ 263 w 451"/>
                      <a:gd name="T45" fmla="*/ 582 h 587"/>
                      <a:gd name="T46" fmla="*/ 302 w 451"/>
                      <a:gd name="T47" fmla="*/ 560 h 587"/>
                      <a:gd name="T48" fmla="*/ 320 w 451"/>
                      <a:gd name="T49" fmla="*/ 533 h 587"/>
                      <a:gd name="T50" fmla="*/ 319 w 451"/>
                      <a:gd name="T51" fmla="*/ 515 h 587"/>
                      <a:gd name="T52" fmla="*/ 342 w 451"/>
                      <a:gd name="T53" fmla="*/ 500 h 587"/>
                      <a:gd name="T54" fmla="*/ 338 w 451"/>
                      <a:gd name="T55" fmla="*/ 474 h 587"/>
                      <a:gd name="T56" fmla="*/ 373 w 451"/>
                      <a:gd name="T57" fmla="*/ 432 h 587"/>
                      <a:gd name="T58" fmla="*/ 378 w 451"/>
                      <a:gd name="T59" fmla="*/ 398 h 587"/>
                      <a:gd name="T60" fmla="*/ 369 w 451"/>
                      <a:gd name="T61" fmla="*/ 386 h 587"/>
                      <a:gd name="T62" fmla="*/ 373 w 451"/>
                      <a:gd name="T63" fmla="*/ 372 h 587"/>
                      <a:gd name="T64" fmla="*/ 365 w 451"/>
                      <a:gd name="T65" fmla="*/ 360 h 587"/>
                      <a:gd name="T66" fmla="*/ 391 w 451"/>
                      <a:gd name="T67" fmla="*/ 327 h 587"/>
                      <a:gd name="T68" fmla="*/ 391 w 451"/>
                      <a:gd name="T69" fmla="*/ 310 h 587"/>
                      <a:gd name="T70" fmla="*/ 427 w 451"/>
                      <a:gd name="T71" fmla="*/ 282 h 587"/>
                      <a:gd name="T72" fmla="*/ 450 w 451"/>
                      <a:gd name="T73" fmla="*/ 207 h 587"/>
                      <a:gd name="T74" fmla="*/ 417 w 451"/>
                      <a:gd name="T75" fmla="*/ 226 h 587"/>
                      <a:gd name="T76" fmla="*/ 388 w 451"/>
                      <a:gd name="T77" fmla="*/ 218 h 587"/>
                      <a:gd name="T78" fmla="*/ 392 w 451"/>
                      <a:gd name="T79" fmla="*/ 200 h 587"/>
                      <a:gd name="T80" fmla="*/ 363 w 451"/>
                      <a:gd name="T81" fmla="*/ 180 h 587"/>
                      <a:gd name="T82" fmla="*/ 349 w 451"/>
                      <a:gd name="T83" fmla="*/ 132 h 587"/>
                      <a:gd name="T84" fmla="*/ 321 w 451"/>
                      <a:gd name="T85" fmla="*/ 93 h 587"/>
                      <a:gd name="T86" fmla="*/ 321 w 451"/>
                      <a:gd name="T87" fmla="*/ 66 h 587"/>
                      <a:gd name="T88" fmla="*/ 306 w 451"/>
                      <a:gd name="T89" fmla="*/ 65 h 587"/>
                      <a:gd name="T90" fmla="*/ 296 w 451"/>
                      <a:gd name="T91" fmla="*/ 69 h 587"/>
                      <a:gd name="T92" fmla="*/ 254 w 451"/>
                      <a:gd name="T93" fmla="*/ 54 h 587"/>
                      <a:gd name="T94" fmla="*/ 243 w 451"/>
                      <a:gd name="T95" fmla="*/ 65 h 587"/>
                      <a:gd name="T96" fmla="*/ 234 w 451"/>
                      <a:gd name="T97" fmla="*/ 78 h 587"/>
                      <a:gd name="T98" fmla="*/ 211 w 451"/>
                      <a:gd name="T99" fmla="*/ 53 h 587"/>
                      <a:gd name="T100" fmla="*/ 189 w 451"/>
                      <a:gd name="T101" fmla="*/ 47 h 587"/>
                      <a:gd name="T102" fmla="*/ 187 w 451"/>
                      <a:gd name="T103" fmla="*/ 15 h 587"/>
                      <a:gd name="T104" fmla="*/ 155 w 451"/>
                      <a:gd name="T105" fmla="*/ 20 h 587"/>
                      <a:gd name="T106" fmla="*/ 135 w 451"/>
                      <a:gd name="T107" fmla="*/ 13 h 587"/>
                      <a:gd name="T108" fmla="*/ 107 w 451"/>
                      <a:gd name="T109" fmla="*/ 0 h 58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</a:cxnLst>
                    <a:rect l="0" t="0" r="r" b="b"/>
                    <a:pathLst>
                      <a:path w="451" h="587">
                        <a:moveTo>
                          <a:pt x="107" y="0"/>
                        </a:moveTo>
                        <a:lnTo>
                          <a:pt x="99" y="16"/>
                        </a:lnTo>
                        <a:lnTo>
                          <a:pt x="64" y="47"/>
                        </a:lnTo>
                        <a:lnTo>
                          <a:pt x="56" y="75"/>
                        </a:lnTo>
                        <a:lnTo>
                          <a:pt x="30" y="95"/>
                        </a:lnTo>
                        <a:lnTo>
                          <a:pt x="12" y="135"/>
                        </a:lnTo>
                        <a:lnTo>
                          <a:pt x="12" y="159"/>
                        </a:lnTo>
                        <a:lnTo>
                          <a:pt x="0" y="201"/>
                        </a:lnTo>
                        <a:lnTo>
                          <a:pt x="16" y="219"/>
                        </a:lnTo>
                        <a:lnTo>
                          <a:pt x="56" y="272"/>
                        </a:lnTo>
                        <a:lnTo>
                          <a:pt x="68" y="265"/>
                        </a:lnTo>
                        <a:lnTo>
                          <a:pt x="139" y="265"/>
                        </a:lnTo>
                        <a:lnTo>
                          <a:pt x="172" y="278"/>
                        </a:lnTo>
                        <a:lnTo>
                          <a:pt x="169" y="319"/>
                        </a:lnTo>
                        <a:lnTo>
                          <a:pt x="193" y="374"/>
                        </a:lnTo>
                        <a:lnTo>
                          <a:pt x="191" y="389"/>
                        </a:lnTo>
                        <a:lnTo>
                          <a:pt x="201" y="406"/>
                        </a:lnTo>
                        <a:lnTo>
                          <a:pt x="186" y="445"/>
                        </a:lnTo>
                        <a:lnTo>
                          <a:pt x="204" y="494"/>
                        </a:lnTo>
                        <a:lnTo>
                          <a:pt x="214" y="532"/>
                        </a:lnTo>
                        <a:lnTo>
                          <a:pt x="226" y="556"/>
                        </a:lnTo>
                        <a:lnTo>
                          <a:pt x="239" y="586"/>
                        </a:lnTo>
                        <a:lnTo>
                          <a:pt x="263" y="582"/>
                        </a:lnTo>
                        <a:lnTo>
                          <a:pt x="302" y="560"/>
                        </a:lnTo>
                        <a:lnTo>
                          <a:pt x="320" y="533"/>
                        </a:lnTo>
                        <a:lnTo>
                          <a:pt x="319" y="515"/>
                        </a:lnTo>
                        <a:lnTo>
                          <a:pt x="342" y="500"/>
                        </a:lnTo>
                        <a:lnTo>
                          <a:pt x="338" y="474"/>
                        </a:lnTo>
                        <a:lnTo>
                          <a:pt x="373" y="432"/>
                        </a:lnTo>
                        <a:lnTo>
                          <a:pt x="378" y="398"/>
                        </a:lnTo>
                        <a:lnTo>
                          <a:pt x="369" y="386"/>
                        </a:lnTo>
                        <a:lnTo>
                          <a:pt x="373" y="372"/>
                        </a:lnTo>
                        <a:lnTo>
                          <a:pt x="365" y="360"/>
                        </a:lnTo>
                        <a:lnTo>
                          <a:pt x="391" y="327"/>
                        </a:lnTo>
                        <a:lnTo>
                          <a:pt x="391" y="310"/>
                        </a:lnTo>
                        <a:lnTo>
                          <a:pt x="427" y="282"/>
                        </a:lnTo>
                        <a:lnTo>
                          <a:pt x="450" y="207"/>
                        </a:lnTo>
                        <a:lnTo>
                          <a:pt x="417" y="226"/>
                        </a:lnTo>
                        <a:lnTo>
                          <a:pt x="388" y="218"/>
                        </a:lnTo>
                        <a:lnTo>
                          <a:pt x="392" y="200"/>
                        </a:lnTo>
                        <a:lnTo>
                          <a:pt x="363" y="180"/>
                        </a:lnTo>
                        <a:lnTo>
                          <a:pt x="349" y="132"/>
                        </a:lnTo>
                        <a:lnTo>
                          <a:pt x="321" y="93"/>
                        </a:lnTo>
                        <a:lnTo>
                          <a:pt x="321" y="66"/>
                        </a:lnTo>
                        <a:lnTo>
                          <a:pt x="306" y="65"/>
                        </a:lnTo>
                        <a:lnTo>
                          <a:pt x="296" y="69"/>
                        </a:lnTo>
                        <a:lnTo>
                          <a:pt x="254" y="54"/>
                        </a:lnTo>
                        <a:lnTo>
                          <a:pt x="243" y="65"/>
                        </a:lnTo>
                        <a:lnTo>
                          <a:pt x="234" y="78"/>
                        </a:lnTo>
                        <a:lnTo>
                          <a:pt x="211" y="53"/>
                        </a:lnTo>
                        <a:lnTo>
                          <a:pt x="189" y="47"/>
                        </a:lnTo>
                        <a:lnTo>
                          <a:pt x="187" y="15"/>
                        </a:lnTo>
                        <a:lnTo>
                          <a:pt x="155" y="20"/>
                        </a:lnTo>
                        <a:lnTo>
                          <a:pt x="135" y="13"/>
                        </a:lnTo>
                        <a:lnTo>
                          <a:pt x="107" y="0"/>
                        </a:lnTo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786" name="Freeform 18"/>
                  <p:cNvSpPr>
                    <a:spLocks/>
                  </p:cNvSpPr>
                  <p:nvPr/>
                </p:nvSpPr>
                <p:spPr bwMode="auto">
                  <a:xfrm>
                    <a:off x="5073" y="3147"/>
                    <a:ext cx="17" cy="28"/>
                  </a:xfrm>
                  <a:custGeom>
                    <a:avLst/>
                    <a:gdLst>
                      <a:gd name="T0" fmla="*/ 7 w 17"/>
                      <a:gd name="T1" fmla="*/ 0 h 28"/>
                      <a:gd name="T2" fmla="*/ 9 w 17"/>
                      <a:gd name="T3" fmla="*/ 8 h 28"/>
                      <a:gd name="T4" fmla="*/ 7 w 17"/>
                      <a:gd name="T5" fmla="*/ 14 h 28"/>
                      <a:gd name="T6" fmla="*/ 7 w 17"/>
                      <a:gd name="T7" fmla="*/ 19 h 28"/>
                      <a:gd name="T8" fmla="*/ 16 w 17"/>
                      <a:gd name="T9" fmla="*/ 23 h 28"/>
                      <a:gd name="T10" fmla="*/ 16 w 17"/>
                      <a:gd name="T11" fmla="*/ 27 h 28"/>
                      <a:gd name="T12" fmla="*/ 9 w 17"/>
                      <a:gd name="T13" fmla="*/ 23 h 28"/>
                      <a:gd name="T14" fmla="*/ 3 w 17"/>
                      <a:gd name="T15" fmla="*/ 27 h 28"/>
                      <a:gd name="T16" fmla="*/ 0 w 17"/>
                      <a:gd name="T17" fmla="*/ 23 h 28"/>
                      <a:gd name="T18" fmla="*/ 3 w 17"/>
                      <a:gd name="T19" fmla="*/ 19 h 28"/>
                      <a:gd name="T20" fmla="*/ 0 w 17"/>
                      <a:gd name="T21" fmla="*/ 14 h 28"/>
                      <a:gd name="T22" fmla="*/ 3 w 17"/>
                      <a:gd name="T23" fmla="*/ 4 h 28"/>
                      <a:gd name="T24" fmla="*/ 7 w 17"/>
                      <a:gd name="T25" fmla="*/ 0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17" h="28">
                        <a:moveTo>
                          <a:pt x="7" y="0"/>
                        </a:moveTo>
                        <a:lnTo>
                          <a:pt x="9" y="8"/>
                        </a:lnTo>
                        <a:lnTo>
                          <a:pt x="7" y="14"/>
                        </a:lnTo>
                        <a:lnTo>
                          <a:pt x="7" y="19"/>
                        </a:lnTo>
                        <a:lnTo>
                          <a:pt x="16" y="23"/>
                        </a:lnTo>
                        <a:lnTo>
                          <a:pt x="16" y="27"/>
                        </a:lnTo>
                        <a:lnTo>
                          <a:pt x="9" y="23"/>
                        </a:lnTo>
                        <a:lnTo>
                          <a:pt x="3" y="27"/>
                        </a:lnTo>
                        <a:lnTo>
                          <a:pt x="0" y="23"/>
                        </a:lnTo>
                        <a:lnTo>
                          <a:pt x="3" y="19"/>
                        </a:lnTo>
                        <a:lnTo>
                          <a:pt x="0" y="14"/>
                        </a:lnTo>
                        <a:lnTo>
                          <a:pt x="3" y="4"/>
                        </a:lnTo>
                        <a:lnTo>
                          <a:pt x="7" y="0"/>
                        </a:lnTo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787" name="Freeform 19"/>
                  <p:cNvSpPr>
                    <a:spLocks/>
                  </p:cNvSpPr>
                  <p:nvPr/>
                </p:nvSpPr>
                <p:spPr bwMode="auto">
                  <a:xfrm>
                    <a:off x="4988" y="3269"/>
                    <a:ext cx="68" cy="97"/>
                  </a:xfrm>
                  <a:custGeom>
                    <a:avLst/>
                    <a:gdLst>
                      <a:gd name="T0" fmla="*/ 0 w 68"/>
                      <a:gd name="T1" fmla="*/ 48 h 97"/>
                      <a:gd name="T2" fmla="*/ 24 w 68"/>
                      <a:gd name="T3" fmla="*/ 48 h 97"/>
                      <a:gd name="T4" fmla="*/ 52 w 68"/>
                      <a:gd name="T5" fmla="*/ 0 h 97"/>
                      <a:gd name="T6" fmla="*/ 67 w 68"/>
                      <a:gd name="T7" fmla="*/ 28 h 97"/>
                      <a:gd name="T8" fmla="*/ 55 w 68"/>
                      <a:gd name="T9" fmla="*/ 96 h 97"/>
                      <a:gd name="T10" fmla="*/ 5 w 68"/>
                      <a:gd name="T11" fmla="*/ 80 h 97"/>
                      <a:gd name="T12" fmla="*/ 0 w 68"/>
                      <a:gd name="T13" fmla="*/ 48 h 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8" h="97">
                        <a:moveTo>
                          <a:pt x="0" y="48"/>
                        </a:moveTo>
                        <a:lnTo>
                          <a:pt x="24" y="48"/>
                        </a:lnTo>
                        <a:lnTo>
                          <a:pt x="52" y="0"/>
                        </a:lnTo>
                        <a:lnTo>
                          <a:pt x="67" y="28"/>
                        </a:lnTo>
                        <a:lnTo>
                          <a:pt x="55" y="96"/>
                        </a:lnTo>
                        <a:lnTo>
                          <a:pt x="5" y="80"/>
                        </a:lnTo>
                        <a:lnTo>
                          <a:pt x="0" y="48"/>
                        </a:lnTo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788" name="Freeform 20"/>
                  <p:cNvSpPr>
                    <a:spLocks/>
                  </p:cNvSpPr>
                  <p:nvPr/>
                </p:nvSpPr>
                <p:spPr bwMode="auto">
                  <a:xfrm>
                    <a:off x="5123" y="3306"/>
                    <a:ext cx="117" cy="94"/>
                  </a:xfrm>
                  <a:custGeom>
                    <a:avLst/>
                    <a:gdLst>
                      <a:gd name="T0" fmla="*/ 7 w 117"/>
                      <a:gd name="T1" fmla="*/ 22 h 94"/>
                      <a:gd name="T2" fmla="*/ 0 w 117"/>
                      <a:gd name="T3" fmla="*/ 0 h 94"/>
                      <a:gd name="T4" fmla="*/ 39 w 117"/>
                      <a:gd name="T5" fmla="*/ 9 h 94"/>
                      <a:gd name="T6" fmla="*/ 95 w 117"/>
                      <a:gd name="T7" fmla="*/ 32 h 94"/>
                      <a:gd name="T8" fmla="*/ 95 w 117"/>
                      <a:gd name="T9" fmla="*/ 49 h 94"/>
                      <a:gd name="T10" fmla="*/ 116 w 117"/>
                      <a:gd name="T11" fmla="*/ 93 h 94"/>
                      <a:gd name="T12" fmla="*/ 73 w 117"/>
                      <a:gd name="T13" fmla="*/ 51 h 94"/>
                      <a:gd name="T14" fmla="*/ 44 w 117"/>
                      <a:gd name="T15" fmla="*/ 54 h 94"/>
                      <a:gd name="T16" fmla="*/ 7 w 117"/>
                      <a:gd name="T17" fmla="*/ 22 h 9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17" h="94">
                        <a:moveTo>
                          <a:pt x="7" y="22"/>
                        </a:moveTo>
                        <a:lnTo>
                          <a:pt x="0" y="0"/>
                        </a:lnTo>
                        <a:lnTo>
                          <a:pt x="39" y="9"/>
                        </a:lnTo>
                        <a:lnTo>
                          <a:pt x="95" y="32"/>
                        </a:lnTo>
                        <a:lnTo>
                          <a:pt x="95" y="49"/>
                        </a:lnTo>
                        <a:lnTo>
                          <a:pt x="116" y="93"/>
                        </a:lnTo>
                        <a:lnTo>
                          <a:pt x="73" y="51"/>
                        </a:lnTo>
                        <a:lnTo>
                          <a:pt x="44" y="54"/>
                        </a:lnTo>
                        <a:lnTo>
                          <a:pt x="7" y="22"/>
                        </a:lnTo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789" name="Freeform 21"/>
                  <p:cNvSpPr>
                    <a:spLocks/>
                  </p:cNvSpPr>
                  <p:nvPr/>
                </p:nvSpPr>
                <p:spPr bwMode="auto">
                  <a:xfrm>
                    <a:off x="5345" y="3497"/>
                    <a:ext cx="79" cy="101"/>
                  </a:xfrm>
                  <a:custGeom>
                    <a:avLst/>
                    <a:gdLst>
                      <a:gd name="T0" fmla="*/ 48 w 79"/>
                      <a:gd name="T1" fmla="*/ 0 h 101"/>
                      <a:gd name="T2" fmla="*/ 78 w 79"/>
                      <a:gd name="T3" fmla="*/ 30 h 101"/>
                      <a:gd name="T4" fmla="*/ 16 w 79"/>
                      <a:gd name="T5" fmla="*/ 100 h 101"/>
                      <a:gd name="T6" fmla="*/ 0 w 79"/>
                      <a:gd name="T7" fmla="*/ 84 h 101"/>
                      <a:gd name="T8" fmla="*/ 45 w 79"/>
                      <a:gd name="T9" fmla="*/ 39 h 101"/>
                      <a:gd name="T10" fmla="*/ 48 w 79"/>
                      <a:gd name="T11" fmla="*/ 0 h 1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79" h="101">
                        <a:moveTo>
                          <a:pt x="48" y="0"/>
                        </a:moveTo>
                        <a:lnTo>
                          <a:pt x="78" y="30"/>
                        </a:lnTo>
                        <a:lnTo>
                          <a:pt x="16" y="100"/>
                        </a:lnTo>
                        <a:lnTo>
                          <a:pt x="0" y="84"/>
                        </a:lnTo>
                        <a:lnTo>
                          <a:pt x="45" y="39"/>
                        </a:lnTo>
                        <a:lnTo>
                          <a:pt x="48" y="0"/>
                        </a:lnTo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790" name="Freeform 22"/>
                  <p:cNvSpPr>
                    <a:spLocks/>
                  </p:cNvSpPr>
                  <p:nvPr/>
                </p:nvSpPr>
                <p:spPr bwMode="auto">
                  <a:xfrm>
                    <a:off x="4172" y="2811"/>
                    <a:ext cx="39" cy="66"/>
                  </a:xfrm>
                  <a:custGeom>
                    <a:avLst/>
                    <a:gdLst>
                      <a:gd name="T0" fmla="*/ 38 w 39"/>
                      <a:gd name="T1" fmla="*/ 51 h 66"/>
                      <a:gd name="T2" fmla="*/ 28 w 39"/>
                      <a:gd name="T3" fmla="*/ 43 h 66"/>
                      <a:gd name="T4" fmla="*/ 28 w 39"/>
                      <a:gd name="T5" fmla="*/ 14 h 66"/>
                      <a:gd name="T6" fmla="*/ 33 w 39"/>
                      <a:gd name="T7" fmla="*/ 8 h 66"/>
                      <a:gd name="T8" fmla="*/ 24 w 39"/>
                      <a:gd name="T9" fmla="*/ 8 h 66"/>
                      <a:gd name="T10" fmla="*/ 29 w 39"/>
                      <a:gd name="T11" fmla="*/ 0 h 66"/>
                      <a:gd name="T12" fmla="*/ 22 w 39"/>
                      <a:gd name="T13" fmla="*/ 0 h 66"/>
                      <a:gd name="T14" fmla="*/ 14 w 39"/>
                      <a:gd name="T15" fmla="*/ 9 h 66"/>
                      <a:gd name="T16" fmla="*/ 14 w 39"/>
                      <a:gd name="T17" fmla="*/ 27 h 66"/>
                      <a:gd name="T18" fmla="*/ 18 w 39"/>
                      <a:gd name="T19" fmla="*/ 31 h 66"/>
                      <a:gd name="T20" fmla="*/ 18 w 39"/>
                      <a:gd name="T21" fmla="*/ 39 h 66"/>
                      <a:gd name="T22" fmla="*/ 16 w 39"/>
                      <a:gd name="T23" fmla="*/ 39 h 66"/>
                      <a:gd name="T24" fmla="*/ 9 w 39"/>
                      <a:gd name="T25" fmla="*/ 46 h 66"/>
                      <a:gd name="T26" fmla="*/ 9 w 39"/>
                      <a:gd name="T27" fmla="*/ 53 h 66"/>
                      <a:gd name="T28" fmla="*/ 0 w 39"/>
                      <a:gd name="T29" fmla="*/ 65 h 66"/>
                      <a:gd name="T30" fmla="*/ 29 w 39"/>
                      <a:gd name="T31" fmla="*/ 65 h 66"/>
                      <a:gd name="T32" fmla="*/ 38 w 39"/>
                      <a:gd name="T33" fmla="*/ 51 h 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9" h="66">
                        <a:moveTo>
                          <a:pt x="38" y="51"/>
                        </a:moveTo>
                        <a:lnTo>
                          <a:pt x="28" y="43"/>
                        </a:lnTo>
                        <a:lnTo>
                          <a:pt x="28" y="14"/>
                        </a:lnTo>
                        <a:lnTo>
                          <a:pt x="33" y="8"/>
                        </a:lnTo>
                        <a:lnTo>
                          <a:pt x="24" y="8"/>
                        </a:lnTo>
                        <a:lnTo>
                          <a:pt x="29" y="0"/>
                        </a:lnTo>
                        <a:lnTo>
                          <a:pt x="22" y="0"/>
                        </a:lnTo>
                        <a:lnTo>
                          <a:pt x="14" y="9"/>
                        </a:lnTo>
                        <a:lnTo>
                          <a:pt x="14" y="27"/>
                        </a:lnTo>
                        <a:lnTo>
                          <a:pt x="18" y="31"/>
                        </a:lnTo>
                        <a:lnTo>
                          <a:pt x="18" y="39"/>
                        </a:lnTo>
                        <a:lnTo>
                          <a:pt x="16" y="39"/>
                        </a:lnTo>
                        <a:lnTo>
                          <a:pt x="9" y="46"/>
                        </a:lnTo>
                        <a:lnTo>
                          <a:pt x="9" y="53"/>
                        </a:lnTo>
                        <a:lnTo>
                          <a:pt x="0" y="65"/>
                        </a:lnTo>
                        <a:lnTo>
                          <a:pt x="29" y="65"/>
                        </a:lnTo>
                        <a:lnTo>
                          <a:pt x="38" y="51"/>
                        </a:lnTo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791" name="Freeform 23"/>
                  <p:cNvSpPr>
                    <a:spLocks/>
                  </p:cNvSpPr>
                  <p:nvPr/>
                </p:nvSpPr>
                <p:spPr bwMode="auto">
                  <a:xfrm>
                    <a:off x="4159" y="2833"/>
                    <a:ext cx="21" cy="24"/>
                  </a:xfrm>
                  <a:custGeom>
                    <a:avLst/>
                    <a:gdLst>
                      <a:gd name="T0" fmla="*/ 17 w 21"/>
                      <a:gd name="T1" fmla="*/ 8 h 24"/>
                      <a:gd name="T2" fmla="*/ 20 w 21"/>
                      <a:gd name="T3" fmla="*/ 8 h 24"/>
                      <a:gd name="T4" fmla="*/ 20 w 21"/>
                      <a:gd name="T5" fmla="*/ 0 h 24"/>
                      <a:gd name="T6" fmla="*/ 13 w 21"/>
                      <a:gd name="T7" fmla="*/ 0 h 24"/>
                      <a:gd name="T8" fmla="*/ 0 w 21"/>
                      <a:gd name="T9" fmla="*/ 15 h 24"/>
                      <a:gd name="T10" fmla="*/ 0 w 21"/>
                      <a:gd name="T11" fmla="*/ 23 h 24"/>
                      <a:gd name="T12" fmla="*/ 12 w 21"/>
                      <a:gd name="T13" fmla="*/ 23 h 24"/>
                      <a:gd name="T14" fmla="*/ 17 w 21"/>
                      <a:gd name="T15" fmla="*/ 17 h 24"/>
                      <a:gd name="T16" fmla="*/ 17 w 21"/>
                      <a:gd name="T17" fmla="*/ 8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1" h="24">
                        <a:moveTo>
                          <a:pt x="17" y="8"/>
                        </a:moveTo>
                        <a:lnTo>
                          <a:pt x="20" y="8"/>
                        </a:lnTo>
                        <a:lnTo>
                          <a:pt x="20" y="0"/>
                        </a:lnTo>
                        <a:lnTo>
                          <a:pt x="13" y="0"/>
                        </a:lnTo>
                        <a:lnTo>
                          <a:pt x="0" y="15"/>
                        </a:lnTo>
                        <a:lnTo>
                          <a:pt x="0" y="23"/>
                        </a:lnTo>
                        <a:lnTo>
                          <a:pt x="12" y="23"/>
                        </a:lnTo>
                        <a:lnTo>
                          <a:pt x="17" y="17"/>
                        </a:lnTo>
                        <a:lnTo>
                          <a:pt x="17" y="8"/>
                        </a:lnTo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792" name="Freeform 24"/>
                  <p:cNvSpPr>
                    <a:spLocks/>
                  </p:cNvSpPr>
                  <p:nvPr/>
                </p:nvSpPr>
                <p:spPr bwMode="auto">
                  <a:xfrm>
                    <a:off x="4128" y="2794"/>
                    <a:ext cx="256" cy="216"/>
                  </a:xfrm>
                  <a:custGeom>
                    <a:avLst/>
                    <a:gdLst>
                      <a:gd name="T0" fmla="*/ 168 w 256"/>
                      <a:gd name="T1" fmla="*/ 15 h 216"/>
                      <a:gd name="T2" fmla="*/ 201 w 256"/>
                      <a:gd name="T3" fmla="*/ 20 h 216"/>
                      <a:gd name="T4" fmla="*/ 181 w 256"/>
                      <a:gd name="T5" fmla="*/ 28 h 216"/>
                      <a:gd name="T6" fmla="*/ 172 w 256"/>
                      <a:gd name="T7" fmla="*/ 41 h 216"/>
                      <a:gd name="T8" fmla="*/ 160 w 256"/>
                      <a:gd name="T9" fmla="*/ 70 h 216"/>
                      <a:gd name="T10" fmla="*/ 140 w 256"/>
                      <a:gd name="T11" fmla="*/ 72 h 216"/>
                      <a:gd name="T12" fmla="*/ 123 w 256"/>
                      <a:gd name="T13" fmla="*/ 69 h 216"/>
                      <a:gd name="T14" fmla="*/ 131 w 256"/>
                      <a:gd name="T15" fmla="*/ 55 h 216"/>
                      <a:gd name="T16" fmla="*/ 124 w 256"/>
                      <a:gd name="T17" fmla="*/ 37 h 216"/>
                      <a:gd name="T18" fmla="*/ 114 w 256"/>
                      <a:gd name="T19" fmla="*/ 69 h 216"/>
                      <a:gd name="T20" fmla="*/ 87 w 256"/>
                      <a:gd name="T21" fmla="*/ 84 h 216"/>
                      <a:gd name="T22" fmla="*/ 73 w 256"/>
                      <a:gd name="T23" fmla="*/ 94 h 216"/>
                      <a:gd name="T24" fmla="*/ 53 w 256"/>
                      <a:gd name="T25" fmla="*/ 108 h 216"/>
                      <a:gd name="T26" fmla="*/ 43 w 256"/>
                      <a:gd name="T27" fmla="*/ 143 h 216"/>
                      <a:gd name="T28" fmla="*/ 8 w 256"/>
                      <a:gd name="T29" fmla="*/ 130 h 216"/>
                      <a:gd name="T30" fmla="*/ 0 w 256"/>
                      <a:gd name="T31" fmla="*/ 156 h 216"/>
                      <a:gd name="T32" fmla="*/ 15 w 256"/>
                      <a:gd name="T33" fmla="*/ 194 h 216"/>
                      <a:gd name="T34" fmla="*/ 71 w 256"/>
                      <a:gd name="T35" fmla="*/ 153 h 216"/>
                      <a:gd name="T36" fmla="*/ 105 w 256"/>
                      <a:gd name="T37" fmla="*/ 145 h 216"/>
                      <a:gd name="T38" fmla="*/ 111 w 256"/>
                      <a:gd name="T39" fmla="*/ 161 h 216"/>
                      <a:gd name="T40" fmla="*/ 139 w 256"/>
                      <a:gd name="T41" fmla="*/ 201 h 216"/>
                      <a:gd name="T42" fmla="*/ 142 w 256"/>
                      <a:gd name="T43" fmla="*/ 189 h 216"/>
                      <a:gd name="T44" fmla="*/ 150 w 256"/>
                      <a:gd name="T45" fmla="*/ 189 h 216"/>
                      <a:gd name="T46" fmla="*/ 123 w 256"/>
                      <a:gd name="T47" fmla="*/ 152 h 216"/>
                      <a:gd name="T48" fmla="*/ 131 w 256"/>
                      <a:gd name="T49" fmla="*/ 139 h 216"/>
                      <a:gd name="T50" fmla="*/ 160 w 256"/>
                      <a:gd name="T51" fmla="*/ 178 h 216"/>
                      <a:gd name="T52" fmla="*/ 172 w 256"/>
                      <a:gd name="T53" fmla="*/ 202 h 216"/>
                      <a:gd name="T54" fmla="*/ 178 w 256"/>
                      <a:gd name="T55" fmla="*/ 215 h 216"/>
                      <a:gd name="T56" fmla="*/ 183 w 256"/>
                      <a:gd name="T57" fmla="*/ 191 h 216"/>
                      <a:gd name="T58" fmla="*/ 202 w 256"/>
                      <a:gd name="T59" fmla="*/ 182 h 216"/>
                      <a:gd name="T60" fmla="*/ 214 w 256"/>
                      <a:gd name="T61" fmla="*/ 177 h 216"/>
                      <a:gd name="T62" fmla="*/ 210 w 256"/>
                      <a:gd name="T63" fmla="*/ 158 h 216"/>
                      <a:gd name="T64" fmla="*/ 219 w 256"/>
                      <a:gd name="T65" fmla="*/ 126 h 216"/>
                      <a:gd name="T66" fmla="*/ 232 w 256"/>
                      <a:gd name="T67" fmla="*/ 130 h 216"/>
                      <a:gd name="T68" fmla="*/ 236 w 256"/>
                      <a:gd name="T69" fmla="*/ 145 h 216"/>
                      <a:gd name="T70" fmla="*/ 247 w 256"/>
                      <a:gd name="T71" fmla="*/ 137 h 216"/>
                      <a:gd name="T72" fmla="*/ 244 w 256"/>
                      <a:gd name="T73" fmla="*/ 134 h 216"/>
                      <a:gd name="T74" fmla="*/ 252 w 256"/>
                      <a:gd name="T75" fmla="*/ 114 h 216"/>
                      <a:gd name="T76" fmla="*/ 255 w 256"/>
                      <a:gd name="T77" fmla="*/ 137 h 216"/>
                      <a:gd name="T78" fmla="*/ 168 w 256"/>
                      <a:gd name="T79" fmla="*/ 0 h 2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256" h="216">
                        <a:moveTo>
                          <a:pt x="168" y="0"/>
                        </a:moveTo>
                        <a:lnTo>
                          <a:pt x="168" y="15"/>
                        </a:lnTo>
                        <a:lnTo>
                          <a:pt x="173" y="20"/>
                        </a:lnTo>
                        <a:lnTo>
                          <a:pt x="201" y="20"/>
                        </a:lnTo>
                        <a:lnTo>
                          <a:pt x="201" y="28"/>
                        </a:lnTo>
                        <a:lnTo>
                          <a:pt x="181" y="28"/>
                        </a:lnTo>
                        <a:lnTo>
                          <a:pt x="181" y="52"/>
                        </a:lnTo>
                        <a:lnTo>
                          <a:pt x="172" y="41"/>
                        </a:lnTo>
                        <a:lnTo>
                          <a:pt x="172" y="56"/>
                        </a:lnTo>
                        <a:lnTo>
                          <a:pt x="160" y="70"/>
                        </a:lnTo>
                        <a:lnTo>
                          <a:pt x="152" y="62"/>
                        </a:lnTo>
                        <a:lnTo>
                          <a:pt x="140" y="72"/>
                        </a:lnTo>
                        <a:lnTo>
                          <a:pt x="138" y="69"/>
                        </a:lnTo>
                        <a:lnTo>
                          <a:pt x="123" y="69"/>
                        </a:lnTo>
                        <a:lnTo>
                          <a:pt x="131" y="59"/>
                        </a:lnTo>
                        <a:lnTo>
                          <a:pt x="131" y="55"/>
                        </a:lnTo>
                        <a:lnTo>
                          <a:pt x="124" y="48"/>
                        </a:lnTo>
                        <a:lnTo>
                          <a:pt x="124" y="37"/>
                        </a:lnTo>
                        <a:lnTo>
                          <a:pt x="114" y="48"/>
                        </a:lnTo>
                        <a:lnTo>
                          <a:pt x="114" y="69"/>
                        </a:lnTo>
                        <a:lnTo>
                          <a:pt x="102" y="69"/>
                        </a:lnTo>
                        <a:lnTo>
                          <a:pt x="87" y="84"/>
                        </a:lnTo>
                        <a:lnTo>
                          <a:pt x="81" y="84"/>
                        </a:lnTo>
                        <a:lnTo>
                          <a:pt x="73" y="94"/>
                        </a:lnTo>
                        <a:lnTo>
                          <a:pt x="43" y="94"/>
                        </a:lnTo>
                        <a:lnTo>
                          <a:pt x="53" y="108"/>
                        </a:lnTo>
                        <a:lnTo>
                          <a:pt x="53" y="130"/>
                        </a:lnTo>
                        <a:lnTo>
                          <a:pt x="43" y="143"/>
                        </a:lnTo>
                        <a:lnTo>
                          <a:pt x="31" y="130"/>
                        </a:lnTo>
                        <a:lnTo>
                          <a:pt x="8" y="130"/>
                        </a:lnTo>
                        <a:lnTo>
                          <a:pt x="8" y="146"/>
                        </a:lnTo>
                        <a:lnTo>
                          <a:pt x="0" y="156"/>
                        </a:lnTo>
                        <a:lnTo>
                          <a:pt x="0" y="177"/>
                        </a:lnTo>
                        <a:lnTo>
                          <a:pt x="15" y="194"/>
                        </a:lnTo>
                        <a:lnTo>
                          <a:pt x="37" y="194"/>
                        </a:lnTo>
                        <a:lnTo>
                          <a:pt x="71" y="153"/>
                        </a:lnTo>
                        <a:lnTo>
                          <a:pt x="101" y="153"/>
                        </a:lnTo>
                        <a:lnTo>
                          <a:pt x="105" y="145"/>
                        </a:lnTo>
                        <a:lnTo>
                          <a:pt x="112" y="153"/>
                        </a:lnTo>
                        <a:lnTo>
                          <a:pt x="111" y="161"/>
                        </a:lnTo>
                        <a:lnTo>
                          <a:pt x="139" y="189"/>
                        </a:lnTo>
                        <a:lnTo>
                          <a:pt x="139" y="201"/>
                        </a:lnTo>
                        <a:lnTo>
                          <a:pt x="145" y="196"/>
                        </a:lnTo>
                        <a:lnTo>
                          <a:pt x="142" y="189"/>
                        </a:lnTo>
                        <a:lnTo>
                          <a:pt x="145" y="185"/>
                        </a:lnTo>
                        <a:lnTo>
                          <a:pt x="150" y="189"/>
                        </a:lnTo>
                        <a:lnTo>
                          <a:pt x="152" y="188"/>
                        </a:lnTo>
                        <a:lnTo>
                          <a:pt x="123" y="152"/>
                        </a:lnTo>
                        <a:lnTo>
                          <a:pt x="123" y="139"/>
                        </a:lnTo>
                        <a:lnTo>
                          <a:pt x="131" y="139"/>
                        </a:lnTo>
                        <a:lnTo>
                          <a:pt x="131" y="146"/>
                        </a:lnTo>
                        <a:lnTo>
                          <a:pt x="160" y="178"/>
                        </a:lnTo>
                        <a:lnTo>
                          <a:pt x="160" y="188"/>
                        </a:lnTo>
                        <a:lnTo>
                          <a:pt x="172" y="202"/>
                        </a:lnTo>
                        <a:lnTo>
                          <a:pt x="169" y="205"/>
                        </a:lnTo>
                        <a:lnTo>
                          <a:pt x="178" y="215"/>
                        </a:lnTo>
                        <a:lnTo>
                          <a:pt x="191" y="200"/>
                        </a:lnTo>
                        <a:lnTo>
                          <a:pt x="183" y="191"/>
                        </a:lnTo>
                        <a:lnTo>
                          <a:pt x="191" y="182"/>
                        </a:lnTo>
                        <a:lnTo>
                          <a:pt x="202" y="182"/>
                        </a:lnTo>
                        <a:lnTo>
                          <a:pt x="207" y="177"/>
                        </a:lnTo>
                        <a:lnTo>
                          <a:pt x="214" y="177"/>
                        </a:lnTo>
                        <a:lnTo>
                          <a:pt x="205" y="164"/>
                        </a:lnTo>
                        <a:lnTo>
                          <a:pt x="210" y="158"/>
                        </a:lnTo>
                        <a:lnTo>
                          <a:pt x="210" y="137"/>
                        </a:lnTo>
                        <a:lnTo>
                          <a:pt x="219" y="126"/>
                        </a:lnTo>
                        <a:lnTo>
                          <a:pt x="223" y="130"/>
                        </a:lnTo>
                        <a:lnTo>
                          <a:pt x="232" y="130"/>
                        </a:lnTo>
                        <a:lnTo>
                          <a:pt x="228" y="136"/>
                        </a:lnTo>
                        <a:lnTo>
                          <a:pt x="236" y="145"/>
                        </a:lnTo>
                        <a:lnTo>
                          <a:pt x="241" y="137"/>
                        </a:lnTo>
                        <a:lnTo>
                          <a:pt x="247" y="137"/>
                        </a:lnTo>
                        <a:lnTo>
                          <a:pt x="247" y="134"/>
                        </a:lnTo>
                        <a:lnTo>
                          <a:pt x="244" y="134"/>
                        </a:lnTo>
                        <a:lnTo>
                          <a:pt x="239" y="130"/>
                        </a:lnTo>
                        <a:lnTo>
                          <a:pt x="252" y="114"/>
                        </a:lnTo>
                        <a:lnTo>
                          <a:pt x="252" y="137"/>
                        </a:lnTo>
                        <a:lnTo>
                          <a:pt x="255" y="137"/>
                        </a:lnTo>
                        <a:lnTo>
                          <a:pt x="255" y="0"/>
                        </a:lnTo>
                        <a:lnTo>
                          <a:pt x="168" y="0"/>
                        </a:lnTo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793" name="Freeform 25"/>
                  <p:cNvSpPr>
                    <a:spLocks/>
                  </p:cNvSpPr>
                  <p:nvPr/>
                </p:nvSpPr>
                <p:spPr bwMode="auto">
                  <a:xfrm>
                    <a:off x="4237" y="2566"/>
                    <a:ext cx="1089" cy="769"/>
                  </a:xfrm>
                  <a:custGeom>
                    <a:avLst/>
                    <a:gdLst>
                      <a:gd name="T0" fmla="*/ 32 w 1089"/>
                      <a:gd name="T1" fmla="*/ 202 h 769"/>
                      <a:gd name="T2" fmla="*/ 99 w 1089"/>
                      <a:gd name="T3" fmla="*/ 134 h 769"/>
                      <a:gd name="T4" fmla="*/ 142 w 1089"/>
                      <a:gd name="T5" fmla="*/ 181 h 769"/>
                      <a:gd name="T6" fmla="*/ 118 w 1089"/>
                      <a:gd name="T7" fmla="*/ 179 h 769"/>
                      <a:gd name="T8" fmla="*/ 216 w 1089"/>
                      <a:gd name="T9" fmla="*/ 172 h 769"/>
                      <a:gd name="T10" fmla="*/ 240 w 1089"/>
                      <a:gd name="T11" fmla="*/ 110 h 769"/>
                      <a:gd name="T12" fmla="*/ 241 w 1089"/>
                      <a:gd name="T13" fmla="*/ 124 h 769"/>
                      <a:gd name="T14" fmla="*/ 223 w 1089"/>
                      <a:gd name="T15" fmla="*/ 172 h 769"/>
                      <a:gd name="T16" fmla="*/ 301 w 1089"/>
                      <a:gd name="T17" fmla="*/ 133 h 769"/>
                      <a:gd name="T18" fmla="*/ 460 w 1089"/>
                      <a:gd name="T19" fmla="*/ 23 h 769"/>
                      <a:gd name="T20" fmla="*/ 574 w 1089"/>
                      <a:gd name="T21" fmla="*/ 29 h 769"/>
                      <a:gd name="T22" fmla="*/ 701 w 1089"/>
                      <a:gd name="T23" fmla="*/ 15 h 769"/>
                      <a:gd name="T24" fmla="*/ 840 w 1089"/>
                      <a:gd name="T25" fmla="*/ 71 h 769"/>
                      <a:gd name="T26" fmla="*/ 1001 w 1089"/>
                      <a:gd name="T27" fmla="*/ 91 h 769"/>
                      <a:gd name="T28" fmla="*/ 1080 w 1089"/>
                      <a:gd name="T29" fmla="*/ 156 h 769"/>
                      <a:gd name="T30" fmla="*/ 1019 w 1089"/>
                      <a:gd name="T31" fmla="*/ 206 h 769"/>
                      <a:gd name="T32" fmla="*/ 985 w 1089"/>
                      <a:gd name="T33" fmla="*/ 270 h 769"/>
                      <a:gd name="T34" fmla="*/ 945 w 1089"/>
                      <a:gd name="T35" fmla="*/ 273 h 769"/>
                      <a:gd name="T36" fmla="*/ 958 w 1089"/>
                      <a:gd name="T37" fmla="*/ 184 h 769"/>
                      <a:gd name="T38" fmla="*/ 906 w 1089"/>
                      <a:gd name="T39" fmla="*/ 232 h 769"/>
                      <a:gd name="T40" fmla="*/ 868 w 1089"/>
                      <a:gd name="T41" fmla="*/ 273 h 769"/>
                      <a:gd name="T42" fmla="*/ 881 w 1089"/>
                      <a:gd name="T43" fmla="*/ 318 h 769"/>
                      <a:gd name="T44" fmla="*/ 837 w 1089"/>
                      <a:gd name="T45" fmla="*/ 385 h 769"/>
                      <a:gd name="T46" fmla="*/ 844 w 1089"/>
                      <a:gd name="T47" fmla="*/ 439 h 769"/>
                      <a:gd name="T48" fmla="*/ 839 w 1089"/>
                      <a:gd name="T49" fmla="*/ 413 h 769"/>
                      <a:gd name="T50" fmla="*/ 797 w 1089"/>
                      <a:gd name="T51" fmla="*/ 416 h 769"/>
                      <a:gd name="T52" fmla="*/ 828 w 1089"/>
                      <a:gd name="T53" fmla="*/ 496 h 769"/>
                      <a:gd name="T54" fmla="*/ 751 w 1089"/>
                      <a:gd name="T55" fmla="*/ 589 h 769"/>
                      <a:gd name="T56" fmla="*/ 730 w 1089"/>
                      <a:gd name="T57" fmla="*/ 615 h 769"/>
                      <a:gd name="T58" fmla="*/ 703 w 1089"/>
                      <a:gd name="T59" fmla="*/ 706 h 769"/>
                      <a:gd name="T60" fmla="*/ 665 w 1089"/>
                      <a:gd name="T61" fmla="*/ 708 h 769"/>
                      <a:gd name="T62" fmla="*/ 711 w 1089"/>
                      <a:gd name="T63" fmla="*/ 768 h 769"/>
                      <a:gd name="T64" fmla="*/ 634 w 1089"/>
                      <a:gd name="T65" fmla="*/ 626 h 769"/>
                      <a:gd name="T66" fmla="*/ 545 w 1089"/>
                      <a:gd name="T67" fmla="*/ 596 h 769"/>
                      <a:gd name="T68" fmla="*/ 503 w 1089"/>
                      <a:gd name="T69" fmla="*/ 689 h 769"/>
                      <a:gd name="T70" fmla="*/ 471 w 1089"/>
                      <a:gd name="T71" fmla="*/ 738 h 769"/>
                      <a:gd name="T72" fmla="*/ 416 w 1089"/>
                      <a:gd name="T73" fmla="*/ 592 h 769"/>
                      <a:gd name="T74" fmla="*/ 373 w 1089"/>
                      <a:gd name="T75" fmla="*/ 607 h 769"/>
                      <a:gd name="T76" fmla="*/ 336 w 1089"/>
                      <a:gd name="T77" fmla="*/ 545 h 769"/>
                      <a:gd name="T78" fmla="*/ 223 w 1089"/>
                      <a:gd name="T79" fmla="*/ 510 h 769"/>
                      <a:gd name="T80" fmla="*/ 263 w 1089"/>
                      <a:gd name="T81" fmla="*/ 577 h 769"/>
                      <a:gd name="T82" fmla="*/ 234 w 1089"/>
                      <a:gd name="T83" fmla="*/ 620 h 769"/>
                      <a:gd name="T84" fmla="*/ 190 w 1089"/>
                      <a:gd name="T85" fmla="*/ 605 h 769"/>
                      <a:gd name="T86" fmla="*/ 119 w 1089"/>
                      <a:gd name="T87" fmla="*/ 495 h 769"/>
                      <a:gd name="T88" fmla="*/ 149 w 1089"/>
                      <a:gd name="T89" fmla="*/ 432 h 769"/>
                      <a:gd name="T90" fmla="*/ 166 w 1089"/>
                      <a:gd name="T91" fmla="*/ 385 h 769"/>
                      <a:gd name="T92" fmla="*/ 149 w 1089"/>
                      <a:gd name="T93" fmla="*/ 226 h 769"/>
                      <a:gd name="T94" fmla="*/ 86 w 1089"/>
                      <a:gd name="T95" fmla="*/ 193 h 769"/>
                      <a:gd name="T96" fmla="*/ 55 w 1089"/>
                      <a:gd name="T97" fmla="*/ 210 h 769"/>
                      <a:gd name="T98" fmla="*/ 0 w 1089"/>
                      <a:gd name="T99" fmla="*/ 226 h 7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</a:cxnLst>
                    <a:rect l="0" t="0" r="r" b="b"/>
                    <a:pathLst>
                      <a:path w="1089" h="769">
                        <a:moveTo>
                          <a:pt x="0" y="226"/>
                        </a:moveTo>
                        <a:lnTo>
                          <a:pt x="32" y="202"/>
                        </a:lnTo>
                        <a:lnTo>
                          <a:pt x="62" y="156"/>
                        </a:lnTo>
                        <a:lnTo>
                          <a:pt x="99" y="134"/>
                        </a:lnTo>
                        <a:lnTo>
                          <a:pt x="137" y="160"/>
                        </a:lnTo>
                        <a:lnTo>
                          <a:pt x="142" y="181"/>
                        </a:lnTo>
                        <a:lnTo>
                          <a:pt x="133" y="181"/>
                        </a:lnTo>
                        <a:lnTo>
                          <a:pt x="118" y="179"/>
                        </a:lnTo>
                        <a:lnTo>
                          <a:pt x="137" y="202"/>
                        </a:lnTo>
                        <a:lnTo>
                          <a:pt x="216" y="172"/>
                        </a:lnTo>
                        <a:lnTo>
                          <a:pt x="206" y="149"/>
                        </a:lnTo>
                        <a:lnTo>
                          <a:pt x="240" y="110"/>
                        </a:lnTo>
                        <a:lnTo>
                          <a:pt x="262" y="111"/>
                        </a:lnTo>
                        <a:lnTo>
                          <a:pt x="241" y="124"/>
                        </a:lnTo>
                        <a:lnTo>
                          <a:pt x="223" y="153"/>
                        </a:lnTo>
                        <a:lnTo>
                          <a:pt x="223" y="172"/>
                        </a:lnTo>
                        <a:lnTo>
                          <a:pt x="255" y="193"/>
                        </a:lnTo>
                        <a:lnTo>
                          <a:pt x="301" y="133"/>
                        </a:lnTo>
                        <a:lnTo>
                          <a:pt x="461" y="63"/>
                        </a:lnTo>
                        <a:lnTo>
                          <a:pt x="460" y="23"/>
                        </a:lnTo>
                        <a:lnTo>
                          <a:pt x="533" y="8"/>
                        </a:lnTo>
                        <a:lnTo>
                          <a:pt x="574" y="29"/>
                        </a:lnTo>
                        <a:lnTo>
                          <a:pt x="671" y="0"/>
                        </a:lnTo>
                        <a:lnTo>
                          <a:pt x="701" y="15"/>
                        </a:lnTo>
                        <a:lnTo>
                          <a:pt x="766" y="85"/>
                        </a:lnTo>
                        <a:lnTo>
                          <a:pt x="840" y="71"/>
                        </a:lnTo>
                        <a:lnTo>
                          <a:pt x="886" y="96"/>
                        </a:lnTo>
                        <a:lnTo>
                          <a:pt x="1001" y="91"/>
                        </a:lnTo>
                        <a:lnTo>
                          <a:pt x="1088" y="118"/>
                        </a:lnTo>
                        <a:lnTo>
                          <a:pt x="1080" y="156"/>
                        </a:lnTo>
                        <a:lnTo>
                          <a:pt x="1006" y="181"/>
                        </a:lnTo>
                        <a:lnTo>
                          <a:pt x="1019" y="206"/>
                        </a:lnTo>
                        <a:lnTo>
                          <a:pt x="987" y="220"/>
                        </a:lnTo>
                        <a:lnTo>
                          <a:pt x="985" y="270"/>
                        </a:lnTo>
                        <a:lnTo>
                          <a:pt x="957" y="304"/>
                        </a:lnTo>
                        <a:lnTo>
                          <a:pt x="945" y="273"/>
                        </a:lnTo>
                        <a:lnTo>
                          <a:pt x="961" y="244"/>
                        </a:lnTo>
                        <a:lnTo>
                          <a:pt x="958" y="184"/>
                        </a:lnTo>
                        <a:lnTo>
                          <a:pt x="929" y="215"/>
                        </a:lnTo>
                        <a:lnTo>
                          <a:pt x="906" y="232"/>
                        </a:lnTo>
                        <a:lnTo>
                          <a:pt x="884" y="205"/>
                        </a:lnTo>
                        <a:lnTo>
                          <a:pt x="868" y="273"/>
                        </a:lnTo>
                        <a:lnTo>
                          <a:pt x="885" y="273"/>
                        </a:lnTo>
                        <a:lnTo>
                          <a:pt x="881" y="318"/>
                        </a:lnTo>
                        <a:lnTo>
                          <a:pt x="861" y="366"/>
                        </a:lnTo>
                        <a:lnTo>
                          <a:pt x="837" y="385"/>
                        </a:lnTo>
                        <a:lnTo>
                          <a:pt x="857" y="417"/>
                        </a:lnTo>
                        <a:lnTo>
                          <a:pt x="844" y="439"/>
                        </a:lnTo>
                        <a:lnTo>
                          <a:pt x="839" y="420"/>
                        </a:lnTo>
                        <a:lnTo>
                          <a:pt x="839" y="413"/>
                        </a:lnTo>
                        <a:lnTo>
                          <a:pt x="823" y="402"/>
                        </a:lnTo>
                        <a:lnTo>
                          <a:pt x="797" y="416"/>
                        </a:lnTo>
                        <a:lnTo>
                          <a:pt x="820" y="469"/>
                        </a:lnTo>
                        <a:lnTo>
                          <a:pt x="828" y="496"/>
                        </a:lnTo>
                        <a:lnTo>
                          <a:pt x="801" y="569"/>
                        </a:lnTo>
                        <a:lnTo>
                          <a:pt x="751" y="589"/>
                        </a:lnTo>
                        <a:lnTo>
                          <a:pt x="710" y="585"/>
                        </a:lnTo>
                        <a:lnTo>
                          <a:pt x="730" y="615"/>
                        </a:lnTo>
                        <a:lnTo>
                          <a:pt x="732" y="657"/>
                        </a:lnTo>
                        <a:lnTo>
                          <a:pt x="703" y="706"/>
                        </a:lnTo>
                        <a:lnTo>
                          <a:pt x="670" y="679"/>
                        </a:lnTo>
                        <a:lnTo>
                          <a:pt x="665" y="708"/>
                        </a:lnTo>
                        <a:lnTo>
                          <a:pt x="690" y="732"/>
                        </a:lnTo>
                        <a:lnTo>
                          <a:pt x="711" y="768"/>
                        </a:lnTo>
                        <a:lnTo>
                          <a:pt x="676" y="747"/>
                        </a:lnTo>
                        <a:lnTo>
                          <a:pt x="634" y="626"/>
                        </a:lnTo>
                        <a:lnTo>
                          <a:pt x="583" y="593"/>
                        </a:lnTo>
                        <a:lnTo>
                          <a:pt x="545" y="596"/>
                        </a:lnTo>
                        <a:lnTo>
                          <a:pt x="497" y="665"/>
                        </a:lnTo>
                        <a:lnTo>
                          <a:pt x="503" y="689"/>
                        </a:lnTo>
                        <a:lnTo>
                          <a:pt x="487" y="738"/>
                        </a:lnTo>
                        <a:lnTo>
                          <a:pt x="471" y="738"/>
                        </a:lnTo>
                        <a:lnTo>
                          <a:pt x="416" y="636"/>
                        </a:lnTo>
                        <a:lnTo>
                          <a:pt x="416" y="592"/>
                        </a:lnTo>
                        <a:lnTo>
                          <a:pt x="404" y="608"/>
                        </a:lnTo>
                        <a:lnTo>
                          <a:pt x="373" y="607"/>
                        </a:lnTo>
                        <a:lnTo>
                          <a:pt x="385" y="580"/>
                        </a:lnTo>
                        <a:lnTo>
                          <a:pt x="336" y="545"/>
                        </a:lnTo>
                        <a:lnTo>
                          <a:pt x="275" y="545"/>
                        </a:lnTo>
                        <a:lnTo>
                          <a:pt x="223" y="510"/>
                        </a:lnTo>
                        <a:lnTo>
                          <a:pt x="220" y="545"/>
                        </a:lnTo>
                        <a:lnTo>
                          <a:pt x="263" y="577"/>
                        </a:lnTo>
                        <a:lnTo>
                          <a:pt x="278" y="576"/>
                        </a:lnTo>
                        <a:lnTo>
                          <a:pt x="234" y="620"/>
                        </a:lnTo>
                        <a:lnTo>
                          <a:pt x="190" y="630"/>
                        </a:lnTo>
                        <a:lnTo>
                          <a:pt x="190" y="605"/>
                        </a:lnTo>
                        <a:lnTo>
                          <a:pt x="127" y="518"/>
                        </a:lnTo>
                        <a:lnTo>
                          <a:pt x="119" y="495"/>
                        </a:lnTo>
                        <a:lnTo>
                          <a:pt x="153" y="467"/>
                        </a:lnTo>
                        <a:lnTo>
                          <a:pt x="149" y="432"/>
                        </a:lnTo>
                        <a:lnTo>
                          <a:pt x="149" y="393"/>
                        </a:lnTo>
                        <a:lnTo>
                          <a:pt x="166" y="385"/>
                        </a:lnTo>
                        <a:lnTo>
                          <a:pt x="149" y="366"/>
                        </a:lnTo>
                        <a:lnTo>
                          <a:pt x="149" y="226"/>
                        </a:lnTo>
                        <a:lnTo>
                          <a:pt x="61" y="226"/>
                        </a:lnTo>
                        <a:lnTo>
                          <a:pt x="86" y="193"/>
                        </a:lnTo>
                        <a:lnTo>
                          <a:pt x="84" y="181"/>
                        </a:lnTo>
                        <a:lnTo>
                          <a:pt x="55" y="210"/>
                        </a:lnTo>
                        <a:lnTo>
                          <a:pt x="45" y="226"/>
                        </a:lnTo>
                        <a:lnTo>
                          <a:pt x="0" y="226"/>
                        </a:lnTo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794" name="Freeform 26"/>
                  <p:cNvSpPr>
                    <a:spLocks/>
                  </p:cNvSpPr>
                  <p:nvPr/>
                </p:nvSpPr>
                <p:spPr bwMode="auto">
                  <a:xfrm>
                    <a:off x="5096" y="2880"/>
                    <a:ext cx="94" cy="157"/>
                  </a:xfrm>
                  <a:custGeom>
                    <a:avLst/>
                    <a:gdLst>
                      <a:gd name="T0" fmla="*/ 63 w 94"/>
                      <a:gd name="T1" fmla="*/ 0 h 157"/>
                      <a:gd name="T2" fmla="*/ 63 w 94"/>
                      <a:gd name="T3" fmla="*/ 20 h 157"/>
                      <a:gd name="T4" fmla="*/ 55 w 94"/>
                      <a:gd name="T5" fmla="*/ 33 h 157"/>
                      <a:gd name="T6" fmla="*/ 57 w 94"/>
                      <a:gd name="T7" fmla="*/ 54 h 157"/>
                      <a:gd name="T8" fmla="*/ 47 w 94"/>
                      <a:gd name="T9" fmla="*/ 82 h 157"/>
                      <a:gd name="T10" fmla="*/ 31 w 94"/>
                      <a:gd name="T11" fmla="*/ 108 h 157"/>
                      <a:gd name="T12" fmla="*/ 7 w 94"/>
                      <a:gd name="T13" fmla="*/ 125 h 157"/>
                      <a:gd name="T14" fmla="*/ 0 w 94"/>
                      <a:gd name="T15" fmla="*/ 154 h 157"/>
                      <a:gd name="T16" fmla="*/ 10 w 94"/>
                      <a:gd name="T17" fmla="*/ 156 h 157"/>
                      <a:gd name="T18" fmla="*/ 10 w 94"/>
                      <a:gd name="T19" fmla="*/ 129 h 157"/>
                      <a:gd name="T20" fmla="*/ 44 w 94"/>
                      <a:gd name="T21" fmla="*/ 127 h 157"/>
                      <a:gd name="T22" fmla="*/ 69 w 94"/>
                      <a:gd name="T23" fmla="*/ 109 h 157"/>
                      <a:gd name="T24" fmla="*/ 69 w 94"/>
                      <a:gd name="T25" fmla="*/ 72 h 157"/>
                      <a:gd name="T26" fmla="*/ 77 w 94"/>
                      <a:gd name="T27" fmla="*/ 58 h 157"/>
                      <a:gd name="T28" fmla="*/ 64 w 94"/>
                      <a:gd name="T29" fmla="*/ 34 h 157"/>
                      <a:gd name="T30" fmla="*/ 82 w 94"/>
                      <a:gd name="T31" fmla="*/ 27 h 157"/>
                      <a:gd name="T32" fmla="*/ 93 w 94"/>
                      <a:gd name="T33" fmla="*/ 8 h 157"/>
                      <a:gd name="T34" fmla="*/ 69 w 94"/>
                      <a:gd name="T35" fmla="*/ 11 h 157"/>
                      <a:gd name="T36" fmla="*/ 63 w 94"/>
                      <a:gd name="T37" fmla="*/ 0 h 1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94" h="157">
                        <a:moveTo>
                          <a:pt x="63" y="0"/>
                        </a:moveTo>
                        <a:lnTo>
                          <a:pt x="63" y="20"/>
                        </a:lnTo>
                        <a:lnTo>
                          <a:pt x="55" y="33"/>
                        </a:lnTo>
                        <a:lnTo>
                          <a:pt x="57" y="54"/>
                        </a:lnTo>
                        <a:lnTo>
                          <a:pt x="47" y="82"/>
                        </a:lnTo>
                        <a:lnTo>
                          <a:pt x="31" y="108"/>
                        </a:lnTo>
                        <a:lnTo>
                          <a:pt x="7" y="125"/>
                        </a:lnTo>
                        <a:lnTo>
                          <a:pt x="0" y="154"/>
                        </a:lnTo>
                        <a:lnTo>
                          <a:pt x="10" y="156"/>
                        </a:lnTo>
                        <a:lnTo>
                          <a:pt x="10" y="129"/>
                        </a:lnTo>
                        <a:lnTo>
                          <a:pt x="44" y="127"/>
                        </a:lnTo>
                        <a:lnTo>
                          <a:pt x="69" y="109"/>
                        </a:lnTo>
                        <a:lnTo>
                          <a:pt x="69" y="72"/>
                        </a:lnTo>
                        <a:lnTo>
                          <a:pt x="77" y="58"/>
                        </a:lnTo>
                        <a:lnTo>
                          <a:pt x="64" y="34"/>
                        </a:lnTo>
                        <a:lnTo>
                          <a:pt x="82" y="27"/>
                        </a:lnTo>
                        <a:lnTo>
                          <a:pt x="93" y="8"/>
                        </a:lnTo>
                        <a:lnTo>
                          <a:pt x="69" y="11"/>
                        </a:lnTo>
                        <a:lnTo>
                          <a:pt x="63" y="0"/>
                        </a:lnTo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795" name="Freeform 27"/>
                  <p:cNvSpPr>
                    <a:spLocks/>
                  </p:cNvSpPr>
                  <p:nvPr/>
                </p:nvSpPr>
                <p:spPr bwMode="auto">
                  <a:xfrm>
                    <a:off x="4741" y="3299"/>
                    <a:ext cx="19" cy="36"/>
                  </a:xfrm>
                  <a:custGeom>
                    <a:avLst/>
                    <a:gdLst>
                      <a:gd name="T0" fmla="*/ 9 w 19"/>
                      <a:gd name="T1" fmla="*/ 0 h 36"/>
                      <a:gd name="T2" fmla="*/ 0 w 19"/>
                      <a:gd name="T3" fmla="*/ 16 h 36"/>
                      <a:gd name="T4" fmla="*/ 6 w 19"/>
                      <a:gd name="T5" fmla="*/ 35 h 36"/>
                      <a:gd name="T6" fmla="*/ 18 w 19"/>
                      <a:gd name="T7" fmla="*/ 21 h 36"/>
                      <a:gd name="T8" fmla="*/ 9 w 19"/>
                      <a:gd name="T9" fmla="*/ 0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" h="36">
                        <a:moveTo>
                          <a:pt x="9" y="0"/>
                        </a:moveTo>
                        <a:lnTo>
                          <a:pt x="0" y="16"/>
                        </a:lnTo>
                        <a:lnTo>
                          <a:pt x="6" y="35"/>
                        </a:lnTo>
                        <a:lnTo>
                          <a:pt x="18" y="21"/>
                        </a:lnTo>
                        <a:lnTo>
                          <a:pt x="9" y="0"/>
                        </a:lnTo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796" name="Freeform 28"/>
                  <p:cNvSpPr>
                    <a:spLocks/>
                  </p:cNvSpPr>
                  <p:nvPr/>
                </p:nvSpPr>
                <p:spPr bwMode="auto">
                  <a:xfrm>
                    <a:off x="4884" y="3337"/>
                    <a:ext cx="220" cy="94"/>
                  </a:xfrm>
                  <a:custGeom>
                    <a:avLst/>
                    <a:gdLst>
                      <a:gd name="T0" fmla="*/ 0 w 220"/>
                      <a:gd name="T1" fmla="*/ 0 h 94"/>
                      <a:gd name="T2" fmla="*/ 33 w 220"/>
                      <a:gd name="T3" fmla="*/ 7 h 94"/>
                      <a:gd name="T4" fmla="*/ 82 w 220"/>
                      <a:gd name="T5" fmla="*/ 41 h 94"/>
                      <a:gd name="T6" fmla="*/ 75 w 220"/>
                      <a:gd name="T7" fmla="*/ 60 h 94"/>
                      <a:gd name="T8" fmla="*/ 115 w 220"/>
                      <a:gd name="T9" fmla="*/ 77 h 94"/>
                      <a:gd name="T10" fmla="*/ 219 w 220"/>
                      <a:gd name="T11" fmla="*/ 77 h 94"/>
                      <a:gd name="T12" fmla="*/ 106 w 220"/>
                      <a:gd name="T13" fmla="*/ 93 h 94"/>
                      <a:gd name="T14" fmla="*/ 75 w 220"/>
                      <a:gd name="T15" fmla="*/ 60 h 94"/>
                      <a:gd name="T16" fmla="*/ 46 w 220"/>
                      <a:gd name="T17" fmla="*/ 54 h 94"/>
                      <a:gd name="T18" fmla="*/ 0 w 220"/>
                      <a:gd name="T19" fmla="*/ 0 h 9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20" h="94">
                        <a:moveTo>
                          <a:pt x="0" y="0"/>
                        </a:moveTo>
                        <a:lnTo>
                          <a:pt x="33" y="7"/>
                        </a:lnTo>
                        <a:lnTo>
                          <a:pt x="82" y="41"/>
                        </a:lnTo>
                        <a:lnTo>
                          <a:pt x="75" y="60"/>
                        </a:lnTo>
                        <a:lnTo>
                          <a:pt x="115" y="77"/>
                        </a:lnTo>
                        <a:lnTo>
                          <a:pt x="219" y="77"/>
                        </a:lnTo>
                        <a:lnTo>
                          <a:pt x="106" y="93"/>
                        </a:lnTo>
                        <a:lnTo>
                          <a:pt x="75" y="60"/>
                        </a:lnTo>
                        <a:lnTo>
                          <a:pt x="46" y="54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797" name="Freeform 29"/>
                  <p:cNvSpPr>
                    <a:spLocks/>
                  </p:cNvSpPr>
                  <p:nvPr/>
                </p:nvSpPr>
                <p:spPr bwMode="auto">
                  <a:xfrm>
                    <a:off x="5059" y="3415"/>
                    <a:ext cx="236" cy="221"/>
                  </a:xfrm>
                  <a:custGeom>
                    <a:avLst/>
                    <a:gdLst>
                      <a:gd name="T0" fmla="*/ 190 w 236"/>
                      <a:gd name="T1" fmla="*/ 216 h 221"/>
                      <a:gd name="T2" fmla="*/ 179 w 236"/>
                      <a:gd name="T3" fmla="*/ 212 h 221"/>
                      <a:gd name="T4" fmla="*/ 154 w 236"/>
                      <a:gd name="T5" fmla="*/ 187 h 221"/>
                      <a:gd name="T6" fmla="*/ 130 w 236"/>
                      <a:gd name="T7" fmla="*/ 182 h 221"/>
                      <a:gd name="T8" fmla="*/ 124 w 236"/>
                      <a:gd name="T9" fmla="*/ 167 h 221"/>
                      <a:gd name="T10" fmla="*/ 110 w 236"/>
                      <a:gd name="T11" fmla="*/ 155 h 221"/>
                      <a:gd name="T12" fmla="*/ 87 w 236"/>
                      <a:gd name="T13" fmla="*/ 155 h 221"/>
                      <a:gd name="T14" fmla="*/ 62 w 236"/>
                      <a:gd name="T15" fmla="*/ 165 h 221"/>
                      <a:gd name="T16" fmla="*/ 40 w 236"/>
                      <a:gd name="T17" fmla="*/ 169 h 221"/>
                      <a:gd name="T18" fmla="*/ 15 w 236"/>
                      <a:gd name="T19" fmla="*/ 169 h 221"/>
                      <a:gd name="T20" fmla="*/ 14 w 236"/>
                      <a:gd name="T21" fmla="*/ 152 h 221"/>
                      <a:gd name="T22" fmla="*/ 5 w 236"/>
                      <a:gd name="T23" fmla="*/ 127 h 221"/>
                      <a:gd name="T24" fmla="*/ 3 w 236"/>
                      <a:gd name="T25" fmla="*/ 114 h 221"/>
                      <a:gd name="T26" fmla="*/ 3 w 236"/>
                      <a:gd name="T27" fmla="*/ 79 h 221"/>
                      <a:gd name="T28" fmla="*/ 44 w 236"/>
                      <a:gd name="T29" fmla="*/ 60 h 221"/>
                      <a:gd name="T30" fmla="*/ 48 w 236"/>
                      <a:gd name="T31" fmla="*/ 41 h 221"/>
                      <a:gd name="T32" fmla="*/ 57 w 236"/>
                      <a:gd name="T33" fmla="*/ 43 h 221"/>
                      <a:gd name="T34" fmla="*/ 77 w 236"/>
                      <a:gd name="T35" fmla="*/ 22 h 221"/>
                      <a:gd name="T36" fmla="*/ 98 w 236"/>
                      <a:gd name="T37" fmla="*/ 25 h 221"/>
                      <a:gd name="T38" fmla="*/ 113 w 236"/>
                      <a:gd name="T39" fmla="*/ 10 h 221"/>
                      <a:gd name="T40" fmla="*/ 125 w 236"/>
                      <a:gd name="T41" fmla="*/ 8 h 221"/>
                      <a:gd name="T42" fmla="*/ 145 w 236"/>
                      <a:gd name="T43" fmla="*/ 34 h 221"/>
                      <a:gd name="T44" fmla="*/ 163 w 236"/>
                      <a:gd name="T45" fmla="*/ 43 h 221"/>
                      <a:gd name="T46" fmla="*/ 165 w 236"/>
                      <a:gd name="T47" fmla="*/ 16 h 221"/>
                      <a:gd name="T48" fmla="*/ 172 w 236"/>
                      <a:gd name="T49" fmla="*/ 0 h 221"/>
                      <a:gd name="T50" fmla="*/ 185 w 236"/>
                      <a:gd name="T51" fmla="*/ 22 h 221"/>
                      <a:gd name="T52" fmla="*/ 196 w 236"/>
                      <a:gd name="T53" fmla="*/ 60 h 221"/>
                      <a:gd name="T54" fmla="*/ 219 w 236"/>
                      <a:gd name="T55" fmla="*/ 83 h 221"/>
                      <a:gd name="T56" fmla="*/ 232 w 236"/>
                      <a:gd name="T57" fmla="*/ 101 h 221"/>
                      <a:gd name="T58" fmla="*/ 235 w 236"/>
                      <a:gd name="T59" fmla="*/ 133 h 221"/>
                      <a:gd name="T60" fmla="*/ 221 w 236"/>
                      <a:gd name="T61" fmla="*/ 169 h 221"/>
                      <a:gd name="T62" fmla="*/ 217 w 236"/>
                      <a:gd name="T63" fmla="*/ 202 h 221"/>
                      <a:gd name="T64" fmla="*/ 196 w 236"/>
                      <a:gd name="T65" fmla="*/ 215 h 2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36" h="221">
                        <a:moveTo>
                          <a:pt x="196" y="215"/>
                        </a:moveTo>
                        <a:lnTo>
                          <a:pt x="190" y="216"/>
                        </a:lnTo>
                        <a:lnTo>
                          <a:pt x="185" y="220"/>
                        </a:lnTo>
                        <a:lnTo>
                          <a:pt x="179" y="212"/>
                        </a:lnTo>
                        <a:lnTo>
                          <a:pt x="158" y="202"/>
                        </a:lnTo>
                        <a:lnTo>
                          <a:pt x="154" y="187"/>
                        </a:lnTo>
                        <a:lnTo>
                          <a:pt x="147" y="182"/>
                        </a:lnTo>
                        <a:lnTo>
                          <a:pt x="130" y="182"/>
                        </a:lnTo>
                        <a:lnTo>
                          <a:pt x="130" y="170"/>
                        </a:lnTo>
                        <a:lnTo>
                          <a:pt x="124" y="167"/>
                        </a:lnTo>
                        <a:lnTo>
                          <a:pt x="123" y="157"/>
                        </a:lnTo>
                        <a:lnTo>
                          <a:pt x="110" y="155"/>
                        </a:lnTo>
                        <a:lnTo>
                          <a:pt x="98" y="152"/>
                        </a:lnTo>
                        <a:lnTo>
                          <a:pt x="87" y="155"/>
                        </a:lnTo>
                        <a:lnTo>
                          <a:pt x="87" y="157"/>
                        </a:lnTo>
                        <a:lnTo>
                          <a:pt x="62" y="165"/>
                        </a:lnTo>
                        <a:lnTo>
                          <a:pt x="62" y="169"/>
                        </a:lnTo>
                        <a:lnTo>
                          <a:pt x="40" y="169"/>
                        </a:lnTo>
                        <a:lnTo>
                          <a:pt x="28" y="176"/>
                        </a:lnTo>
                        <a:lnTo>
                          <a:pt x="15" y="169"/>
                        </a:lnTo>
                        <a:lnTo>
                          <a:pt x="14" y="167"/>
                        </a:lnTo>
                        <a:lnTo>
                          <a:pt x="14" y="152"/>
                        </a:lnTo>
                        <a:lnTo>
                          <a:pt x="10" y="139"/>
                        </a:lnTo>
                        <a:lnTo>
                          <a:pt x="5" y="127"/>
                        </a:lnTo>
                        <a:lnTo>
                          <a:pt x="8" y="118"/>
                        </a:lnTo>
                        <a:lnTo>
                          <a:pt x="3" y="114"/>
                        </a:lnTo>
                        <a:lnTo>
                          <a:pt x="0" y="93"/>
                        </a:lnTo>
                        <a:lnTo>
                          <a:pt x="3" y="79"/>
                        </a:lnTo>
                        <a:lnTo>
                          <a:pt x="16" y="68"/>
                        </a:lnTo>
                        <a:lnTo>
                          <a:pt x="44" y="60"/>
                        </a:lnTo>
                        <a:lnTo>
                          <a:pt x="51" y="51"/>
                        </a:lnTo>
                        <a:lnTo>
                          <a:pt x="48" y="41"/>
                        </a:lnTo>
                        <a:lnTo>
                          <a:pt x="55" y="38"/>
                        </a:lnTo>
                        <a:lnTo>
                          <a:pt x="57" y="43"/>
                        </a:lnTo>
                        <a:lnTo>
                          <a:pt x="60" y="35"/>
                        </a:lnTo>
                        <a:lnTo>
                          <a:pt x="77" y="22"/>
                        </a:lnTo>
                        <a:lnTo>
                          <a:pt x="87" y="28"/>
                        </a:lnTo>
                        <a:lnTo>
                          <a:pt x="98" y="25"/>
                        </a:lnTo>
                        <a:lnTo>
                          <a:pt x="102" y="13"/>
                        </a:lnTo>
                        <a:lnTo>
                          <a:pt x="113" y="10"/>
                        </a:lnTo>
                        <a:lnTo>
                          <a:pt x="110" y="2"/>
                        </a:lnTo>
                        <a:lnTo>
                          <a:pt x="125" y="8"/>
                        </a:lnTo>
                        <a:lnTo>
                          <a:pt x="138" y="5"/>
                        </a:lnTo>
                        <a:lnTo>
                          <a:pt x="145" y="34"/>
                        </a:lnTo>
                        <a:lnTo>
                          <a:pt x="154" y="43"/>
                        </a:lnTo>
                        <a:lnTo>
                          <a:pt x="163" y="43"/>
                        </a:lnTo>
                        <a:lnTo>
                          <a:pt x="167" y="25"/>
                        </a:lnTo>
                        <a:lnTo>
                          <a:pt x="165" y="16"/>
                        </a:lnTo>
                        <a:lnTo>
                          <a:pt x="167" y="2"/>
                        </a:lnTo>
                        <a:lnTo>
                          <a:pt x="172" y="0"/>
                        </a:lnTo>
                        <a:lnTo>
                          <a:pt x="179" y="18"/>
                        </a:lnTo>
                        <a:lnTo>
                          <a:pt x="185" y="22"/>
                        </a:lnTo>
                        <a:lnTo>
                          <a:pt x="189" y="38"/>
                        </a:lnTo>
                        <a:lnTo>
                          <a:pt x="196" y="60"/>
                        </a:lnTo>
                        <a:lnTo>
                          <a:pt x="206" y="66"/>
                        </a:lnTo>
                        <a:lnTo>
                          <a:pt x="219" y="83"/>
                        </a:lnTo>
                        <a:lnTo>
                          <a:pt x="221" y="91"/>
                        </a:lnTo>
                        <a:lnTo>
                          <a:pt x="232" y="101"/>
                        </a:lnTo>
                        <a:lnTo>
                          <a:pt x="235" y="119"/>
                        </a:lnTo>
                        <a:lnTo>
                          <a:pt x="235" y="133"/>
                        </a:lnTo>
                        <a:lnTo>
                          <a:pt x="232" y="155"/>
                        </a:lnTo>
                        <a:lnTo>
                          <a:pt x="221" y="169"/>
                        </a:lnTo>
                        <a:lnTo>
                          <a:pt x="217" y="187"/>
                        </a:lnTo>
                        <a:lnTo>
                          <a:pt x="217" y="202"/>
                        </a:lnTo>
                        <a:lnTo>
                          <a:pt x="206" y="205"/>
                        </a:lnTo>
                        <a:lnTo>
                          <a:pt x="196" y="215"/>
                        </a:lnTo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798" name="Freeform 30"/>
                  <p:cNvSpPr>
                    <a:spLocks/>
                  </p:cNvSpPr>
                  <p:nvPr/>
                </p:nvSpPr>
                <p:spPr bwMode="auto">
                  <a:xfrm>
                    <a:off x="5247" y="3648"/>
                    <a:ext cx="18" cy="27"/>
                  </a:xfrm>
                  <a:custGeom>
                    <a:avLst/>
                    <a:gdLst>
                      <a:gd name="T0" fmla="*/ 9 w 18"/>
                      <a:gd name="T1" fmla="*/ 23 h 27"/>
                      <a:gd name="T2" fmla="*/ 3 w 18"/>
                      <a:gd name="T3" fmla="*/ 19 h 27"/>
                      <a:gd name="T4" fmla="*/ 3 w 18"/>
                      <a:gd name="T5" fmla="*/ 15 h 27"/>
                      <a:gd name="T6" fmla="*/ 3 w 18"/>
                      <a:gd name="T7" fmla="*/ 11 h 27"/>
                      <a:gd name="T8" fmla="*/ 2 w 18"/>
                      <a:gd name="T9" fmla="*/ 7 h 27"/>
                      <a:gd name="T10" fmla="*/ 0 w 18"/>
                      <a:gd name="T11" fmla="*/ 0 h 27"/>
                      <a:gd name="T12" fmla="*/ 3 w 18"/>
                      <a:gd name="T13" fmla="*/ 0 h 27"/>
                      <a:gd name="T14" fmla="*/ 9 w 18"/>
                      <a:gd name="T15" fmla="*/ 4 h 27"/>
                      <a:gd name="T16" fmla="*/ 12 w 18"/>
                      <a:gd name="T17" fmla="*/ 3 h 27"/>
                      <a:gd name="T18" fmla="*/ 13 w 18"/>
                      <a:gd name="T19" fmla="*/ 3 h 27"/>
                      <a:gd name="T20" fmla="*/ 17 w 18"/>
                      <a:gd name="T21" fmla="*/ 0 h 27"/>
                      <a:gd name="T22" fmla="*/ 17 w 18"/>
                      <a:gd name="T23" fmla="*/ 11 h 27"/>
                      <a:gd name="T24" fmla="*/ 15 w 18"/>
                      <a:gd name="T25" fmla="*/ 15 h 27"/>
                      <a:gd name="T26" fmla="*/ 13 w 18"/>
                      <a:gd name="T27" fmla="*/ 19 h 27"/>
                      <a:gd name="T28" fmla="*/ 13 w 18"/>
                      <a:gd name="T29" fmla="*/ 22 h 27"/>
                      <a:gd name="T30" fmla="*/ 12 w 18"/>
                      <a:gd name="T31" fmla="*/ 23 h 27"/>
                      <a:gd name="T32" fmla="*/ 12 w 18"/>
                      <a:gd name="T33" fmla="*/ 26 h 27"/>
                      <a:gd name="T34" fmla="*/ 9 w 18"/>
                      <a:gd name="T35" fmla="*/ 23 h 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8" h="27">
                        <a:moveTo>
                          <a:pt x="9" y="23"/>
                        </a:moveTo>
                        <a:lnTo>
                          <a:pt x="3" y="19"/>
                        </a:lnTo>
                        <a:lnTo>
                          <a:pt x="3" y="15"/>
                        </a:lnTo>
                        <a:lnTo>
                          <a:pt x="3" y="11"/>
                        </a:lnTo>
                        <a:lnTo>
                          <a:pt x="2" y="7"/>
                        </a:lnTo>
                        <a:lnTo>
                          <a:pt x="0" y="0"/>
                        </a:lnTo>
                        <a:lnTo>
                          <a:pt x="3" y="0"/>
                        </a:lnTo>
                        <a:lnTo>
                          <a:pt x="9" y="4"/>
                        </a:lnTo>
                        <a:lnTo>
                          <a:pt x="12" y="3"/>
                        </a:lnTo>
                        <a:lnTo>
                          <a:pt x="13" y="3"/>
                        </a:lnTo>
                        <a:lnTo>
                          <a:pt x="17" y="0"/>
                        </a:lnTo>
                        <a:lnTo>
                          <a:pt x="17" y="11"/>
                        </a:lnTo>
                        <a:lnTo>
                          <a:pt x="15" y="15"/>
                        </a:lnTo>
                        <a:lnTo>
                          <a:pt x="13" y="19"/>
                        </a:lnTo>
                        <a:lnTo>
                          <a:pt x="13" y="22"/>
                        </a:lnTo>
                        <a:lnTo>
                          <a:pt x="12" y="23"/>
                        </a:lnTo>
                        <a:lnTo>
                          <a:pt x="12" y="26"/>
                        </a:lnTo>
                        <a:lnTo>
                          <a:pt x="9" y="23"/>
                        </a:lnTo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799" name="Freeform 31"/>
                  <p:cNvSpPr>
                    <a:spLocks/>
                  </p:cNvSpPr>
                  <p:nvPr/>
                </p:nvSpPr>
                <p:spPr bwMode="auto">
                  <a:xfrm>
                    <a:off x="4424" y="3395"/>
                    <a:ext cx="26" cy="106"/>
                  </a:xfrm>
                  <a:custGeom>
                    <a:avLst/>
                    <a:gdLst>
                      <a:gd name="T0" fmla="*/ 3 w 26"/>
                      <a:gd name="T1" fmla="*/ 37 h 106"/>
                      <a:gd name="T2" fmla="*/ 13 w 26"/>
                      <a:gd name="T3" fmla="*/ 28 h 106"/>
                      <a:gd name="T4" fmla="*/ 20 w 26"/>
                      <a:gd name="T5" fmla="*/ 0 h 106"/>
                      <a:gd name="T6" fmla="*/ 25 w 26"/>
                      <a:gd name="T7" fmla="*/ 42 h 106"/>
                      <a:gd name="T8" fmla="*/ 17 w 26"/>
                      <a:gd name="T9" fmla="*/ 94 h 106"/>
                      <a:gd name="T10" fmla="*/ 0 w 26"/>
                      <a:gd name="T11" fmla="*/ 105 h 106"/>
                      <a:gd name="T12" fmla="*/ 0 w 26"/>
                      <a:gd name="T13" fmla="*/ 80 h 106"/>
                      <a:gd name="T14" fmla="*/ 5 w 26"/>
                      <a:gd name="T15" fmla="*/ 64 h 106"/>
                      <a:gd name="T16" fmla="*/ 3 w 26"/>
                      <a:gd name="T17" fmla="*/ 37 h 1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6" h="106">
                        <a:moveTo>
                          <a:pt x="3" y="37"/>
                        </a:moveTo>
                        <a:lnTo>
                          <a:pt x="13" y="28"/>
                        </a:lnTo>
                        <a:lnTo>
                          <a:pt x="20" y="0"/>
                        </a:lnTo>
                        <a:lnTo>
                          <a:pt x="25" y="42"/>
                        </a:lnTo>
                        <a:lnTo>
                          <a:pt x="17" y="94"/>
                        </a:lnTo>
                        <a:lnTo>
                          <a:pt x="0" y="105"/>
                        </a:lnTo>
                        <a:lnTo>
                          <a:pt x="0" y="80"/>
                        </a:lnTo>
                        <a:lnTo>
                          <a:pt x="5" y="64"/>
                        </a:lnTo>
                        <a:lnTo>
                          <a:pt x="3" y="37"/>
                        </a:lnTo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  <p:sp>
        <p:nvSpPr>
          <p:cNvPr id="32800" name="Rectangle 3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735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2801" name="Rectangle 3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8575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2802" name="Rectangle 34"/>
          <p:cNvSpPr>
            <a:spLocks noChangeArrowheads="1"/>
          </p:cNvSpPr>
          <p:nvPr/>
        </p:nvSpPr>
        <p:spPr bwMode="auto">
          <a:xfrm>
            <a:off x="85725" y="6486525"/>
            <a:ext cx="21431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r>
              <a:rPr lang="en-US" altLang="en-US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K.F. Wendt 16 JAN 2003</a:t>
            </a:r>
            <a:endParaRPr lang="en-US" altLang="en-US" sz="1400"/>
          </a:p>
        </p:txBody>
      </p:sp>
      <p:sp>
        <p:nvSpPr>
          <p:cNvPr id="32803" name="Rectangle 35"/>
          <p:cNvSpPr>
            <a:spLocks noChangeArrowheads="1"/>
          </p:cNvSpPr>
          <p:nvPr/>
        </p:nvSpPr>
        <p:spPr bwMode="auto">
          <a:xfrm>
            <a:off x="8670925" y="6486525"/>
            <a:ext cx="38735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 algn="r"/>
            <a:fld id="{99DDBB50-B98E-4D6A-824A-AB4E30F41701}" type="slidenum">
              <a:rPr lang="en-US" altLang="en-US" sz="1400"/>
              <a:pPr algn="r"/>
              <a:t>‹#›</a:t>
            </a:fld>
            <a:endParaRPr lang="en-US" altLang="en-US" sz="140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F"/>
        <a:defRPr sz="3200" b="1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 b="1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4000"/>
        <a:buFont typeface="Monotype Sorts" pitchFamily="2" charset="2"/>
        <a:buChar char="u"/>
        <a:defRPr sz="2400" b="1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 b="1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 b="1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jpe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6.emf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772400" cy="1143000"/>
          </a:xfr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altLang="en-US" sz="4400"/>
              <a:t>History of Weather Observation in Wisconsin</a:t>
            </a:r>
            <a:br>
              <a:rPr lang="en-US" altLang="en-US" sz="4400"/>
            </a:br>
            <a:r>
              <a:rPr lang="en-US" altLang="en-US" sz="4400"/>
              <a:t/>
            </a:r>
            <a:br>
              <a:rPr lang="en-US" altLang="en-US" sz="4400"/>
            </a:br>
            <a:r>
              <a:rPr lang="en-US" altLang="en-US" sz="3200"/>
              <a:t>K.F. Wendt Library Group</a:t>
            </a:r>
            <a:r>
              <a:rPr lang="en-US" altLang="en-US" sz="4400"/>
              <a:t> </a:t>
            </a:r>
            <a:br>
              <a:rPr lang="en-US" altLang="en-US" sz="4400"/>
            </a:br>
            <a:r>
              <a:rPr lang="en-US" altLang="en-US" sz="2800"/>
              <a:t>16 Jan 2003</a:t>
            </a:r>
            <a:br>
              <a:rPr lang="en-US" altLang="en-US" sz="2800"/>
            </a:br>
            <a:r>
              <a:rPr lang="en-US" altLang="en-US" sz="2800"/>
              <a:t>Madison</a:t>
            </a:r>
            <a:endParaRPr lang="en-US" altLang="en-US" sz="400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3810000"/>
            <a:ext cx="7239000" cy="1752600"/>
          </a:xfrm>
        </p:spPr>
        <p:txBody>
          <a:bodyPr/>
          <a:lstStyle/>
          <a:p>
            <a:r>
              <a:rPr lang="en-US" altLang="en-US" sz="3200">
                <a:latin typeface="Arial Narrow" panose="020B0606020202030204" pitchFamily="34" charset="0"/>
              </a:rPr>
              <a:t>Edward J. Hopkins, Ph.D.</a:t>
            </a:r>
            <a:endParaRPr lang="en-US" altLang="en-US" sz="2800"/>
          </a:p>
          <a:p>
            <a:r>
              <a:rPr lang="en-US" altLang="en-US" i="1"/>
              <a:t>Center for Climatic Research</a:t>
            </a:r>
          </a:p>
          <a:p>
            <a:r>
              <a:rPr lang="en-US" altLang="en-US" i="1"/>
              <a:t>Dept. of Atmospheric &amp; Oceanic Sciences</a:t>
            </a:r>
          </a:p>
          <a:p>
            <a:r>
              <a:rPr lang="en-US" altLang="en-US" i="1"/>
              <a:t>University of Wisconsin-Madison</a:t>
            </a:r>
          </a:p>
          <a:p>
            <a:r>
              <a:rPr lang="en-US" altLang="en-US" sz="2800" i="1">
                <a:latin typeface="Albertus Xb (W1)" charset="0"/>
              </a:rPr>
              <a:t>hopkins@meteor.wisc.edu</a:t>
            </a:r>
            <a:endParaRPr lang="en-US" altLang="en-US" sz="3200" i="1">
              <a:latin typeface="Albertus Xb (W1)" charset="0"/>
            </a:endParaRPr>
          </a:p>
          <a:p>
            <a:endParaRPr lang="en-US" altLang="en-US" sz="3200"/>
          </a:p>
        </p:txBody>
      </p:sp>
      <p:pic>
        <p:nvPicPr>
          <p:cNvPr id="2052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4800"/>
            <a:ext cx="22098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85750"/>
            <a:ext cx="7772400" cy="1339850"/>
          </a:xfrm>
        </p:spPr>
        <p:txBody>
          <a:bodyPr/>
          <a:lstStyle/>
          <a:p>
            <a:r>
              <a:rPr lang="en-US" altLang="en-US"/>
              <a:t>Early Motivation for Weather Observations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To study possible link between climate &amp; disease.</a:t>
            </a:r>
          </a:p>
          <a:p>
            <a:r>
              <a:rPr lang="en-US" altLang="en-US"/>
              <a:t>To obtain climate information in support of agriculture &amp; commerce.</a:t>
            </a:r>
          </a:p>
          <a:p>
            <a:r>
              <a:rPr lang="en-US" altLang="en-US"/>
              <a:t>To gain better understanding of structure &amp; movement of storm systems - </a:t>
            </a:r>
            <a:r>
              <a:rPr lang="en-US" altLang="en-US" i="1"/>
              <a:t>i.e. ,</a:t>
            </a:r>
            <a:r>
              <a:rPr lang="en-US" altLang="en-US"/>
              <a:t> weather forecasting.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 sz="3600"/>
              <a:t>DID YOU KNOW THAT ...</a:t>
            </a:r>
            <a:r>
              <a:rPr lang="en-US" altLang="en-US" sz="3600" b="0"/>
              <a:t>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839200" cy="4114800"/>
          </a:xfrm>
          <a:noFill/>
          <a:ln/>
        </p:spPr>
        <p:txBody>
          <a:bodyPr/>
          <a:lstStyle/>
          <a:p>
            <a:r>
              <a:rPr lang="en-US" altLang="en-US" sz="2800" b="0">
                <a:latin typeface="Arial Rounded MT Bold" pitchFamily="34" charset="0"/>
              </a:rPr>
              <a:t>1st Wisconsin weather observations made in 1820’s at</a:t>
            </a:r>
            <a:br>
              <a:rPr lang="en-US" altLang="en-US" sz="2800" b="0">
                <a:latin typeface="Arial Rounded MT Bold" pitchFamily="34" charset="0"/>
              </a:rPr>
            </a:br>
            <a:r>
              <a:rPr lang="en-US" altLang="en-US" sz="2800" b="0">
                <a:latin typeface="Arial Rounded MT Bold" pitchFamily="34" charset="0"/>
              </a:rPr>
              <a:t>   Ft. Howard, Ft. Winnebago &amp; Ft. Crawford?</a:t>
            </a:r>
          </a:p>
          <a:p>
            <a:r>
              <a:rPr lang="en-US" altLang="en-US" sz="2800" b="0">
                <a:latin typeface="Arial Rounded MT Bold" pitchFamily="34" charset="0"/>
              </a:rPr>
              <a:t>Dr. William Beaumont, who became famous for his pioneering research in human digestion, was also surgeon/weather observer at Forts Howard &amp; Crawford?</a:t>
            </a:r>
          </a:p>
        </p:txBody>
      </p:sp>
    </p:spTree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altLang="en-US"/>
              <a:t>U.S. Army Medical Department 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8610600" cy="4114800"/>
          </a:xfrm>
        </p:spPr>
        <p:txBody>
          <a:bodyPr/>
          <a:lstStyle/>
          <a:p>
            <a:r>
              <a:rPr lang="en-US" altLang="en-US"/>
              <a:t>Background</a:t>
            </a:r>
          </a:p>
          <a:p>
            <a:pPr lvl="1"/>
            <a:r>
              <a:rPr lang="en-US" altLang="en-US">
                <a:latin typeface="Arial" panose="020B0604020202020204" pitchFamily="34" charset="0"/>
              </a:rPr>
              <a:t>The Nation’s first weather observing network.</a:t>
            </a:r>
            <a:endParaRPr lang="en-US" altLang="en-US"/>
          </a:p>
          <a:p>
            <a:pPr lvl="1"/>
            <a:r>
              <a:rPr lang="en-US" altLang="en-US" sz="3200">
                <a:latin typeface="Arial" panose="020B0604020202020204" pitchFamily="34" charset="0"/>
              </a:rPr>
              <a:t>Purpose: </a:t>
            </a:r>
            <a:r>
              <a:rPr lang="en-US" altLang="en-US" i="1">
                <a:latin typeface="Arial" panose="020B0604020202020204" pitchFamily="34" charset="0"/>
              </a:rPr>
              <a:t>Need for Weather Data</a:t>
            </a:r>
            <a:br>
              <a:rPr lang="en-US" altLang="en-US" i="1">
                <a:latin typeface="Arial" panose="020B0604020202020204" pitchFamily="34" charset="0"/>
              </a:rPr>
            </a:br>
            <a:r>
              <a:rPr lang="en-US" altLang="en-US" i="1">
                <a:latin typeface="Arial" panose="020B0604020202020204" pitchFamily="34" charset="0"/>
              </a:rPr>
              <a:t> to determine relationship between disease &amp; climate in both settled areas and frontier</a:t>
            </a:r>
          </a:p>
          <a:p>
            <a:pPr lvl="1"/>
            <a:r>
              <a:rPr lang="en-US" altLang="en-US" i="1">
                <a:latin typeface="Arial" panose="020B0604020202020204" pitchFamily="34" charset="0"/>
              </a:rPr>
              <a:t>Commenced at end of War of 1812</a:t>
            </a:r>
            <a:endParaRPr lang="en-US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307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19</a:t>
            </a:r>
            <a:r>
              <a:rPr lang="en-US" altLang="en-US" baseline="30000"/>
              <a:t>th</a:t>
            </a:r>
            <a:r>
              <a:rPr lang="en-US" altLang="en-US"/>
              <a:t> Century Forts Data </a:t>
            </a:r>
            <a:r>
              <a:rPr lang="en-US" altLang="en-US" sz="3200"/>
              <a:t>ca. 1838</a:t>
            </a:r>
            <a:br>
              <a:rPr lang="en-US" altLang="en-US" sz="3200"/>
            </a:br>
            <a:r>
              <a:rPr lang="en-US" altLang="en-US" sz="2800" i="1"/>
              <a:t>National Climatic Data Center</a:t>
            </a:r>
            <a:endParaRPr lang="en-US" altLang="en-US"/>
          </a:p>
        </p:txBody>
      </p:sp>
      <p:pic>
        <p:nvPicPr>
          <p:cNvPr id="139269" name="Picture 3077" descr="A:\FORT183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1633538"/>
            <a:ext cx="7905750" cy="469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U.S. Medical Dept. &amp; Wisconsin Forts </a:t>
            </a:r>
            <a:r>
              <a:rPr lang="en-US" altLang="en-US" sz="3200" i="1"/>
              <a:t>(con’t.)</a:t>
            </a:r>
            <a:endParaRPr lang="en-US" altLang="en-US"/>
          </a:p>
        </p:txBody>
      </p:sp>
      <p:sp>
        <p:nvSpPr>
          <p:cNvPr id="14233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657350"/>
            <a:ext cx="8077200" cy="4114800"/>
          </a:xfrm>
        </p:spPr>
        <p:txBody>
          <a:bodyPr/>
          <a:lstStyle/>
          <a:p>
            <a:r>
              <a:rPr lang="en-US" altLang="en-US"/>
              <a:t>Significance of the network</a:t>
            </a:r>
          </a:p>
          <a:p>
            <a:pPr lvl="1"/>
            <a:r>
              <a:rPr lang="en-US" altLang="en-US" sz="2400"/>
              <a:t>1842 S. Forry “The Climate of the United States and its Endemic Influences”</a:t>
            </a:r>
            <a:endParaRPr lang="en-US" altLang="en-US" sz="3200"/>
          </a:p>
          <a:p>
            <a:pPr lvl="1"/>
            <a:r>
              <a:rPr lang="en-US" altLang="en-US" sz="2400"/>
              <a:t>1857 L. Blodget -</a:t>
            </a:r>
            <a:r>
              <a:rPr lang="en-US" altLang="en-US" sz="3200"/>
              <a:t> “</a:t>
            </a:r>
            <a:r>
              <a:rPr lang="en-US" altLang="en-US" sz="2400"/>
              <a:t>Climatology of the United States”</a:t>
            </a:r>
            <a:endParaRPr lang="en-US" altLang="en-US"/>
          </a:p>
          <a:p>
            <a:r>
              <a:rPr lang="en-US" altLang="en-US"/>
              <a:t>Forts in Wisconsin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9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458200" cy="1143000"/>
          </a:xfrm>
        </p:spPr>
        <p:txBody>
          <a:bodyPr/>
          <a:lstStyle/>
          <a:p>
            <a:r>
              <a:rPr lang="en-US" altLang="en-US"/>
              <a:t>Forts in Old Northwest</a:t>
            </a:r>
            <a:r>
              <a:rPr lang="en-US" altLang="en-US" b="0"/>
              <a:t> </a:t>
            </a:r>
            <a:r>
              <a:rPr lang="en-US" altLang="en-US" sz="2800" b="0"/>
              <a:t>ca. 1840</a:t>
            </a:r>
            <a:endParaRPr lang="en-US" altLang="en-US" b="0"/>
          </a:p>
        </p:txBody>
      </p:sp>
      <p:pic>
        <p:nvPicPr>
          <p:cNvPr id="56323" name="Picture 3" descr="C:\My Documents\wxdown\WIWXBK\FORTMA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47738"/>
            <a:ext cx="8382000" cy="5910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53" name="Picture 1029" descr="A:\mil-r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52400"/>
            <a:ext cx="6124575" cy="647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854" name="Rectangle 1030"/>
          <p:cNvSpPr>
            <a:spLocks noChangeArrowheads="1"/>
          </p:cNvSpPr>
          <p:nvPr/>
        </p:nvSpPr>
        <p:spPr bwMode="auto">
          <a:xfrm>
            <a:off x="2743200" y="1524000"/>
            <a:ext cx="43243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Wisconsin Forts </a:t>
            </a:r>
            <a:br>
              <a:rPr lang="en-US" altLang="en-US" sz="3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</a:br>
            <a:r>
              <a:rPr lang="en-US" altLang="en-US" sz="3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&amp; the Military Road</a:t>
            </a:r>
            <a:endParaRPr lang="en-US" altLang="en-US" sz="36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altLang="en-US"/>
              <a:t>Ft. Howard</a:t>
            </a:r>
            <a:r>
              <a:rPr lang="en-US" altLang="en-US" b="0"/>
              <a:t/>
            </a:r>
            <a:br>
              <a:rPr lang="en-US" altLang="en-US" b="0"/>
            </a:br>
            <a:r>
              <a:rPr lang="en-US" altLang="en-US" sz="1200"/>
              <a:t>State Historical Society of Wisconsin: Negative No. WHi (x3) 23870</a:t>
            </a:r>
            <a:endParaRPr lang="en-US" altLang="en-US"/>
          </a:p>
        </p:txBody>
      </p:sp>
      <p:pic>
        <p:nvPicPr>
          <p:cNvPr id="143363" name="Picture 3" descr="C:\My Documents\Weather\howa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71600"/>
            <a:ext cx="7194550" cy="501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050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altLang="en-US"/>
              <a:t>Ft. Winnebago in 1831</a:t>
            </a:r>
            <a:br>
              <a:rPr lang="en-US" altLang="en-US"/>
            </a:br>
            <a:r>
              <a:rPr lang="en-US" altLang="en-US" sz="1000"/>
              <a:t>Kinzie, Mrs. John H. Wau-Bun, the "Early Day" in the Northwest. Chicago: D. B. Cooke &amp; Co., Publishers, 1857.</a:t>
            </a:r>
            <a:endParaRPr lang="en-US" altLang="en-US"/>
          </a:p>
        </p:txBody>
      </p:sp>
      <p:pic>
        <p:nvPicPr>
          <p:cNvPr id="145411" name="Picture 2051" descr="C:\My Documents\Weather\winneba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71600"/>
            <a:ext cx="7316788" cy="496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763000" cy="1143000"/>
          </a:xfrm>
        </p:spPr>
        <p:txBody>
          <a:bodyPr/>
          <a:lstStyle/>
          <a:p>
            <a:r>
              <a:rPr lang="en-US" altLang="en-US" sz="2800"/>
              <a:t>Mississippi River near Ft. Crawford 1837</a:t>
            </a:r>
            <a:r>
              <a:rPr lang="en-US" altLang="en-US" sz="3600" b="0"/>
              <a:t/>
            </a:r>
            <a:br>
              <a:rPr lang="en-US" altLang="en-US" sz="3600" b="0"/>
            </a:br>
            <a:r>
              <a:rPr lang="en-US" altLang="en-US" sz="1000"/>
              <a:t>State Historical Society of Wisconsin Visual Archives: Album 12.27</a:t>
            </a:r>
            <a:endParaRPr lang="en-US" altLang="en-US"/>
          </a:p>
        </p:txBody>
      </p:sp>
      <p:pic>
        <p:nvPicPr>
          <p:cNvPr id="144387" name="Picture 3" descr="C:\My Documents\Weather\crawfor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90600"/>
            <a:ext cx="7316788" cy="558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3074"/>
          <p:cNvSpPr>
            <a:spLocks noGrp="1" noChangeArrowheads="1"/>
          </p:cNvSpPr>
          <p:nvPr>
            <p:ph type="title"/>
          </p:nvPr>
        </p:nvSpPr>
        <p:spPr>
          <a:xfrm>
            <a:off x="4419600" y="304800"/>
            <a:ext cx="4343400" cy="1143000"/>
          </a:xfrm>
        </p:spPr>
        <p:txBody>
          <a:bodyPr/>
          <a:lstStyle/>
          <a:p>
            <a:r>
              <a:rPr lang="en-US" altLang="en-US"/>
              <a:t>Now Available!</a:t>
            </a:r>
          </a:p>
        </p:txBody>
      </p:sp>
      <p:pic>
        <p:nvPicPr>
          <p:cNvPr id="197635" name="Picture 3075" descr="C:\Documents and Settings\Ed Hopkins.HOPKINS\My Documents\WI-DATA\WI-BOOKS\3082.jpg"/>
          <p:cNvPicPr>
            <a:picLocks noChangeAspect="1" noChangeArrowheads="1"/>
          </p:cNvPicPr>
          <p:nvPr/>
        </p:nvPicPr>
        <p:blipFill>
          <a:blip r:embed="rId6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4003675" cy="603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7637" name="WordArt 3077"/>
          <p:cNvSpPr>
            <a:spLocks noChangeArrowheads="1" noChangeShapeType="1" noTextEdit="1"/>
          </p:cNvSpPr>
          <p:nvPr/>
        </p:nvSpPr>
        <p:spPr bwMode="auto">
          <a:xfrm>
            <a:off x="1600200" y="1524000"/>
            <a:ext cx="6321425" cy="18827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Wisconsin's Weather &amp; Climate</a:t>
            </a:r>
          </a:p>
        </p:txBody>
      </p:sp>
      <p:sp>
        <p:nvSpPr>
          <p:cNvPr id="197639" name="WordArt 3079"/>
          <p:cNvSpPr>
            <a:spLocks noChangeArrowheads="1" noChangeShapeType="1" noTextEdit="1"/>
          </p:cNvSpPr>
          <p:nvPr/>
        </p:nvSpPr>
        <p:spPr bwMode="auto">
          <a:xfrm>
            <a:off x="4953000" y="3200400"/>
            <a:ext cx="3543300" cy="13906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 panose="020B0806030902050204" pitchFamily="34" charset="0"/>
              </a:rPr>
              <a:t>by Joseph M. Moran &amp;</a:t>
            </a:r>
          </a:p>
          <a:p>
            <a:pPr algn="ctr"/>
            <a:r>
              <a:rPr lang="en-US" sz="32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 panose="020B0806030902050204" pitchFamily="34" charset="0"/>
              </a:rPr>
              <a:t>Edward J. Hopkins</a:t>
            </a:r>
          </a:p>
        </p:txBody>
      </p:sp>
      <p:sp>
        <p:nvSpPr>
          <p:cNvPr id="197641" name="WordArt 3081"/>
          <p:cNvSpPr>
            <a:spLocks noChangeArrowheads="1" noChangeShapeType="1" noTextEdit="1"/>
          </p:cNvSpPr>
          <p:nvPr/>
        </p:nvSpPr>
        <p:spPr bwMode="auto">
          <a:xfrm>
            <a:off x="4724400" y="4876800"/>
            <a:ext cx="1581150" cy="7302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 panose="020B0806030902050204" pitchFamily="34" charset="0"/>
              </a:rPr>
              <a:t>from </a:t>
            </a:r>
          </a:p>
          <a:p>
            <a:pPr algn="ctr"/>
            <a:r>
              <a:rPr lang="en-US" sz="32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 panose="020B0806030902050204" pitchFamily="34" charset="0"/>
              </a:rPr>
              <a:t>UW Press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7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7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7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7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7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4" grpId="0" autoUpdateAnimBg="0"/>
      <p:bldP spid="197637" grpId="0" animBg="1"/>
      <p:bldP spid="197639" grpId="0" animBg="1"/>
      <p:bldP spid="19764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Forts Weather Data</a:t>
            </a:r>
            <a:endParaRPr lang="en-US" altLang="en-US" b="0"/>
          </a:p>
        </p:txBody>
      </p:sp>
      <p:sp>
        <p:nvSpPr>
          <p:cNvPr id="9216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610600" cy="4114800"/>
          </a:xfrm>
        </p:spPr>
        <p:txBody>
          <a:bodyPr/>
          <a:lstStyle/>
          <a:p>
            <a:r>
              <a:rPr lang="en-US" altLang="en-US"/>
              <a:t>Observations (3 to 4 times daily)</a:t>
            </a:r>
          </a:p>
          <a:p>
            <a:pPr lvl="1"/>
            <a:r>
              <a:rPr lang="en-US" altLang="en-US">
                <a:latin typeface="Arial" panose="020B0604020202020204" pitchFamily="34" charset="0"/>
              </a:rPr>
              <a:t>Starting in 1822:</a:t>
            </a:r>
            <a:br>
              <a:rPr lang="en-US" altLang="en-US">
                <a:latin typeface="Arial" panose="020B0604020202020204" pitchFamily="34" charset="0"/>
              </a:rPr>
            </a:br>
            <a:r>
              <a:rPr lang="en-US" altLang="en-US">
                <a:latin typeface="Arial" panose="020B0604020202020204" pitchFamily="34" charset="0"/>
              </a:rPr>
              <a:t>	  Temperature, prevailing winds &amp; weather;</a:t>
            </a:r>
          </a:p>
          <a:p>
            <a:pPr lvl="1"/>
            <a:r>
              <a:rPr lang="en-US" altLang="en-US">
                <a:latin typeface="Arial" panose="020B0604020202020204" pitchFamily="34" charset="0"/>
              </a:rPr>
              <a:t>Starting in 1837: precipitation;</a:t>
            </a:r>
          </a:p>
          <a:p>
            <a:pPr lvl="1"/>
            <a:r>
              <a:rPr lang="en-US" altLang="en-US">
                <a:latin typeface="Arial" panose="020B0604020202020204" pitchFamily="34" charset="0"/>
              </a:rPr>
              <a:t>Starting in 1843: barometric pressure &amp;</a:t>
            </a:r>
            <a:br>
              <a:rPr lang="en-US" altLang="en-US">
                <a:latin typeface="Arial" panose="020B0604020202020204" pitchFamily="34" charset="0"/>
              </a:rPr>
            </a:br>
            <a:r>
              <a:rPr lang="en-US" altLang="en-US">
                <a:latin typeface="Arial" panose="020B0604020202020204" pitchFamily="34" charset="0"/>
              </a:rPr>
              <a:t>     wet bulb temperature.</a:t>
            </a:r>
            <a:endParaRPr lang="en-US" altLang="en-US"/>
          </a:p>
          <a:p>
            <a:r>
              <a:rPr lang="en-US" altLang="en-US"/>
              <a:t>Daily weather log and standard journal</a:t>
            </a:r>
          </a:p>
          <a:p>
            <a:r>
              <a:rPr lang="en-US" altLang="en-US"/>
              <a:t>Quarterly summaries</a:t>
            </a:r>
          </a:p>
          <a:p>
            <a:r>
              <a:rPr lang="en-US" altLang="en-US"/>
              <a:t>Complied National Data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050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534400" cy="1143000"/>
          </a:xfrm>
        </p:spPr>
        <p:txBody>
          <a:bodyPr/>
          <a:lstStyle/>
          <a:p>
            <a:r>
              <a:rPr lang="en-US" altLang="en-US" sz="3600"/>
              <a:t>Daily Diary Ft. Howard June 1841</a:t>
            </a:r>
            <a:endParaRPr lang="en-US" altLang="en-US"/>
          </a:p>
        </p:txBody>
      </p:sp>
      <p:pic>
        <p:nvPicPr>
          <p:cNvPr id="93187" name="Picture 2051" descr="C:\My Documents\wxdown\WIWXBK\HOW-LOG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675" y="990600"/>
            <a:ext cx="5635625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050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altLang="en-US"/>
              <a:t>DURATION of WEATHER RECORDS at Wisconsin Forts</a:t>
            </a:r>
            <a:br>
              <a:rPr lang="en-US" altLang="en-US"/>
            </a:br>
            <a:r>
              <a:rPr lang="en-US" altLang="en-US" sz="2400" i="1"/>
              <a:t>Temperature Record in red</a:t>
            </a:r>
            <a:br>
              <a:rPr lang="en-US" altLang="en-US" sz="2400" i="1"/>
            </a:br>
            <a:r>
              <a:rPr lang="en-US" altLang="en-US" sz="2400" i="1"/>
              <a:t>Precipitation record in green</a:t>
            </a:r>
            <a:r>
              <a:rPr lang="en-US" altLang="en-US"/>
              <a:t> </a:t>
            </a:r>
          </a:p>
        </p:txBody>
      </p:sp>
      <p:graphicFrame>
        <p:nvGraphicFramePr>
          <p:cNvPr id="141315" name="Object 2051"/>
          <p:cNvGraphicFramePr>
            <a:graphicFrameLocks noChangeAspect="1"/>
          </p:cNvGraphicFramePr>
          <p:nvPr/>
        </p:nvGraphicFramePr>
        <p:xfrm>
          <a:off x="381000" y="2362200"/>
          <a:ext cx="8512175" cy="402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16" name="Worksheet" r:id="rId3" imgW="4838925" imgH="2553120" progId="Excel.Sheet.8">
                  <p:embed/>
                </p:oleObj>
              </mc:Choice>
              <mc:Fallback>
                <p:oleObj name="Worksheet" r:id="rId3" imgW="4838925" imgH="2553120" progId="Excel.Sheet.8">
                  <p:embed/>
                  <p:pic>
                    <p:nvPicPr>
                      <p:cNvPr id="0" name="Object 20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362200"/>
                        <a:ext cx="8512175" cy="40259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102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 sz="3600"/>
              <a:t>DID YOU KNOW THAT ...</a:t>
            </a:r>
            <a:r>
              <a:rPr lang="en-US" altLang="en-US" sz="3600" b="0"/>
              <a:t> </a:t>
            </a:r>
          </a:p>
        </p:txBody>
      </p:sp>
      <p:sp>
        <p:nvSpPr>
          <p:cNvPr id="15974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28600" y="1352550"/>
            <a:ext cx="8839200" cy="4114800"/>
          </a:xfrm>
          <a:noFill/>
          <a:ln/>
        </p:spPr>
        <p:txBody>
          <a:bodyPr/>
          <a:lstStyle/>
          <a:p>
            <a:r>
              <a:rPr lang="en-US" altLang="en-US" sz="2800" b="0">
                <a:latin typeface="Arial Rounded MT Bold" pitchFamily="34" charset="0"/>
              </a:rPr>
              <a:t>First weather map was drawn by H. Brandes in 1819 of a storm in 1783?</a:t>
            </a:r>
          </a:p>
          <a:p>
            <a:r>
              <a:rPr lang="en-US" altLang="en-US" sz="2800" b="0">
                <a:latin typeface="Arial Rounded MT Bold" pitchFamily="34" charset="0"/>
              </a:rPr>
              <a:t>First commercial electric telegraph line was opened in 1845 between Washington, DC &amp; Baltimore, MD? </a:t>
            </a:r>
          </a:p>
          <a:p>
            <a:r>
              <a:rPr lang="en-US" altLang="en-US" sz="2800" b="0">
                <a:latin typeface="Arial Rounded MT Bold" pitchFamily="34" charset="0"/>
              </a:rPr>
              <a:t>A major “Storm Controversy” developed in the early to mid-19</a:t>
            </a:r>
            <a:r>
              <a:rPr lang="en-US" altLang="en-US" sz="2800" b="0" baseline="30000">
                <a:latin typeface="Arial Rounded MT Bold" pitchFamily="34" charset="0"/>
              </a:rPr>
              <a:t>th</a:t>
            </a:r>
            <a:r>
              <a:rPr lang="en-US" altLang="en-US" sz="2800" b="0">
                <a:latin typeface="Arial Rounded MT Bold" pitchFamily="34" charset="0"/>
              </a:rPr>
              <a:t> century?</a:t>
            </a:r>
          </a:p>
        </p:txBody>
      </p:sp>
    </p:spTree>
  </p:cSld>
  <p:clrMapOvr>
    <a:masterClrMapping/>
  </p:clrMapOvr>
  <p:transition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Smithsonian Institution</a:t>
            </a:r>
          </a:p>
        </p:txBody>
      </p:sp>
      <p:sp>
        <p:nvSpPr>
          <p:cNvPr id="4710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686800" cy="4114800"/>
          </a:xfrm>
        </p:spPr>
        <p:txBody>
          <a:bodyPr/>
          <a:lstStyle/>
          <a:p>
            <a:r>
              <a:rPr lang="en-US" altLang="en-US"/>
              <a:t>Background</a:t>
            </a:r>
          </a:p>
          <a:p>
            <a:pPr lvl="1"/>
            <a:r>
              <a:rPr lang="en-US" altLang="en-US"/>
              <a:t>Volunteer observing network from 1850s to 1870s.</a:t>
            </a:r>
          </a:p>
          <a:p>
            <a:pPr lvl="1"/>
            <a:r>
              <a:rPr lang="en-US" altLang="en-US"/>
              <a:t>Developed by Joseph Henry, 1</a:t>
            </a:r>
            <a:r>
              <a:rPr lang="en-US" altLang="en-US" baseline="30000"/>
              <a:t>st</a:t>
            </a:r>
            <a:r>
              <a:rPr lang="en-US" altLang="en-US"/>
              <a:t> Secretary of the Smithsonian &amp; expert in magnetism.</a:t>
            </a:r>
          </a:p>
          <a:p>
            <a:pPr lvl="1"/>
            <a:r>
              <a:rPr lang="en-US" altLang="en-US"/>
              <a:t>An amalgamation of other local networks.</a:t>
            </a:r>
          </a:p>
          <a:p>
            <a:r>
              <a:rPr lang="en-US" altLang="en-US"/>
              <a:t>Purpose</a:t>
            </a:r>
          </a:p>
          <a:p>
            <a:pPr lvl="1"/>
            <a:r>
              <a:rPr lang="en-US" altLang="en-US"/>
              <a:t>To understand structure &amp; movement of storm systems.</a:t>
            </a:r>
          </a:p>
          <a:p>
            <a:pPr lvl="1"/>
            <a:r>
              <a:rPr lang="en-US" altLang="en-US"/>
              <a:t>To gain knowledge of climate of North American continent (during Manifest Destiny).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0"/>
              <a:t>Smithsonian Institution </a:t>
            </a:r>
            <a:r>
              <a:rPr lang="en-US" altLang="en-US" sz="3200" i="1"/>
              <a:t>(con’t.)</a:t>
            </a:r>
          </a:p>
        </p:txBody>
      </p:sp>
      <p:sp>
        <p:nvSpPr>
          <p:cNvPr id="8909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Type of Data</a:t>
            </a:r>
          </a:p>
          <a:p>
            <a:pPr lvl="1"/>
            <a:r>
              <a:rPr lang="en-US" altLang="en-US"/>
              <a:t>1</a:t>
            </a:r>
            <a:r>
              <a:rPr lang="en-US" altLang="en-US" baseline="30000"/>
              <a:t>st</a:t>
            </a:r>
            <a:r>
              <a:rPr lang="en-US" altLang="en-US"/>
              <a:t> class observers</a:t>
            </a:r>
          </a:p>
          <a:p>
            <a:pPr lvl="2"/>
            <a:r>
              <a:rPr lang="en-US" altLang="en-US"/>
              <a:t>temperature, humidity, barometric pressure, clouds, winds &amp; remarks (3 times daily)</a:t>
            </a:r>
          </a:p>
          <a:p>
            <a:pPr lvl="1"/>
            <a:r>
              <a:rPr lang="en-US" altLang="en-US"/>
              <a:t>2</a:t>
            </a:r>
            <a:r>
              <a:rPr lang="en-US" altLang="en-US" baseline="30000"/>
              <a:t>nd</a:t>
            </a:r>
            <a:r>
              <a:rPr lang="en-US" altLang="en-US"/>
              <a:t> class observers</a:t>
            </a:r>
          </a:p>
          <a:p>
            <a:pPr lvl="2"/>
            <a:r>
              <a:rPr lang="en-US" altLang="en-US"/>
              <a:t>temperature and precipitation  (3 times daily)</a:t>
            </a:r>
          </a:p>
          <a:p>
            <a:pPr lvl="1"/>
            <a:r>
              <a:rPr lang="en-US" altLang="en-US"/>
              <a:t>3</a:t>
            </a:r>
            <a:r>
              <a:rPr lang="en-US" altLang="en-US" baseline="30000"/>
              <a:t>rd</a:t>
            </a:r>
            <a:r>
              <a:rPr lang="en-US" altLang="en-US"/>
              <a:t> class observers </a:t>
            </a:r>
          </a:p>
          <a:p>
            <a:pPr lvl="2"/>
            <a:r>
              <a:rPr lang="en-US" altLang="en-US"/>
              <a:t>no instruments; visual observations only</a:t>
            </a:r>
          </a:p>
          <a:p>
            <a:endParaRPr lang="en-US" altLang="en-US"/>
          </a:p>
        </p:txBody>
      </p:sp>
    </p:spTree>
  </p:cSld>
  <p:clrMapOvr>
    <a:masterClrMapping/>
  </p:clrMapOvr>
  <p:transition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0"/>
              <a:t>Smithsonian Institution </a:t>
            </a:r>
            <a:r>
              <a:rPr lang="en-US" altLang="en-US" sz="3200" i="1"/>
              <a:t>(con’t.)</a:t>
            </a:r>
          </a:p>
        </p:txBody>
      </p:sp>
      <p:sp>
        <p:nvSpPr>
          <p:cNvPr id="14745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Significance of the network</a:t>
            </a:r>
          </a:p>
          <a:p>
            <a:pPr lvl="1"/>
            <a:r>
              <a:rPr lang="en-US" altLang="en-US"/>
              <a:t>For “weather studies” and climate </a:t>
            </a:r>
          </a:p>
          <a:p>
            <a:pPr lvl="2"/>
            <a:r>
              <a:rPr lang="en-US" altLang="en-US"/>
              <a:t>“Contributions to Knowledge” Series:</a:t>
            </a:r>
          </a:p>
          <a:p>
            <a:pPr lvl="3"/>
            <a:r>
              <a:rPr lang="en-US" altLang="en-US" i="1"/>
              <a:t>Tables of Rain and Snow in United States</a:t>
            </a:r>
          </a:p>
          <a:p>
            <a:pPr lvl="3"/>
            <a:r>
              <a:rPr lang="en-US" altLang="en-US" i="1"/>
              <a:t>Tables, Distribution and Variation of Atmospheric Temperature</a:t>
            </a:r>
          </a:p>
          <a:p>
            <a:pPr lvl="3"/>
            <a:r>
              <a:rPr lang="en-US" altLang="en-US" i="1"/>
              <a:t>Winds of the Globe</a:t>
            </a:r>
          </a:p>
          <a:p>
            <a:pPr lvl="1"/>
            <a:r>
              <a:rPr lang="en-US" altLang="en-US"/>
              <a:t>For “weather service” due to telegraph</a:t>
            </a:r>
          </a:p>
          <a:p>
            <a:pPr lvl="2"/>
            <a:r>
              <a:rPr lang="en-US" altLang="en-US"/>
              <a:t>Daily weather maps in Washington, DC. in 1850s by Henry and Espy</a:t>
            </a:r>
          </a:p>
          <a:p>
            <a:pPr lvl="2"/>
            <a:r>
              <a:rPr lang="en-US" altLang="en-US"/>
              <a:t>Daily weather forecast first issued 1 May 1857</a:t>
            </a:r>
          </a:p>
        </p:txBody>
      </p:sp>
    </p:spTree>
  </p:cSld>
  <p:clrMapOvr>
    <a:masterClrMapping/>
  </p:clrMapOvr>
  <p:transition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0"/>
              <a:t>Smithsonian Institution </a:t>
            </a:r>
            <a:r>
              <a:rPr lang="en-US" altLang="en-US" sz="3200" i="1"/>
              <a:t>(con’t.)</a:t>
            </a:r>
            <a:endParaRPr lang="en-US" alt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Epilogue</a:t>
            </a:r>
          </a:p>
          <a:p>
            <a:pPr lvl="1"/>
            <a:r>
              <a:rPr lang="en-US" altLang="en-US"/>
              <a:t>Transferred to U.S. Army Signal Service Volunteer Network in 1874.</a:t>
            </a:r>
          </a:p>
          <a:p>
            <a:r>
              <a:rPr lang="en-US" altLang="en-US"/>
              <a:t>In Wisconsin</a:t>
            </a:r>
          </a:p>
          <a:p>
            <a:pPr lvl="1"/>
            <a:r>
              <a:rPr lang="en-US" altLang="en-US"/>
              <a:t>At least 35 observers in state.</a:t>
            </a:r>
          </a:p>
          <a:p>
            <a:pPr lvl="1"/>
            <a:r>
              <a:rPr lang="en-US" altLang="en-US"/>
              <a:t>Included </a:t>
            </a:r>
          </a:p>
          <a:p>
            <a:pPr lvl="2"/>
            <a:r>
              <a:rPr lang="en-US" altLang="en-US"/>
              <a:t>I.A. Lapham, Milwaukee</a:t>
            </a:r>
          </a:p>
          <a:p>
            <a:pPr lvl="2"/>
            <a:r>
              <a:rPr lang="en-US" altLang="en-US"/>
              <a:t>J. Sterling at UW in Madison</a:t>
            </a:r>
          </a:p>
          <a:p>
            <a:pPr lvl="2"/>
            <a:r>
              <a:rPr lang="en-US" altLang="en-US"/>
              <a:t>S. Lathrop at Beloit College</a:t>
            </a:r>
            <a:br>
              <a:rPr lang="en-US" altLang="en-US"/>
            </a:br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endParaRPr lang="en-US" altLang="en-US"/>
          </a:p>
        </p:txBody>
      </p:sp>
    </p:spTree>
  </p:cSld>
  <p:clrMapOvr>
    <a:masterClrMapping/>
  </p:clrMapOvr>
  <p:transition>
    <p:rand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050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 sz="3600"/>
              <a:t>DID YOU KNOW THAT ...</a:t>
            </a:r>
            <a:r>
              <a:rPr lang="en-US" altLang="en-US" sz="3600" b="0"/>
              <a:t> </a:t>
            </a:r>
          </a:p>
        </p:txBody>
      </p:sp>
      <p:sp>
        <p:nvSpPr>
          <p:cNvPr id="169987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228600" y="1352550"/>
            <a:ext cx="8839200" cy="4114800"/>
          </a:xfrm>
          <a:noFill/>
          <a:ln/>
        </p:spPr>
        <p:txBody>
          <a:bodyPr/>
          <a:lstStyle/>
          <a:p>
            <a:r>
              <a:rPr lang="en-US" altLang="en-US" sz="2800" b="0">
                <a:latin typeface="Arial Rounded MT Bold" pitchFamily="34" charset="0"/>
              </a:rPr>
              <a:t>John Muir </a:t>
            </a:r>
            <a:r>
              <a:rPr lang="en-US" altLang="en-US" sz="2400"/>
              <a:t>(1838-1914)</a:t>
            </a:r>
            <a:r>
              <a:rPr lang="en-US" altLang="en-US" sz="2800" b="0">
                <a:latin typeface="Arial Rounded MT Bold" pitchFamily="34" charset="0"/>
              </a:rPr>
              <a:t> assisted Prof. J. Sterling with weather observations at the Univ.of Wisconsin in Madison during the1860s?</a:t>
            </a:r>
          </a:p>
        </p:txBody>
      </p:sp>
      <p:pic>
        <p:nvPicPr>
          <p:cNvPr id="169988" name="Picture 2052" descr="C:\My Documents\Lectures\muir1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971800"/>
            <a:ext cx="2330450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9989" name="Picture 2053" descr="C:\My Documents\Lectures\muirclock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744788"/>
            <a:ext cx="2532063" cy="411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85750"/>
            <a:ext cx="8077200" cy="1143000"/>
          </a:xfrm>
        </p:spPr>
        <p:txBody>
          <a:bodyPr/>
          <a:lstStyle/>
          <a:p>
            <a:r>
              <a:rPr lang="en-US" altLang="en-US" sz="3600"/>
              <a:t>U.S. Army Topographical Engineers Lake Survey</a:t>
            </a:r>
            <a:endParaRPr lang="en-US" altLang="en-US" b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19200"/>
            <a:ext cx="7772400" cy="4114800"/>
          </a:xfrm>
        </p:spPr>
        <p:txBody>
          <a:bodyPr/>
          <a:lstStyle/>
          <a:p>
            <a:r>
              <a:rPr lang="en-US" altLang="en-US" sz="2800"/>
              <a:t>Purpose</a:t>
            </a:r>
          </a:p>
          <a:p>
            <a:pPr lvl="1"/>
            <a:r>
              <a:rPr lang="en-US" altLang="en-US" sz="2400"/>
              <a:t>A meteorological, topographic and hydrological survey of the “Northern and Northwestern Lakes”</a:t>
            </a:r>
            <a:endParaRPr lang="en-US" altLang="en-US"/>
          </a:p>
          <a:p>
            <a:r>
              <a:rPr lang="en-US" altLang="en-US" sz="2800"/>
              <a:t>History</a:t>
            </a:r>
            <a:endParaRPr lang="en-US" altLang="en-US"/>
          </a:p>
          <a:p>
            <a:pPr lvl="1"/>
            <a:r>
              <a:rPr lang="en-US" altLang="en-US" sz="2400"/>
              <a:t>Headed by George G. Meade</a:t>
            </a:r>
          </a:p>
          <a:p>
            <a:pPr lvl="1"/>
            <a:r>
              <a:rPr lang="en-US" altLang="en-US" sz="2400"/>
              <a:t>1858-1874</a:t>
            </a:r>
            <a:endParaRPr lang="en-US" altLang="en-US"/>
          </a:p>
          <a:p>
            <a:r>
              <a:rPr lang="en-US" altLang="en-US" sz="2800"/>
              <a:t>Data (three times daily)</a:t>
            </a:r>
          </a:p>
          <a:p>
            <a:pPr lvl="1"/>
            <a:r>
              <a:rPr lang="en-US" altLang="en-US" sz="2000"/>
              <a:t>Water gauge height </a:t>
            </a:r>
          </a:p>
          <a:p>
            <a:pPr lvl="1"/>
            <a:r>
              <a:rPr lang="en-US" altLang="en-US" sz="2000"/>
              <a:t>Barometric pressure</a:t>
            </a:r>
          </a:p>
          <a:p>
            <a:pPr lvl="1"/>
            <a:r>
              <a:rPr lang="en-US" altLang="en-US" sz="2000"/>
              <a:t>Dry &amp; wet bulb temperature</a:t>
            </a:r>
          </a:p>
          <a:p>
            <a:pPr lvl="1"/>
            <a:r>
              <a:rPr lang="en-US" altLang="en-US" sz="2000"/>
              <a:t>evaporation &amp; precipitation</a:t>
            </a:r>
          </a:p>
          <a:p>
            <a:pPr lvl="1"/>
            <a:r>
              <a:rPr lang="en-US" altLang="en-US" sz="2000"/>
              <a:t>winds</a:t>
            </a:r>
          </a:p>
          <a:p>
            <a:pPr lvl="1"/>
            <a:r>
              <a:rPr lang="en-US" altLang="en-US" sz="2000"/>
              <a:t>clouds</a:t>
            </a:r>
          </a:p>
          <a:p>
            <a:endParaRPr lang="en-US" altLang="en-US" b="0"/>
          </a:p>
        </p:txBody>
      </p:sp>
    </p:spTree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 descr="C:\My Photos\jmm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"/>
            <a:ext cx="4295775" cy="644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8243" name="Text Box 3"/>
          <p:cNvSpPr txBox="1">
            <a:spLocks noChangeArrowheads="1"/>
          </p:cNvSpPr>
          <p:nvPr/>
        </p:nvSpPr>
        <p:spPr bwMode="auto">
          <a:xfrm>
            <a:off x="5105400" y="609600"/>
            <a:ext cx="326072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Who is that?</a:t>
            </a:r>
          </a:p>
          <a:p>
            <a:r>
              <a:rPr lang="en-US" altLang="en-US"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JOE MORAN</a:t>
            </a:r>
            <a:endParaRPr lang="en-US" altLang="en-US"/>
          </a:p>
        </p:txBody>
      </p:sp>
    </p:spTree>
  </p:cSld>
  <p:clrMapOvr>
    <a:masterClrMapping/>
  </p:clrMapOvr>
  <p:transition>
    <p:rand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U.S. Army Topographical Engineers Lake Survey </a:t>
            </a:r>
            <a:r>
              <a:rPr lang="en-US" altLang="en-US" sz="3200" i="1"/>
              <a:t>(con’t.)</a:t>
            </a:r>
            <a:endParaRPr lang="en-US" altLang="en-US" b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Significance of the network</a:t>
            </a:r>
          </a:p>
          <a:p>
            <a:pPr lvl="1"/>
            <a:r>
              <a:rPr lang="en-US" altLang="en-US"/>
              <a:t>Lake levels respond to prevailing winds.</a:t>
            </a:r>
          </a:p>
          <a:p>
            <a:pPr lvl="1"/>
            <a:r>
              <a:rPr lang="en-US" altLang="en-US"/>
              <a:t>Instrumental for further development of a national weather service.</a:t>
            </a:r>
          </a:p>
          <a:p>
            <a:r>
              <a:rPr lang="en-US" altLang="en-US"/>
              <a:t>Where in Wisconsin &amp; western Lakes</a:t>
            </a:r>
          </a:p>
          <a:p>
            <a:pPr lvl="1"/>
            <a:r>
              <a:rPr lang="en-US" altLang="en-US"/>
              <a:t>Superior City </a:t>
            </a:r>
          </a:p>
          <a:p>
            <a:pPr lvl="1"/>
            <a:r>
              <a:rPr lang="en-US" altLang="en-US"/>
              <a:t>Milwaukee </a:t>
            </a:r>
            <a:r>
              <a:rPr lang="en-US" altLang="en-US" b="0"/>
              <a:t>(I.A. Lapham)</a:t>
            </a:r>
          </a:p>
          <a:p>
            <a:pPr lvl="1"/>
            <a:r>
              <a:rPr lang="en-US" altLang="en-US" i="1"/>
              <a:t>also</a:t>
            </a:r>
            <a:r>
              <a:rPr lang="en-US" altLang="en-US"/>
              <a:t> </a:t>
            </a:r>
            <a:br>
              <a:rPr lang="en-US" altLang="en-US"/>
            </a:br>
            <a:r>
              <a:rPr lang="en-US" altLang="en-US"/>
              <a:t>Ontonagon,  Marquette, Grand Haven, MI &amp; Michigan City, IN.</a:t>
            </a:r>
            <a:endParaRPr lang="en-US" altLang="en-US" b="0"/>
          </a:p>
        </p:txBody>
      </p:sp>
    </p:spTree>
  </p:cSld>
  <p:clrMapOvr>
    <a:masterClrMapping/>
  </p:clrMapOvr>
  <p:transition>
    <p:rand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C:\My Documents\Lectures\ialapha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838200"/>
            <a:ext cx="38735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2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altLang="en-US" b="0" i="1"/>
              <a:t>Increase A. Lapham 1811-1875</a:t>
            </a:r>
          </a:p>
        </p:txBody>
      </p:sp>
    </p:spTree>
  </p:cSld>
  <p:clrMapOvr>
    <a:masterClrMapping/>
  </p:clrMapOvr>
  <p:transition>
    <p:rand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C:\My Documents\wxdown\WIWXBK\MAP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381000"/>
            <a:ext cx="6435725" cy="769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1524000" y="0"/>
            <a:ext cx="6022975" cy="944563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b="1">
                <a:solidFill>
                  <a:schemeClr val="hlink"/>
                </a:solidFill>
                <a:latin typeface="Arial" panose="020B0604020202020204" pitchFamily="34" charset="0"/>
              </a:rPr>
              <a:t>1865 Map by Increase Lapham</a:t>
            </a:r>
          </a:p>
          <a:p>
            <a:r>
              <a:rPr lang="en-US" altLang="en-US" i="1">
                <a:solidFill>
                  <a:schemeClr val="hlink"/>
                </a:solidFill>
              </a:rPr>
              <a:t>with warm &amp; cold season isotherms</a:t>
            </a:r>
            <a:r>
              <a:rPr lang="en-US" altLang="en-US"/>
              <a:t> 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build="p" autoUpdateAnimBg="0" advAuto="200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U.S. Signal Service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114800"/>
          </a:xfrm>
        </p:spPr>
        <p:txBody>
          <a:bodyPr/>
          <a:lstStyle/>
          <a:p>
            <a:r>
              <a:rPr lang="en-US" altLang="en-US"/>
              <a:t>Background</a:t>
            </a:r>
          </a:p>
          <a:p>
            <a:pPr lvl="1"/>
            <a:r>
              <a:rPr lang="en-US" altLang="en-US" sz="2400"/>
              <a:t>Petition by I.A. Lapham of Milwaukee</a:t>
            </a:r>
          </a:p>
          <a:p>
            <a:pPr lvl="1"/>
            <a:r>
              <a:rPr lang="en-US" altLang="en-US" sz="2400"/>
              <a:t>Creation of a military weather service in Feb 1870</a:t>
            </a:r>
          </a:p>
          <a:p>
            <a:pPr lvl="1"/>
            <a:r>
              <a:rPr lang="en-US" altLang="en-US" sz="2400"/>
              <a:t>Assignment to the U.S. Army’s Signal Service as “The Division of  Telegrams and Reports for the Benefit of Commerce (and Agriculture)”</a:t>
            </a:r>
          </a:p>
          <a:p>
            <a:r>
              <a:rPr lang="en-US" altLang="en-US"/>
              <a:t>Motivation</a:t>
            </a:r>
          </a:p>
          <a:p>
            <a:pPr lvl="1"/>
            <a:r>
              <a:rPr lang="en-US" altLang="en-US"/>
              <a:t>Storm forecasts</a:t>
            </a:r>
          </a:p>
          <a:p>
            <a:r>
              <a:rPr lang="en-US" altLang="en-US"/>
              <a:t>The Network</a:t>
            </a:r>
          </a:p>
          <a:p>
            <a:pPr lvl="1"/>
            <a:r>
              <a:rPr lang="en-US" altLang="en-US" sz="2400"/>
              <a:t>24 inaugural stations opened in Nov. 1870</a:t>
            </a:r>
          </a:p>
          <a:p>
            <a:pPr lvl="1"/>
            <a:r>
              <a:rPr lang="en-US" altLang="en-US" sz="2400"/>
              <a:t>284 stations by 1878</a:t>
            </a:r>
          </a:p>
        </p:txBody>
      </p:sp>
    </p:spTree>
  </p:cSld>
  <p:clrMapOvr>
    <a:masterClrMapping/>
  </p:clrMapOvr>
  <p:transition>
    <p:rand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458200" cy="1143000"/>
          </a:xfrm>
          <a:noFill/>
          <a:ln/>
        </p:spPr>
        <p:txBody>
          <a:bodyPr/>
          <a:lstStyle/>
          <a:p>
            <a:r>
              <a:rPr lang="en-US" altLang="en-US"/>
              <a:t>Inaugural Signal Service Stations </a:t>
            </a:r>
            <a:r>
              <a:rPr lang="en-US" altLang="en-US" sz="3600" i="1"/>
              <a:t>1 Nov.1870</a:t>
            </a:r>
            <a:endParaRPr lang="en-US" altLang="en-US"/>
          </a:p>
        </p:txBody>
      </p:sp>
      <p:pic>
        <p:nvPicPr>
          <p:cNvPr id="106499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3" y="2105025"/>
            <a:ext cx="6043612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6501" name="AutoShape 5"/>
          <p:cNvSpPr>
            <a:spLocks noChangeArrowheads="1"/>
          </p:cNvSpPr>
          <p:nvPr/>
        </p:nvSpPr>
        <p:spPr bwMode="auto">
          <a:xfrm>
            <a:off x="4654550" y="3206750"/>
            <a:ext cx="292100" cy="215900"/>
          </a:xfrm>
          <a:prstGeom prst="star5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02" name="AutoShape 6"/>
          <p:cNvSpPr>
            <a:spLocks noChangeArrowheads="1"/>
          </p:cNvSpPr>
          <p:nvPr/>
        </p:nvSpPr>
        <p:spPr bwMode="auto">
          <a:xfrm>
            <a:off x="5111750" y="3663950"/>
            <a:ext cx="292100" cy="215900"/>
          </a:xfrm>
          <a:prstGeom prst="star5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03" name="AutoShape 7"/>
          <p:cNvSpPr>
            <a:spLocks noChangeArrowheads="1"/>
          </p:cNvSpPr>
          <p:nvPr/>
        </p:nvSpPr>
        <p:spPr bwMode="auto">
          <a:xfrm>
            <a:off x="5721350" y="3587750"/>
            <a:ext cx="292100" cy="215900"/>
          </a:xfrm>
          <a:prstGeom prst="star5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04" name="AutoShape 8"/>
          <p:cNvSpPr>
            <a:spLocks noChangeArrowheads="1"/>
          </p:cNvSpPr>
          <p:nvPr/>
        </p:nvSpPr>
        <p:spPr bwMode="auto">
          <a:xfrm>
            <a:off x="5111750" y="3435350"/>
            <a:ext cx="292100" cy="215900"/>
          </a:xfrm>
          <a:prstGeom prst="star5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05" name="AutoShape 9"/>
          <p:cNvSpPr>
            <a:spLocks noChangeArrowheads="1"/>
          </p:cNvSpPr>
          <p:nvPr/>
        </p:nvSpPr>
        <p:spPr bwMode="auto">
          <a:xfrm>
            <a:off x="4730750" y="2978150"/>
            <a:ext cx="292100" cy="215900"/>
          </a:xfrm>
          <a:prstGeom prst="star5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06" name="AutoShape 10"/>
          <p:cNvSpPr>
            <a:spLocks noChangeArrowheads="1"/>
          </p:cNvSpPr>
          <p:nvPr/>
        </p:nvSpPr>
        <p:spPr bwMode="auto">
          <a:xfrm>
            <a:off x="5340350" y="4425950"/>
            <a:ext cx="292100" cy="215900"/>
          </a:xfrm>
          <a:prstGeom prst="star5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07" name="AutoShape 11"/>
          <p:cNvSpPr>
            <a:spLocks noChangeArrowheads="1"/>
          </p:cNvSpPr>
          <p:nvPr/>
        </p:nvSpPr>
        <p:spPr bwMode="auto">
          <a:xfrm>
            <a:off x="6102350" y="3359150"/>
            <a:ext cx="292100" cy="215900"/>
          </a:xfrm>
          <a:prstGeom prst="star5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08" name="AutoShape 12"/>
          <p:cNvSpPr>
            <a:spLocks noChangeArrowheads="1"/>
          </p:cNvSpPr>
          <p:nvPr/>
        </p:nvSpPr>
        <p:spPr bwMode="auto">
          <a:xfrm>
            <a:off x="5949950" y="3740150"/>
            <a:ext cx="292100" cy="215900"/>
          </a:xfrm>
          <a:prstGeom prst="star5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09" name="AutoShape 13"/>
          <p:cNvSpPr>
            <a:spLocks noChangeArrowheads="1"/>
          </p:cNvSpPr>
          <p:nvPr/>
        </p:nvSpPr>
        <p:spPr bwMode="auto">
          <a:xfrm>
            <a:off x="5873750" y="4730750"/>
            <a:ext cx="292100" cy="215900"/>
          </a:xfrm>
          <a:prstGeom prst="star5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10" name="AutoShape 14"/>
          <p:cNvSpPr>
            <a:spLocks noChangeArrowheads="1"/>
          </p:cNvSpPr>
          <p:nvPr/>
        </p:nvSpPr>
        <p:spPr bwMode="auto">
          <a:xfrm>
            <a:off x="6102350" y="5797550"/>
            <a:ext cx="292100" cy="215900"/>
          </a:xfrm>
          <a:prstGeom prst="star5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11" name="AutoShape 15"/>
          <p:cNvSpPr>
            <a:spLocks noChangeArrowheads="1"/>
          </p:cNvSpPr>
          <p:nvPr/>
        </p:nvSpPr>
        <p:spPr bwMode="auto">
          <a:xfrm>
            <a:off x="3435350" y="3740150"/>
            <a:ext cx="292100" cy="215900"/>
          </a:xfrm>
          <a:prstGeom prst="star5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12" name="AutoShape 16"/>
          <p:cNvSpPr>
            <a:spLocks noChangeArrowheads="1"/>
          </p:cNvSpPr>
          <p:nvPr/>
        </p:nvSpPr>
        <p:spPr bwMode="auto">
          <a:xfrm>
            <a:off x="4349750" y="3816350"/>
            <a:ext cx="292100" cy="215900"/>
          </a:xfrm>
          <a:prstGeom prst="star5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13" name="AutoShape 17"/>
          <p:cNvSpPr>
            <a:spLocks noChangeArrowheads="1"/>
          </p:cNvSpPr>
          <p:nvPr/>
        </p:nvSpPr>
        <p:spPr bwMode="auto">
          <a:xfrm>
            <a:off x="5416550" y="4883150"/>
            <a:ext cx="292100" cy="215900"/>
          </a:xfrm>
          <a:prstGeom prst="star5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14" name="AutoShape 18"/>
          <p:cNvSpPr>
            <a:spLocks noChangeArrowheads="1"/>
          </p:cNvSpPr>
          <p:nvPr/>
        </p:nvSpPr>
        <p:spPr bwMode="auto">
          <a:xfrm>
            <a:off x="4959350" y="4044950"/>
            <a:ext cx="292100" cy="215900"/>
          </a:xfrm>
          <a:prstGeom prst="star5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15" name="AutoShape 19"/>
          <p:cNvSpPr>
            <a:spLocks noChangeArrowheads="1"/>
          </p:cNvSpPr>
          <p:nvPr/>
        </p:nvSpPr>
        <p:spPr bwMode="auto">
          <a:xfrm>
            <a:off x="5568950" y="3511550"/>
            <a:ext cx="292100" cy="215900"/>
          </a:xfrm>
          <a:prstGeom prst="star5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16" name="AutoShape 20"/>
          <p:cNvSpPr>
            <a:spLocks noChangeArrowheads="1"/>
          </p:cNvSpPr>
          <p:nvPr/>
        </p:nvSpPr>
        <p:spPr bwMode="auto">
          <a:xfrm>
            <a:off x="5645150" y="3663950"/>
            <a:ext cx="292100" cy="215900"/>
          </a:xfrm>
          <a:prstGeom prst="star5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17" name="AutoShape 21"/>
          <p:cNvSpPr>
            <a:spLocks noChangeArrowheads="1"/>
          </p:cNvSpPr>
          <p:nvPr/>
        </p:nvSpPr>
        <p:spPr bwMode="auto">
          <a:xfrm>
            <a:off x="6254750" y="3282950"/>
            <a:ext cx="292100" cy="215900"/>
          </a:xfrm>
          <a:prstGeom prst="star5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18" name="AutoShape 22"/>
          <p:cNvSpPr>
            <a:spLocks noChangeArrowheads="1"/>
          </p:cNvSpPr>
          <p:nvPr/>
        </p:nvSpPr>
        <p:spPr bwMode="auto">
          <a:xfrm>
            <a:off x="6026150" y="3359150"/>
            <a:ext cx="292100" cy="215900"/>
          </a:xfrm>
          <a:prstGeom prst="star5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19" name="AutoShape 23"/>
          <p:cNvSpPr>
            <a:spLocks noChangeArrowheads="1"/>
          </p:cNvSpPr>
          <p:nvPr/>
        </p:nvSpPr>
        <p:spPr bwMode="auto">
          <a:xfrm>
            <a:off x="5568950" y="3968750"/>
            <a:ext cx="292100" cy="215900"/>
          </a:xfrm>
          <a:prstGeom prst="star5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20" name="AutoShape 24"/>
          <p:cNvSpPr>
            <a:spLocks noChangeArrowheads="1"/>
          </p:cNvSpPr>
          <p:nvPr/>
        </p:nvSpPr>
        <p:spPr bwMode="auto">
          <a:xfrm>
            <a:off x="6635750" y="3206750"/>
            <a:ext cx="292100" cy="215900"/>
          </a:xfrm>
          <a:prstGeom prst="star5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21" name="AutoShape 25"/>
          <p:cNvSpPr>
            <a:spLocks noChangeArrowheads="1"/>
          </p:cNvSpPr>
          <p:nvPr/>
        </p:nvSpPr>
        <p:spPr bwMode="auto">
          <a:xfrm>
            <a:off x="6483350" y="3511550"/>
            <a:ext cx="292100" cy="215900"/>
          </a:xfrm>
          <a:prstGeom prst="star5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22" name="AutoShape 26"/>
          <p:cNvSpPr>
            <a:spLocks noChangeArrowheads="1"/>
          </p:cNvSpPr>
          <p:nvPr/>
        </p:nvSpPr>
        <p:spPr bwMode="auto">
          <a:xfrm>
            <a:off x="5873750" y="5187950"/>
            <a:ext cx="292100" cy="215900"/>
          </a:xfrm>
          <a:prstGeom prst="star5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23" name="AutoShape 27"/>
          <p:cNvSpPr>
            <a:spLocks noChangeArrowheads="1"/>
          </p:cNvSpPr>
          <p:nvPr/>
        </p:nvSpPr>
        <p:spPr bwMode="auto">
          <a:xfrm>
            <a:off x="5111750" y="5264150"/>
            <a:ext cx="292100" cy="215900"/>
          </a:xfrm>
          <a:prstGeom prst="star5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24" name="Text Box 28"/>
          <p:cNvSpPr txBox="1">
            <a:spLocks noChangeArrowheads="1"/>
          </p:cNvSpPr>
          <p:nvPr/>
        </p:nvSpPr>
        <p:spPr bwMode="auto">
          <a:xfrm>
            <a:off x="5029200" y="3048000"/>
            <a:ext cx="1708150" cy="4572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 i="1">
                <a:solidFill>
                  <a:schemeClr val="accent2"/>
                </a:solidFill>
                <a:latin typeface="Arial" panose="020B0604020202020204" pitchFamily="34" charset="0"/>
              </a:rPr>
              <a:t>Milwaukee</a:t>
            </a:r>
            <a:endParaRPr lang="en-US" altLang="en-US"/>
          </a:p>
        </p:txBody>
      </p:sp>
      <p:sp>
        <p:nvSpPr>
          <p:cNvPr id="106525" name="Text Box 29"/>
          <p:cNvSpPr txBox="1">
            <a:spLocks noChangeArrowheads="1"/>
          </p:cNvSpPr>
          <p:nvPr/>
        </p:nvSpPr>
        <p:spPr bwMode="auto">
          <a:xfrm>
            <a:off x="5486400" y="3657600"/>
            <a:ext cx="1447800" cy="4572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 i="1">
                <a:solidFill>
                  <a:schemeClr val="accent2"/>
                </a:solidFill>
                <a:latin typeface="Arial" panose="020B0604020202020204" pitchFamily="34" charset="0"/>
              </a:rPr>
              <a:t>Chicago</a:t>
            </a:r>
            <a:endParaRPr lang="en-US" altLang="en-US"/>
          </a:p>
        </p:txBody>
      </p:sp>
      <p:sp>
        <p:nvSpPr>
          <p:cNvPr id="106526" name="Text Box 30"/>
          <p:cNvSpPr txBox="1">
            <a:spLocks noChangeArrowheads="1"/>
          </p:cNvSpPr>
          <p:nvPr/>
        </p:nvSpPr>
        <p:spPr bwMode="auto">
          <a:xfrm>
            <a:off x="3886200" y="2438400"/>
            <a:ext cx="1219200" cy="4572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 i="1">
                <a:solidFill>
                  <a:schemeClr val="accent2"/>
                </a:solidFill>
                <a:latin typeface="Arial" panose="020B0604020202020204" pitchFamily="34" charset="0"/>
              </a:rPr>
              <a:t>Duluth</a:t>
            </a:r>
            <a:endParaRPr lang="en-US" altLang="en-US"/>
          </a:p>
        </p:txBody>
      </p:sp>
      <p:sp>
        <p:nvSpPr>
          <p:cNvPr id="106527" name="Text Box 31"/>
          <p:cNvSpPr txBox="1">
            <a:spLocks noChangeArrowheads="1"/>
          </p:cNvSpPr>
          <p:nvPr/>
        </p:nvSpPr>
        <p:spPr bwMode="auto">
          <a:xfrm>
            <a:off x="3200400" y="3124200"/>
            <a:ext cx="1371600" cy="4572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 i="1">
                <a:solidFill>
                  <a:schemeClr val="accent2"/>
                </a:solidFill>
                <a:latin typeface="Arial" panose="020B0604020202020204" pitchFamily="34" charset="0"/>
              </a:rPr>
              <a:t>St. Paul</a:t>
            </a:r>
            <a:endParaRPr lang="en-US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24" grpId="0" animBg="1" autoUpdateAnimBg="0"/>
      <p:bldP spid="106525" grpId="0" animBg="1" autoUpdateAnimBg="0"/>
      <p:bldP spid="106526" grpId="0" animBg="1" autoUpdateAnimBg="0"/>
      <p:bldP spid="106527" grpId="0" animBg="1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665163" y="292100"/>
            <a:ext cx="7945437" cy="1143000"/>
          </a:xfrm>
          <a:noFill/>
          <a:ln/>
        </p:spPr>
        <p:txBody>
          <a:bodyPr/>
          <a:lstStyle/>
          <a:p>
            <a:r>
              <a:rPr lang="en-US" altLang="en-US" sz="3600"/>
              <a:t>Signal Corps 1</a:t>
            </a:r>
            <a:r>
              <a:rPr lang="en-US" altLang="en-US" sz="3600" baseline="30000"/>
              <a:t>st</a:t>
            </a:r>
            <a:r>
              <a:rPr lang="en-US" altLang="en-US" sz="3600"/>
              <a:t> Order Stations</a:t>
            </a:r>
            <a:endParaRPr lang="en-US" altLang="en-US"/>
          </a:p>
        </p:txBody>
      </p:sp>
      <p:pic>
        <p:nvPicPr>
          <p:cNvPr id="214019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524000"/>
            <a:ext cx="4572000" cy="493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4021" name="AutoShape 5"/>
          <p:cNvSpPr>
            <a:spLocks noChangeArrowheads="1"/>
          </p:cNvSpPr>
          <p:nvPr/>
        </p:nvSpPr>
        <p:spPr bwMode="auto">
          <a:xfrm>
            <a:off x="2895600" y="1905000"/>
            <a:ext cx="325438" cy="368300"/>
          </a:xfrm>
          <a:prstGeom prst="star5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14022" name="AutoShape 6"/>
          <p:cNvSpPr>
            <a:spLocks noChangeArrowheads="1"/>
          </p:cNvSpPr>
          <p:nvPr/>
        </p:nvSpPr>
        <p:spPr bwMode="auto">
          <a:xfrm>
            <a:off x="5875338" y="3990975"/>
            <a:ext cx="300037" cy="368300"/>
          </a:xfrm>
          <a:prstGeom prst="star5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4023" name="AutoShape 7"/>
          <p:cNvSpPr>
            <a:spLocks noChangeArrowheads="1"/>
          </p:cNvSpPr>
          <p:nvPr/>
        </p:nvSpPr>
        <p:spPr bwMode="auto">
          <a:xfrm>
            <a:off x="3609975" y="5070475"/>
            <a:ext cx="325438" cy="368300"/>
          </a:xfrm>
          <a:prstGeom prst="star5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4024" name="AutoShape 8"/>
          <p:cNvSpPr>
            <a:spLocks noChangeArrowheads="1"/>
          </p:cNvSpPr>
          <p:nvPr/>
        </p:nvSpPr>
        <p:spPr bwMode="auto">
          <a:xfrm>
            <a:off x="2209800" y="3581400"/>
            <a:ext cx="325438" cy="368300"/>
          </a:xfrm>
          <a:prstGeom prst="star5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4025" name="AutoShape 9"/>
          <p:cNvSpPr>
            <a:spLocks noChangeArrowheads="1"/>
          </p:cNvSpPr>
          <p:nvPr/>
        </p:nvSpPr>
        <p:spPr bwMode="auto">
          <a:xfrm>
            <a:off x="6551613" y="1681163"/>
            <a:ext cx="325437" cy="368300"/>
          </a:xfrm>
          <a:prstGeom prst="star5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4026" name="AutoShape 10"/>
          <p:cNvSpPr>
            <a:spLocks noChangeArrowheads="1"/>
          </p:cNvSpPr>
          <p:nvPr/>
        </p:nvSpPr>
        <p:spPr bwMode="auto">
          <a:xfrm>
            <a:off x="6096000" y="6172200"/>
            <a:ext cx="325438" cy="368300"/>
          </a:xfrm>
          <a:prstGeom prst="star5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4028" name="Text Box 12"/>
          <p:cNvSpPr txBox="1">
            <a:spLocks noChangeArrowheads="1"/>
          </p:cNvSpPr>
          <p:nvPr/>
        </p:nvSpPr>
        <p:spPr bwMode="auto">
          <a:xfrm>
            <a:off x="2819400" y="4648200"/>
            <a:ext cx="2259013" cy="4572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chemeClr val="accent2"/>
                </a:solidFill>
              </a:rPr>
              <a:t>La Crosse 1872</a:t>
            </a:r>
            <a:r>
              <a:rPr lang="en-US" altLang="en-US"/>
              <a:t> </a:t>
            </a:r>
          </a:p>
        </p:txBody>
      </p:sp>
      <p:sp>
        <p:nvSpPr>
          <p:cNvPr id="214029" name="AutoShape 13"/>
          <p:cNvSpPr>
            <a:spLocks noChangeArrowheads="1"/>
          </p:cNvSpPr>
          <p:nvPr/>
        </p:nvSpPr>
        <p:spPr bwMode="auto">
          <a:xfrm>
            <a:off x="3962400" y="5943600"/>
            <a:ext cx="325438" cy="368300"/>
          </a:xfrm>
          <a:prstGeom prst="star5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4030" name="AutoShape 14"/>
          <p:cNvSpPr>
            <a:spLocks noChangeArrowheads="1"/>
          </p:cNvSpPr>
          <p:nvPr/>
        </p:nvSpPr>
        <p:spPr bwMode="auto">
          <a:xfrm>
            <a:off x="4876800" y="5410200"/>
            <a:ext cx="325438" cy="368300"/>
          </a:xfrm>
          <a:prstGeom prst="star5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4031" name="AutoShape 15"/>
          <p:cNvSpPr>
            <a:spLocks noChangeArrowheads="1"/>
          </p:cNvSpPr>
          <p:nvPr/>
        </p:nvSpPr>
        <p:spPr bwMode="auto">
          <a:xfrm>
            <a:off x="6400800" y="2819400"/>
            <a:ext cx="325438" cy="368300"/>
          </a:xfrm>
          <a:prstGeom prst="star5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4032" name="AutoShape 16"/>
          <p:cNvSpPr>
            <a:spLocks noChangeArrowheads="1"/>
          </p:cNvSpPr>
          <p:nvPr/>
        </p:nvSpPr>
        <p:spPr bwMode="auto">
          <a:xfrm>
            <a:off x="6019800" y="5410200"/>
            <a:ext cx="325438" cy="368300"/>
          </a:xfrm>
          <a:prstGeom prst="star5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4033" name="Text Box 17"/>
          <p:cNvSpPr txBox="1">
            <a:spLocks noChangeArrowheads="1"/>
          </p:cNvSpPr>
          <p:nvPr/>
        </p:nvSpPr>
        <p:spPr bwMode="auto">
          <a:xfrm>
            <a:off x="3962400" y="5029200"/>
            <a:ext cx="2438400" cy="4572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>
                <a:solidFill>
                  <a:schemeClr val="accent2"/>
                </a:solidFill>
              </a:rPr>
              <a:t>Madison 1878-83</a:t>
            </a:r>
            <a:r>
              <a:rPr lang="en-US" altLang="en-US"/>
              <a:t> </a:t>
            </a:r>
          </a:p>
        </p:txBody>
      </p:sp>
      <p:sp>
        <p:nvSpPr>
          <p:cNvPr id="214034" name="Text Box 18"/>
          <p:cNvSpPr txBox="1">
            <a:spLocks noChangeArrowheads="1"/>
          </p:cNvSpPr>
          <p:nvPr/>
        </p:nvSpPr>
        <p:spPr bwMode="auto">
          <a:xfrm>
            <a:off x="2819400" y="5638800"/>
            <a:ext cx="2151063" cy="4572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chemeClr val="accent2"/>
                </a:solidFill>
              </a:rPr>
              <a:t>Dubuque 1873</a:t>
            </a:r>
            <a:r>
              <a:rPr lang="en-US" altLang="en-US"/>
              <a:t> </a:t>
            </a:r>
          </a:p>
        </p:txBody>
      </p:sp>
      <p:sp>
        <p:nvSpPr>
          <p:cNvPr id="214035" name="Text Box 19"/>
          <p:cNvSpPr txBox="1">
            <a:spLocks noChangeArrowheads="1"/>
          </p:cNvSpPr>
          <p:nvPr/>
        </p:nvSpPr>
        <p:spPr bwMode="auto">
          <a:xfrm>
            <a:off x="4191000" y="3581400"/>
            <a:ext cx="2341563" cy="4572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chemeClr val="accent2"/>
                </a:solidFill>
              </a:rPr>
              <a:t>Green Bay 1886</a:t>
            </a:r>
            <a:r>
              <a:rPr lang="en-US" altLang="en-US"/>
              <a:t> </a:t>
            </a:r>
          </a:p>
        </p:txBody>
      </p:sp>
      <p:sp>
        <p:nvSpPr>
          <p:cNvPr id="214036" name="Text Box 20"/>
          <p:cNvSpPr txBox="1">
            <a:spLocks noChangeArrowheads="1"/>
          </p:cNvSpPr>
          <p:nvPr/>
        </p:nvSpPr>
        <p:spPr bwMode="auto">
          <a:xfrm>
            <a:off x="4495800" y="2514600"/>
            <a:ext cx="2200275" cy="4572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chemeClr val="accent2"/>
                </a:solidFill>
              </a:rPr>
              <a:t>Escanaba 1871</a:t>
            </a:r>
            <a:r>
              <a:rPr lang="en-US" altLang="en-US"/>
              <a:t> </a:t>
            </a:r>
          </a:p>
        </p:txBody>
      </p:sp>
      <p:sp>
        <p:nvSpPr>
          <p:cNvPr id="214037" name="Text Box 21"/>
          <p:cNvSpPr txBox="1">
            <a:spLocks noChangeArrowheads="1"/>
          </p:cNvSpPr>
          <p:nvPr/>
        </p:nvSpPr>
        <p:spPr bwMode="auto">
          <a:xfrm>
            <a:off x="4191000" y="1676400"/>
            <a:ext cx="2333625" cy="4572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chemeClr val="accent2"/>
                </a:solidFill>
              </a:rPr>
              <a:t>Marquette 1871</a:t>
            </a:r>
            <a:r>
              <a:rPr lang="en-US" altLang="en-US"/>
              <a:t> </a:t>
            </a:r>
          </a:p>
        </p:txBody>
      </p:sp>
    </p:spTree>
  </p:cSld>
  <p:clrMapOvr>
    <a:masterClrMapping/>
  </p:clrMapOvr>
  <p:transition>
    <p:rand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0"/>
              <a:t>U.S. Signal Service- Stations</a:t>
            </a:r>
            <a:endParaRPr lang="en-US" altLang="en-US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57350"/>
            <a:ext cx="8382000" cy="4114800"/>
          </a:xfrm>
        </p:spPr>
        <p:txBody>
          <a:bodyPr/>
          <a:lstStyle/>
          <a:p>
            <a:r>
              <a:rPr lang="en-US" altLang="en-US"/>
              <a:t>Facilities</a:t>
            </a:r>
          </a:p>
          <a:p>
            <a:pPr lvl="1"/>
            <a:r>
              <a:rPr lang="en-US" altLang="en-US"/>
              <a:t>1st &amp; 2nd order stations typically fully equipped and staffed; commanded by an “observer-sergeant”.</a:t>
            </a:r>
          </a:p>
          <a:p>
            <a:pPr lvl="1"/>
            <a:endParaRPr lang="en-US" altLang="en-US"/>
          </a:p>
          <a:p>
            <a:r>
              <a:rPr lang="en-US" altLang="en-US"/>
              <a:t>Observations &amp; Reports</a:t>
            </a:r>
          </a:p>
          <a:p>
            <a:pPr lvl="1"/>
            <a:r>
              <a:rPr lang="en-US" altLang="en-US"/>
              <a:t>Made 3 times daily</a:t>
            </a:r>
          </a:p>
          <a:p>
            <a:pPr lvl="1"/>
            <a:r>
              <a:rPr lang="en-US" altLang="en-US"/>
              <a:t>Two sets of daily observations (for map analysis and for climatic purposes).</a:t>
            </a:r>
          </a:p>
          <a:p>
            <a:endParaRPr lang="en-US" altLang="en-US"/>
          </a:p>
        </p:txBody>
      </p:sp>
    </p:spTree>
  </p:cSld>
  <p:clrMapOvr>
    <a:masterClrMapping/>
  </p:clrMapOvr>
  <p:transition>
    <p:random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U.S. Signal Service </a:t>
            </a:r>
            <a:r>
              <a:rPr lang="en-US" altLang="en-US" sz="2800" i="1"/>
              <a:t>(con’t.)</a:t>
            </a:r>
            <a:endParaRPr lang="en-US" altLang="en-US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Significance of the network</a:t>
            </a:r>
          </a:p>
          <a:p>
            <a:pPr lvl="1"/>
            <a:r>
              <a:rPr lang="en-US" altLang="en-US"/>
              <a:t>Emphasis on storm warnings and weather “probabilities”.</a:t>
            </a:r>
          </a:p>
          <a:p>
            <a:pPr lvl="2"/>
            <a:r>
              <a:rPr lang="en-US" altLang="en-US"/>
              <a:t>1st weather map 1 Jan 1871</a:t>
            </a:r>
          </a:p>
          <a:p>
            <a:pPr lvl="2"/>
            <a:r>
              <a:rPr lang="en-US" altLang="en-US"/>
              <a:t>1st daily weather forecast 19 Feb 1871</a:t>
            </a:r>
          </a:p>
          <a:p>
            <a:pPr lvl="1"/>
            <a:r>
              <a:rPr lang="en-US" altLang="en-US"/>
              <a:t>Other Projects</a:t>
            </a:r>
          </a:p>
          <a:p>
            <a:pPr lvl="2"/>
            <a:r>
              <a:rPr lang="en-US" altLang="en-US"/>
              <a:t>River and Flood Forecast Service (with stations at St. Paul, La Crosse, Dubuque, Wabasha)</a:t>
            </a:r>
          </a:p>
          <a:p>
            <a:pPr lvl="2"/>
            <a:r>
              <a:rPr lang="en-US" altLang="en-US"/>
              <a:t>Frost and cold wave warnings </a:t>
            </a:r>
          </a:p>
          <a:p>
            <a:pPr lvl="1"/>
            <a:r>
              <a:rPr lang="en-US" altLang="en-US"/>
              <a:t>Scientific research activities</a:t>
            </a:r>
          </a:p>
        </p:txBody>
      </p:sp>
    </p:spTree>
  </p:cSld>
  <p:clrMapOvr>
    <a:masterClrMapping/>
  </p:clrMapOvr>
  <p:transition>
    <p:random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My Documents\Weather\wea01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400"/>
            <a:ext cx="8991600" cy="581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285750"/>
            <a:ext cx="7772400" cy="704850"/>
          </a:xfrm>
        </p:spPr>
        <p:txBody>
          <a:bodyPr/>
          <a:lstStyle/>
          <a:p>
            <a:r>
              <a:rPr lang="en-US" altLang="en-US" sz="2800"/>
              <a:t>“Mean Tracks of Low Barometer for Dec. 1871,’72,’73” From </a:t>
            </a:r>
            <a:r>
              <a:rPr lang="en-US" altLang="en-US" sz="2800" i="1"/>
              <a:t>Signal Office Report</a:t>
            </a:r>
            <a:endParaRPr lang="en-US" altLang="en-US"/>
          </a:p>
        </p:txBody>
      </p:sp>
      <p:pic>
        <p:nvPicPr>
          <p:cNvPr id="119811" name="Picture 1027" descr="A:\S-TRAC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43000"/>
            <a:ext cx="7267575" cy="534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altLang="en-US"/>
              <a:t>Reid A. Bryson</a:t>
            </a:r>
          </a:p>
        </p:txBody>
      </p:sp>
      <p:pic>
        <p:nvPicPr>
          <p:cNvPr id="205827" name="Picture 1027" descr="C:\Documents and Settings\Ed Hopkins.HOPKINS\My Documents\My Pictures\lectures\rabrys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219200"/>
            <a:ext cx="2741613" cy="314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828" name="Text Box 1028"/>
          <p:cNvSpPr txBox="1">
            <a:spLocks noChangeArrowheads="1"/>
          </p:cNvSpPr>
          <p:nvPr/>
        </p:nvSpPr>
        <p:spPr bwMode="auto">
          <a:xfrm>
            <a:off x="762000" y="4572000"/>
            <a:ext cx="75819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1"/>
              <a:t>“To our mentor, Reid A. Bryson, a critical observer</a:t>
            </a:r>
          </a:p>
          <a:p>
            <a:r>
              <a:rPr lang="en-US" altLang="en-US" i="1"/>
              <a:t>of Wisconsin weather and climate for more than 50 years,</a:t>
            </a:r>
          </a:p>
          <a:p>
            <a:r>
              <a:rPr lang="en-US" altLang="en-US" i="1"/>
              <a:t>as well as a global pioneer in the study of climate variability</a:t>
            </a:r>
          </a:p>
          <a:p>
            <a:r>
              <a:rPr lang="en-US" altLang="en-US" i="1"/>
              <a:t>and its impacts on humanity.”</a:t>
            </a:r>
            <a:endParaRPr lang="en-US" altLang="en-US"/>
          </a:p>
          <a:p>
            <a:r>
              <a:rPr lang="en-US" altLang="en-US"/>
              <a:t>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 sz="3600"/>
              <a:t>DID YOU KNOW THAT ...</a:t>
            </a:r>
            <a:r>
              <a:rPr lang="en-US" altLang="en-US" sz="3600" b="0"/>
              <a:t> 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52550"/>
            <a:ext cx="8839200" cy="4114800"/>
          </a:xfrm>
          <a:noFill/>
          <a:ln/>
        </p:spPr>
        <p:txBody>
          <a:bodyPr/>
          <a:lstStyle/>
          <a:p>
            <a:r>
              <a:rPr lang="en-US" altLang="en-US" sz="2800" b="0">
                <a:latin typeface="Arial Rounded MT Bold" pitchFamily="34" charset="0"/>
              </a:rPr>
              <a:t>I.A. Lapham issued 1</a:t>
            </a:r>
            <a:r>
              <a:rPr lang="en-US" altLang="en-US" sz="2800" b="0" baseline="30000">
                <a:latin typeface="Arial Rounded MT Bold" pitchFamily="34" charset="0"/>
              </a:rPr>
              <a:t>st</a:t>
            </a:r>
            <a:r>
              <a:rPr lang="en-US" altLang="en-US" sz="2800" b="0">
                <a:latin typeface="Arial Rounded MT Bold" pitchFamily="34" charset="0"/>
              </a:rPr>
              <a:t> storm-warning bulletin for Lake Michigan on 8 Nov. 1870, his 1</a:t>
            </a:r>
            <a:r>
              <a:rPr lang="en-US" altLang="en-US" sz="2800" b="0" baseline="30000">
                <a:latin typeface="Arial Rounded MT Bold" pitchFamily="34" charset="0"/>
              </a:rPr>
              <a:t>st</a:t>
            </a:r>
            <a:r>
              <a:rPr lang="en-US" altLang="en-US" sz="2800" b="0">
                <a:latin typeface="Arial Rounded MT Bold" pitchFamily="34" charset="0"/>
              </a:rPr>
              <a:t> duty day as  Assistant to the Chief Signal Officer?</a:t>
            </a:r>
          </a:p>
          <a:p>
            <a:r>
              <a:rPr lang="en-US" altLang="en-US" sz="2800" b="0">
                <a:latin typeface="Arial Rounded MT Bold" pitchFamily="34" charset="0"/>
              </a:rPr>
              <a:t>Early public forecasts were displayed at Post Offices &amp; railroad stations, then later (1895) sent by post card?</a:t>
            </a:r>
          </a:p>
          <a:p>
            <a:r>
              <a:rPr lang="en-US" altLang="en-US" sz="2800" b="0">
                <a:latin typeface="Arial Rounded MT Bold" pitchFamily="34" charset="0"/>
              </a:rPr>
              <a:t>Eric Miller of U.S. Weather Bureau at North Hall made first public weather broadcasts on WHA in 1921? </a:t>
            </a:r>
          </a:p>
        </p:txBody>
      </p:sp>
    </p:spTree>
  </p:cSld>
  <p:clrMapOvr>
    <a:masterClrMapping/>
  </p:clrMapOvr>
  <p:transition>
    <p:random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U.S. Signal Service </a:t>
            </a:r>
            <a:r>
              <a:rPr lang="en-US" altLang="en-US" sz="3200" i="1"/>
              <a:t>(con’t.)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Voluntary Observer Network</a:t>
            </a:r>
          </a:p>
          <a:p>
            <a:pPr lvl="1"/>
            <a:r>
              <a:rPr lang="en-US" altLang="en-US"/>
              <a:t>Increased role in 1880s.</a:t>
            </a:r>
          </a:p>
          <a:p>
            <a:pPr lvl="1"/>
            <a:r>
              <a:rPr lang="en-US" altLang="en-US"/>
              <a:t>Continuation of Smithsonian Network</a:t>
            </a:r>
          </a:p>
          <a:p>
            <a:pPr lvl="1"/>
            <a:r>
              <a:rPr lang="en-US" altLang="en-US"/>
              <a:t>By 1890, 147 stations with 30 years of record. </a:t>
            </a:r>
          </a:p>
          <a:p>
            <a:pPr lvl="1"/>
            <a:r>
              <a:rPr lang="en-US" altLang="en-US"/>
              <a:t>Collection of data from other networks</a:t>
            </a:r>
          </a:p>
          <a:p>
            <a:pPr lvl="2"/>
            <a:r>
              <a:rPr lang="en-US" altLang="en-US"/>
              <a:t>Volunteers</a:t>
            </a:r>
          </a:p>
          <a:p>
            <a:pPr lvl="2"/>
            <a:r>
              <a:rPr lang="en-US" altLang="en-US"/>
              <a:t>Post Surgeons</a:t>
            </a:r>
          </a:p>
          <a:p>
            <a:pPr lvl="2"/>
            <a:r>
              <a:rPr lang="en-US" altLang="en-US"/>
              <a:t>State weather services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 sz="3600"/>
              <a:t>DID YOU KNOW THAT ...</a:t>
            </a:r>
            <a:r>
              <a:rPr lang="en-US" altLang="en-US" sz="3600" b="0"/>
              <a:t> 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52550"/>
            <a:ext cx="8839200" cy="4114800"/>
          </a:xfrm>
          <a:noFill/>
          <a:ln/>
        </p:spPr>
        <p:txBody>
          <a:bodyPr/>
          <a:lstStyle/>
          <a:p>
            <a:r>
              <a:rPr lang="en-US" altLang="en-US" sz="2800" b="0">
                <a:latin typeface="Arial Rounded MT Bold" pitchFamily="34" charset="0"/>
              </a:rPr>
              <a:t>Beloit College has one of the longest running instrument records in the state -- starting in 1849?</a:t>
            </a:r>
          </a:p>
          <a:p>
            <a:r>
              <a:rPr lang="en-US" altLang="en-US" sz="2800" b="0">
                <a:latin typeface="Arial Rounded MT Bold" pitchFamily="34" charset="0"/>
              </a:rPr>
              <a:t>The Lups family (Jacob, Johana and Clarissa) of Manitowoc were cooperative weather observers, maintaining a nearly continuous daily weather record from 1851 to 1933?  And that this site is designated as a US Historical Climate Network station? </a:t>
            </a:r>
          </a:p>
        </p:txBody>
      </p:sp>
    </p:spTree>
  </p:cSld>
  <p:clrMapOvr>
    <a:masterClrMapping/>
  </p:clrMapOvr>
  <p:transition>
    <p:random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0"/>
              <a:t>U.S. Weather Bureau</a:t>
            </a:r>
            <a:endParaRPr lang="en-US" alt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Transfer to civilian agency as part of the Organic Act of 1890.</a:t>
            </a:r>
          </a:p>
          <a:p>
            <a:r>
              <a:rPr lang="en-US" altLang="en-US"/>
              <a:t>1891-1970</a:t>
            </a:r>
          </a:p>
          <a:p>
            <a:r>
              <a:rPr lang="en-US" altLang="en-US"/>
              <a:t>Shift from agriculture to aviation</a:t>
            </a:r>
          </a:p>
          <a:p>
            <a:r>
              <a:rPr lang="en-US" altLang="en-US"/>
              <a:t>Stations in Wisconsin</a:t>
            </a:r>
          </a:p>
          <a:p>
            <a:r>
              <a:rPr lang="en-US" altLang="en-US"/>
              <a:t>Cooperative Observer Network</a:t>
            </a:r>
          </a:p>
          <a:p>
            <a:pPr lvl="1"/>
            <a:r>
              <a:rPr lang="en-US" altLang="en-US"/>
              <a:t>included </a:t>
            </a:r>
          </a:p>
          <a:p>
            <a:pPr lvl="2"/>
            <a:r>
              <a:rPr lang="en-US" altLang="en-US"/>
              <a:t>Wisconsin Valley Improvement Co. (20 stations)</a:t>
            </a:r>
          </a:p>
          <a:p>
            <a:pPr lvl="2"/>
            <a:r>
              <a:rPr lang="en-US" altLang="en-US"/>
              <a:t>UW. Experimental Farms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/>
              <a:t>Weather Observing  Stations 1890</a:t>
            </a:r>
          </a:p>
        </p:txBody>
      </p:sp>
      <p:pic>
        <p:nvPicPr>
          <p:cNvPr id="101380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75" y="1562100"/>
            <a:ext cx="4572000" cy="493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1381" name="AutoShape 5"/>
          <p:cNvSpPr>
            <a:spLocks noChangeArrowheads="1"/>
          </p:cNvSpPr>
          <p:nvPr/>
        </p:nvSpPr>
        <p:spPr bwMode="auto">
          <a:xfrm>
            <a:off x="5895975" y="4010025"/>
            <a:ext cx="325438" cy="368300"/>
          </a:xfrm>
          <a:prstGeom prst="star5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2" name="AutoShape 6"/>
          <p:cNvSpPr>
            <a:spLocks noChangeArrowheads="1"/>
          </p:cNvSpPr>
          <p:nvPr/>
        </p:nvSpPr>
        <p:spPr bwMode="auto">
          <a:xfrm>
            <a:off x="6005513" y="5516563"/>
            <a:ext cx="325437" cy="368300"/>
          </a:xfrm>
          <a:prstGeom prst="star5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3" name="AutoShape 7"/>
          <p:cNvSpPr>
            <a:spLocks noChangeArrowheads="1"/>
          </p:cNvSpPr>
          <p:nvPr/>
        </p:nvSpPr>
        <p:spPr bwMode="auto">
          <a:xfrm>
            <a:off x="3552825" y="4716463"/>
            <a:ext cx="325438" cy="368300"/>
          </a:xfrm>
          <a:prstGeom prst="star5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4" name="AutoShape 8"/>
          <p:cNvSpPr>
            <a:spLocks noChangeArrowheads="1"/>
          </p:cNvSpPr>
          <p:nvPr/>
        </p:nvSpPr>
        <p:spPr bwMode="auto">
          <a:xfrm>
            <a:off x="2673350" y="2749550"/>
            <a:ext cx="292100" cy="292100"/>
          </a:xfrm>
          <a:prstGeom prst="diamond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5" name="AutoShape 9"/>
          <p:cNvSpPr>
            <a:spLocks noChangeArrowheads="1"/>
          </p:cNvSpPr>
          <p:nvPr/>
        </p:nvSpPr>
        <p:spPr bwMode="auto">
          <a:xfrm>
            <a:off x="5416550" y="4121150"/>
            <a:ext cx="292100" cy="292100"/>
          </a:xfrm>
          <a:prstGeom prst="diamond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6" name="AutoShape 10"/>
          <p:cNvSpPr>
            <a:spLocks noChangeArrowheads="1"/>
          </p:cNvSpPr>
          <p:nvPr/>
        </p:nvSpPr>
        <p:spPr bwMode="auto">
          <a:xfrm>
            <a:off x="6178550" y="3968750"/>
            <a:ext cx="292100" cy="292100"/>
          </a:xfrm>
          <a:prstGeom prst="diamond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7" name="AutoShape 11"/>
          <p:cNvSpPr>
            <a:spLocks noChangeArrowheads="1"/>
          </p:cNvSpPr>
          <p:nvPr/>
        </p:nvSpPr>
        <p:spPr bwMode="auto">
          <a:xfrm>
            <a:off x="3968750" y="5721350"/>
            <a:ext cx="292100" cy="292100"/>
          </a:xfrm>
          <a:prstGeom prst="diamond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8" name="AutoShape 12"/>
          <p:cNvSpPr>
            <a:spLocks noChangeArrowheads="1"/>
          </p:cNvSpPr>
          <p:nvPr/>
        </p:nvSpPr>
        <p:spPr bwMode="auto">
          <a:xfrm>
            <a:off x="3892550" y="5492750"/>
            <a:ext cx="292100" cy="292100"/>
          </a:xfrm>
          <a:prstGeom prst="diamond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9" name="AutoShape 13"/>
          <p:cNvSpPr>
            <a:spLocks noChangeArrowheads="1"/>
          </p:cNvSpPr>
          <p:nvPr/>
        </p:nvSpPr>
        <p:spPr bwMode="auto">
          <a:xfrm>
            <a:off x="4654550" y="6026150"/>
            <a:ext cx="292100" cy="292100"/>
          </a:xfrm>
          <a:prstGeom prst="diamond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90" name="AutoShape 14"/>
          <p:cNvSpPr>
            <a:spLocks noChangeArrowheads="1"/>
          </p:cNvSpPr>
          <p:nvPr/>
        </p:nvSpPr>
        <p:spPr bwMode="auto">
          <a:xfrm>
            <a:off x="4883150" y="5492750"/>
            <a:ext cx="292100" cy="292100"/>
          </a:xfrm>
          <a:prstGeom prst="diamond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91" name="AutoShape 15"/>
          <p:cNvSpPr>
            <a:spLocks noChangeArrowheads="1"/>
          </p:cNvSpPr>
          <p:nvPr/>
        </p:nvSpPr>
        <p:spPr bwMode="auto">
          <a:xfrm>
            <a:off x="6102350" y="4502150"/>
            <a:ext cx="292100" cy="292100"/>
          </a:xfrm>
          <a:prstGeom prst="diamond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92" name="AutoShape 16"/>
          <p:cNvSpPr>
            <a:spLocks noChangeArrowheads="1"/>
          </p:cNvSpPr>
          <p:nvPr/>
        </p:nvSpPr>
        <p:spPr bwMode="auto">
          <a:xfrm>
            <a:off x="5797550" y="4806950"/>
            <a:ext cx="292100" cy="292100"/>
          </a:xfrm>
          <a:prstGeom prst="diamond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93" name="AutoShape 17"/>
          <p:cNvSpPr>
            <a:spLocks noChangeArrowheads="1"/>
          </p:cNvSpPr>
          <p:nvPr/>
        </p:nvSpPr>
        <p:spPr bwMode="auto">
          <a:xfrm>
            <a:off x="5568950" y="4806950"/>
            <a:ext cx="292100" cy="292100"/>
          </a:xfrm>
          <a:prstGeom prst="diamond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94" name="AutoShape 18"/>
          <p:cNvSpPr>
            <a:spLocks noChangeArrowheads="1"/>
          </p:cNvSpPr>
          <p:nvPr/>
        </p:nvSpPr>
        <p:spPr bwMode="auto">
          <a:xfrm>
            <a:off x="5492750" y="5111750"/>
            <a:ext cx="292100" cy="292100"/>
          </a:xfrm>
          <a:prstGeom prst="diamond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95" name="AutoShape 19"/>
          <p:cNvSpPr>
            <a:spLocks noChangeArrowheads="1"/>
          </p:cNvSpPr>
          <p:nvPr/>
        </p:nvSpPr>
        <p:spPr bwMode="auto">
          <a:xfrm>
            <a:off x="5949950" y="5187950"/>
            <a:ext cx="292100" cy="292100"/>
          </a:xfrm>
          <a:prstGeom prst="diamond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96" name="AutoShape 20"/>
          <p:cNvSpPr>
            <a:spLocks noChangeArrowheads="1"/>
          </p:cNvSpPr>
          <p:nvPr/>
        </p:nvSpPr>
        <p:spPr bwMode="auto">
          <a:xfrm>
            <a:off x="5568950" y="5873750"/>
            <a:ext cx="292100" cy="292100"/>
          </a:xfrm>
          <a:prstGeom prst="diamond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97" name="AutoShape 21"/>
          <p:cNvSpPr>
            <a:spLocks noChangeArrowheads="1"/>
          </p:cNvSpPr>
          <p:nvPr/>
        </p:nvSpPr>
        <p:spPr bwMode="auto">
          <a:xfrm>
            <a:off x="5416550" y="5873750"/>
            <a:ext cx="292100" cy="292100"/>
          </a:xfrm>
          <a:prstGeom prst="diamond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98" name="AutoShape 22"/>
          <p:cNvSpPr>
            <a:spLocks noChangeArrowheads="1"/>
          </p:cNvSpPr>
          <p:nvPr/>
        </p:nvSpPr>
        <p:spPr bwMode="auto">
          <a:xfrm>
            <a:off x="4197350" y="5187950"/>
            <a:ext cx="292100" cy="292100"/>
          </a:xfrm>
          <a:prstGeom prst="diamond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99" name="AutoShape 23"/>
          <p:cNvSpPr>
            <a:spLocks noChangeArrowheads="1"/>
          </p:cNvSpPr>
          <p:nvPr/>
        </p:nvSpPr>
        <p:spPr bwMode="auto">
          <a:xfrm>
            <a:off x="4121150" y="2978150"/>
            <a:ext cx="292100" cy="292100"/>
          </a:xfrm>
          <a:prstGeom prst="diamond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400" name="AutoShape 24"/>
          <p:cNvSpPr>
            <a:spLocks noChangeArrowheads="1"/>
          </p:cNvSpPr>
          <p:nvPr/>
        </p:nvSpPr>
        <p:spPr bwMode="auto">
          <a:xfrm>
            <a:off x="4654550" y="4654550"/>
            <a:ext cx="292100" cy="292100"/>
          </a:xfrm>
          <a:prstGeom prst="diamond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401" name="AutoShape 25"/>
          <p:cNvSpPr>
            <a:spLocks noChangeArrowheads="1"/>
          </p:cNvSpPr>
          <p:nvPr/>
        </p:nvSpPr>
        <p:spPr bwMode="auto">
          <a:xfrm>
            <a:off x="5416550" y="4502150"/>
            <a:ext cx="292100" cy="292100"/>
          </a:xfrm>
          <a:prstGeom prst="diamond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402" name="AutoShape 26"/>
          <p:cNvSpPr>
            <a:spLocks noChangeArrowheads="1"/>
          </p:cNvSpPr>
          <p:nvPr/>
        </p:nvSpPr>
        <p:spPr bwMode="auto">
          <a:xfrm>
            <a:off x="3511550" y="3663950"/>
            <a:ext cx="292100" cy="292100"/>
          </a:xfrm>
          <a:prstGeom prst="diamond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403" name="AutoShape 27"/>
          <p:cNvSpPr>
            <a:spLocks noChangeArrowheads="1"/>
          </p:cNvSpPr>
          <p:nvPr/>
        </p:nvSpPr>
        <p:spPr bwMode="auto">
          <a:xfrm>
            <a:off x="3130550" y="3816350"/>
            <a:ext cx="292100" cy="292100"/>
          </a:xfrm>
          <a:prstGeom prst="diamond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404" name="AutoShape 28"/>
          <p:cNvSpPr>
            <a:spLocks noChangeArrowheads="1"/>
          </p:cNvSpPr>
          <p:nvPr/>
        </p:nvSpPr>
        <p:spPr bwMode="auto">
          <a:xfrm>
            <a:off x="4806950" y="2978150"/>
            <a:ext cx="292100" cy="292100"/>
          </a:xfrm>
          <a:prstGeom prst="diamond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405" name="AutoShape 29"/>
          <p:cNvSpPr>
            <a:spLocks noChangeArrowheads="1"/>
          </p:cNvSpPr>
          <p:nvPr/>
        </p:nvSpPr>
        <p:spPr bwMode="auto">
          <a:xfrm>
            <a:off x="4197350" y="2673350"/>
            <a:ext cx="292100" cy="292100"/>
          </a:xfrm>
          <a:prstGeom prst="diamond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406" name="AutoShape 30"/>
          <p:cNvSpPr>
            <a:spLocks noChangeArrowheads="1"/>
          </p:cNvSpPr>
          <p:nvPr/>
        </p:nvSpPr>
        <p:spPr bwMode="auto">
          <a:xfrm>
            <a:off x="3282950" y="2673350"/>
            <a:ext cx="292100" cy="292100"/>
          </a:xfrm>
          <a:prstGeom prst="diamond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407" name="AutoShape 31"/>
          <p:cNvSpPr>
            <a:spLocks noChangeArrowheads="1"/>
          </p:cNvSpPr>
          <p:nvPr/>
        </p:nvSpPr>
        <p:spPr bwMode="auto">
          <a:xfrm>
            <a:off x="4197350" y="3511550"/>
            <a:ext cx="292100" cy="292100"/>
          </a:xfrm>
          <a:prstGeom prst="diamond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408" name="AutoShape 32"/>
          <p:cNvSpPr>
            <a:spLocks noChangeArrowheads="1"/>
          </p:cNvSpPr>
          <p:nvPr/>
        </p:nvSpPr>
        <p:spPr bwMode="auto">
          <a:xfrm>
            <a:off x="5035550" y="3282950"/>
            <a:ext cx="292100" cy="292100"/>
          </a:xfrm>
          <a:prstGeom prst="diamond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409" name="AutoShape 33"/>
          <p:cNvSpPr>
            <a:spLocks noChangeArrowheads="1"/>
          </p:cNvSpPr>
          <p:nvPr/>
        </p:nvSpPr>
        <p:spPr bwMode="auto">
          <a:xfrm>
            <a:off x="4044950" y="3816350"/>
            <a:ext cx="292100" cy="292100"/>
          </a:xfrm>
          <a:prstGeom prst="diamond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410" name="AutoShape 34"/>
          <p:cNvSpPr>
            <a:spLocks noChangeArrowheads="1"/>
          </p:cNvSpPr>
          <p:nvPr/>
        </p:nvSpPr>
        <p:spPr bwMode="auto">
          <a:xfrm>
            <a:off x="3740150" y="4502150"/>
            <a:ext cx="292100" cy="292100"/>
          </a:xfrm>
          <a:prstGeom prst="diamond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411" name="AutoShape 35"/>
          <p:cNvSpPr>
            <a:spLocks noChangeArrowheads="1"/>
          </p:cNvSpPr>
          <p:nvPr/>
        </p:nvSpPr>
        <p:spPr bwMode="auto">
          <a:xfrm>
            <a:off x="4044950" y="4044950"/>
            <a:ext cx="292100" cy="292100"/>
          </a:xfrm>
          <a:prstGeom prst="diamond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412" name="AutoShape 36"/>
          <p:cNvSpPr>
            <a:spLocks noChangeArrowheads="1"/>
          </p:cNvSpPr>
          <p:nvPr/>
        </p:nvSpPr>
        <p:spPr bwMode="auto">
          <a:xfrm>
            <a:off x="3892550" y="5035550"/>
            <a:ext cx="292100" cy="292100"/>
          </a:xfrm>
          <a:prstGeom prst="diamond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413" name="AutoShape 37"/>
          <p:cNvSpPr>
            <a:spLocks noChangeArrowheads="1"/>
          </p:cNvSpPr>
          <p:nvPr/>
        </p:nvSpPr>
        <p:spPr bwMode="auto">
          <a:xfrm>
            <a:off x="4730750" y="3740150"/>
            <a:ext cx="292100" cy="292100"/>
          </a:xfrm>
          <a:prstGeom prst="diamond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414" name="AutoShape 38"/>
          <p:cNvSpPr>
            <a:spLocks noChangeArrowheads="1"/>
          </p:cNvSpPr>
          <p:nvPr/>
        </p:nvSpPr>
        <p:spPr bwMode="auto">
          <a:xfrm>
            <a:off x="4883150" y="5035550"/>
            <a:ext cx="292100" cy="292100"/>
          </a:xfrm>
          <a:prstGeom prst="diamond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random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altLang="en-US"/>
              <a:t>U.S. Weather Bureau Office at Duluth, MN </a:t>
            </a:r>
            <a:r>
              <a:rPr lang="en-US" altLang="en-US" sz="3600" i="1"/>
              <a:t>ca. 1904</a:t>
            </a:r>
            <a:br>
              <a:rPr lang="en-US" altLang="en-US" sz="3600" i="1"/>
            </a:br>
            <a:r>
              <a:rPr lang="en-US" altLang="en-US" sz="3600" i="1"/>
              <a:t> </a:t>
            </a:r>
            <a:r>
              <a:rPr lang="en-US" altLang="en-US" sz="2400" i="1"/>
              <a:t>From  Duluth Office History</a:t>
            </a:r>
            <a:r>
              <a:rPr lang="en-US" altLang="en-US"/>
              <a:t> </a:t>
            </a:r>
          </a:p>
        </p:txBody>
      </p:sp>
      <p:pic>
        <p:nvPicPr>
          <p:cNvPr id="182275" name="Picture 3" descr="C:\My Documents\Lectures\1904of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6400"/>
            <a:ext cx="68961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Inside an Early USWB Office</a:t>
            </a:r>
            <a:br>
              <a:rPr lang="en-US" altLang="en-US"/>
            </a:br>
            <a:r>
              <a:rPr lang="en-US" altLang="en-US" sz="2400" i="1"/>
              <a:t>From  Duluth Office History</a:t>
            </a:r>
            <a:endParaRPr lang="en-US" altLang="en-US"/>
          </a:p>
        </p:txBody>
      </p:sp>
      <p:pic>
        <p:nvPicPr>
          <p:cNvPr id="184323" name="Picture 3" descr="C:\My Documents\Lectures\h_w_ri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7962900" cy="494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85750"/>
            <a:ext cx="8458200" cy="1143000"/>
          </a:xfrm>
        </p:spPr>
        <p:txBody>
          <a:bodyPr/>
          <a:lstStyle/>
          <a:p>
            <a:r>
              <a:rPr lang="en-US" altLang="en-US"/>
              <a:t>Green Bay USWB Office </a:t>
            </a:r>
            <a:r>
              <a:rPr lang="en-US" altLang="en-US" sz="3200"/>
              <a:t>(1891-1910)</a:t>
            </a:r>
            <a:endParaRPr lang="en-US" altLang="en-US"/>
          </a:p>
        </p:txBody>
      </p:sp>
      <p:pic>
        <p:nvPicPr>
          <p:cNvPr id="186371" name="Picture 3" descr="A:\GRBCO.GIF"/>
          <p:cNvPicPr>
            <a:picLocks noChangeAspect="1" noChangeArrowheads="1"/>
          </p:cNvPicPr>
          <p:nvPr/>
        </p:nvPicPr>
        <p:blipFill>
          <a:blip r:embed="rId2">
            <a:lum brigh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71600"/>
            <a:ext cx="6591300" cy="493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A:\47-200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897813" cy="635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 sz="3600"/>
              <a:t>DID YOU KNOW THAT ...</a:t>
            </a:r>
            <a:r>
              <a:rPr lang="en-US" altLang="en-US" sz="3600" b="0"/>
              <a:t> 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52550"/>
            <a:ext cx="8839200" cy="4114800"/>
          </a:xfrm>
          <a:noFill/>
          <a:ln/>
        </p:spPr>
        <p:txBody>
          <a:bodyPr/>
          <a:lstStyle/>
          <a:p>
            <a:endParaRPr lang="en-US" altLang="en-US" sz="2800" b="0">
              <a:latin typeface="Arial Rounded MT Bold" pitchFamily="34" charset="0"/>
            </a:endParaRPr>
          </a:p>
          <a:p>
            <a:r>
              <a:rPr lang="en-US" altLang="en-US" sz="2800" b="0">
                <a:latin typeface="Arial Rounded MT Bold" pitchFamily="34" charset="0"/>
              </a:rPr>
              <a:t>The USWB made frost forecasts for Wisconsin cranberry bogs for nearly a century?</a:t>
            </a:r>
          </a:p>
          <a:p>
            <a:r>
              <a:rPr lang="en-US" altLang="en-US" sz="2800" b="0">
                <a:latin typeface="Arial Rounded MT Bold" pitchFamily="34" charset="0"/>
              </a:rPr>
              <a:t>The Teletype replaced the telegraph in the 1920s and the facsimile machine was introduced in the late 1940s?</a:t>
            </a:r>
          </a:p>
          <a:p>
            <a:endParaRPr lang="en-US" altLang="en-US" sz="2800" b="0">
              <a:latin typeface="Arial Rounded MT Bold" pitchFamily="34" charset="0"/>
            </a:endParaRPr>
          </a:p>
        </p:txBody>
      </p:sp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4114800" cy="1143000"/>
          </a:xfrm>
        </p:spPr>
        <p:txBody>
          <a:bodyPr/>
          <a:lstStyle/>
          <a:p>
            <a:r>
              <a:rPr lang="en-US" altLang="en-US"/>
              <a:t>Background</a:t>
            </a:r>
          </a:p>
        </p:txBody>
      </p:sp>
      <p:pic>
        <p:nvPicPr>
          <p:cNvPr id="208899" name="Picture 3" descr="C:\Documents and Settings\Ed Hopkins.HOPKINS\My Documents\WI-DATA\WI-BOOKS\3082.jpg"/>
          <p:cNvPicPr>
            <a:picLocks noChangeAspect="1" noChangeArrowheads="1"/>
          </p:cNvPicPr>
          <p:nvPr/>
        </p:nvPicPr>
        <p:blipFill>
          <a:blip r:embed="rId3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04800"/>
            <a:ext cx="4003675" cy="603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89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5257800" cy="4572000"/>
          </a:xfrm>
        </p:spPr>
        <p:txBody>
          <a:bodyPr/>
          <a:lstStyle/>
          <a:p>
            <a:r>
              <a:rPr lang="en-US" altLang="en-US"/>
              <a:t>Objective</a:t>
            </a:r>
          </a:p>
          <a:p>
            <a:pPr lvl="1"/>
            <a:r>
              <a:rPr lang="en-US" altLang="en-US"/>
              <a:t>description of state’s weather &amp; climate</a:t>
            </a:r>
          </a:p>
          <a:p>
            <a:r>
              <a:rPr lang="en-US" altLang="en-US"/>
              <a:t>Approach</a:t>
            </a:r>
          </a:p>
          <a:p>
            <a:pPr lvl="1"/>
            <a:r>
              <a:rPr lang="en-US" altLang="en-US"/>
              <a:t>Scientific</a:t>
            </a:r>
          </a:p>
          <a:p>
            <a:pPr lvl="1"/>
            <a:r>
              <a:rPr lang="en-US" altLang="en-US"/>
              <a:t>Historical </a:t>
            </a:r>
          </a:p>
          <a:p>
            <a:pPr lvl="1"/>
            <a:r>
              <a:rPr lang="en-US" altLang="en-US"/>
              <a:t>Educational</a:t>
            </a:r>
          </a:p>
          <a:p>
            <a:r>
              <a:rPr lang="en-US" altLang="en-US"/>
              <a:t>Aim</a:t>
            </a:r>
          </a:p>
          <a:p>
            <a:pPr lvl="1"/>
            <a:r>
              <a:rPr lang="en-US" altLang="en-US"/>
              <a:t>Readily accessible reference for broad audience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8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8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89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89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089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089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089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89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900" grpId="0" build="p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National Weather Service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1970-present</a:t>
            </a:r>
          </a:p>
          <a:p>
            <a:r>
              <a:rPr lang="en-US" altLang="en-US"/>
              <a:t>Modernization</a:t>
            </a:r>
          </a:p>
          <a:p>
            <a:pPr lvl="1"/>
            <a:r>
              <a:rPr lang="en-US" altLang="en-US"/>
              <a:t>Doppler Radar</a:t>
            </a:r>
          </a:p>
          <a:p>
            <a:pPr lvl="1"/>
            <a:r>
              <a:rPr lang="en-US" altLang="en-US"/>
              <a:t>ASOS</a:t>
            </a:r>
          </a:p>
          <a:p>
            <a:pPr lvl="1"/>
            <a:r>
              <a:rPr lang="en-US" altLang="en-US"/>
              <a:t>AWIPS</a:t>
            </a:r>
          </a:p>
          <a:p>
            <a:pPr lvl="1"/>
            <a:r>
              <a:rPr lang="en-US" altLang="en-US"/>
              <a:t>Satellites</a:t>
            </a:r>
          </a:p>
          <a:p>
            <a:r>
              <a:rPr lang="en-US" altLang="en-US"/>
              <a:t>Wisconsin</a:t>
            </a:r>
          </a:p>
        </p:txBody>
      </p:sp>
    </p:spTree>
  </p:cSld>
  <p:clrMapOvr>
    <a:masterClrMapping/>
  </p:clrMapOvr>
  <p:transition>
    <p:random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665163" y="292100"/>
            <a:ext cx="7772400" cy="1143000"/>
          </a:xfrm>
          <a:noFill/>
          <a:ln/>
        </p:spPr>
        <p:txBody>
          <a:bodyPr/>
          <a:lstStyle/>
          <a:p>
            <a:r>
              <a:rPr lang="en-US" altLang="en-US"/>
              <a:t>WSR-8D Radars &amp;</a:t>
            </a:r>
            <a:br>
              <a:rPr lang="en-US" altLang="en-US"/>
            </a:br>
            <a:r>
              <a:rPr lang="en-US" altLang="en-US"/>
              <a:t>NWS Forecast Offices 2000</a:t>
            </a:r>
          </a:p>
        </p:txBody>
      </p:sp>
      <p:pic>
        <p:nvPicPr>
          <p:cNvPr id="100355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75" y="1562100"/>
            <a:ext cx="4572000" cy="493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0356" name="AutoShape 4"/>
          <p:cNvSpPr>
            <a:spLocks noChangeArrowheads="1"/>
          </p:cNvSpPr>
          <p:nvPr/>
        </p:nvSpPr>
        <p:spPr bwMode="auto">
          <a:xfrm>
            <a:off x="5510213" y="5467350"/>
            <a:ext cx="325437" cy="368300"/>
          </a:xfrm>
          <a:prstGeom prst="star5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57" name="AutoShape 5"/>
          <p:cNvSpPr>
            <a:spLocks noChangeArrowheads="1"/>
          </p:cNvSpPr>
          <p:nvPr/>
        </p:nvSpPr>
        <p:spPr bwMode="auto">
          <a:xfrm>
            <a:off x="2800350" y="1974850"/>
            <a:ext cx="325438" cy="368300"/>
          </a:xfrm>
          <a:prstGeom prst="star5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58" name="AutoShape 6"/>
          <p:cNvSpPr>
            <a:spLocks noChangeArrowheads="1"/>
          </p:cNvSpPr>
          <p:nvPr/>
        </p:nvSpPr>
        <p:spPr bwMode="auto">
          <a:xfrm>
            <a:off x="5875338" y="3990975"/>
            <a:ext cx="300037" cy="368300"/>
          </a:xfrm>
          <a:prstGeom prst="star5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59" name="AutoShape 7"/>
          <p:cNvSpPr>
            <a:spLocks noChangeArrowheads="1"/>
          </p:cNvSpPr>
          <p:nvPr/>
        </p:nvSpPr>
        <p:spPr bwMode="auto">
          <a:xfrm>
            <a:off x="3609975" y="5070475"/>
            <a:ext cx="325438" cy="368300"/>
          </a:xfrm>
          <a:prstGeom prst="star5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60" name="AutoShape 8"/>
          <p:cNvSpPr>
            <a:spLocks noChangeArrowheads="1"/>
          </p:cNvSpPr>
          <p:nvPr/>
        </p:nvSpPr>
        <p:spPr bwMode="auto">
          <a:xfrm>
            <a:off x="2108200" y="3608388"/>
            <a:ext cx="325438" cy="368300"/>
          </a:xfrm>
          <a:prstGeom prst="star5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61" name="AutoShape 9"/>
          <p:cNvSpPr>
            <a:spLocks noChangeArrowheads="1"/>
          </p:cNvSpPr>
          <p:nvPr/>
        </p:nvSpPr>
        <p:spPr bwMode="auto">
          <a:xfrm>
            <a:off x="6551613" y="1681163"/>
            <a:ext cx="325437" cy="368300"/>
          </a:xfrm>
          <a:prstGeom prst="star5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62" name="AutoShape 10"/>
          <p:cNvSpPr>
            <a:spLocks noChangeArrowheads="1"/>
          </p:cNvSpPr>
          <p:nvPr/>
        </p:nvSpPr>
        <p:spPr bwMode="auto">
          <a:xfrm>
            <a:off x="6064250" y="6470650"/>
            <a:ext cx="325438" cy="368300"/>
          </a:xfrm>
          <a:prstGeom prst="star5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63" name="AutoShape 11"/>
          <p:cNvSpPr>
            <a:spLocks noChangeArrowheads="1"/>
          </p:cNvSpPr>
          <p:nvPr/>
        </p:nvSpPr>
        <p:spPr bwMode="auto">
          <a:xfrm>
            <a:off x="3101975" y="6359525"/>
            <a:ext cx="325438" cy="368300"/>
          </a:xfrm>
          <a:prstGeom prst="star5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random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WEATHER RADAR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458200" cy="4114800"/>
          </a:xfrm>
        </p:spPr>
        <p:txBody>
          <a:bodyPr/>
          <a:lstStyle/>
          <a:p>
            <a:r>
              <a:rPr lang="en-US" altLang="en-US"/>
              <a:t>History</a:t>
            </a:r>
          </a:p>
          <a:p>
            <a:pPr lvl="1"/>
            <a:r>
              <a:rPr lang="en-US" altLang="en-US"/>
              <a:t>Post WWII (WSR 57 &amp; WSR 74)</a:t>
            </a:r>
          </a:p>
          <a:p>
            <a:pPr lvl="1"/>
            <a:r>
              <a:rPr lang="en-US" altLang="en-US"/>
              <a:t>Early National Network &amp;  Local Network</a:t>
            </a:r>
          </a:p>
          <a:p>
            <a:pPr lvl="2"/>
            <a:r>
              <a:rPr lang="en-US" altLang="en-US"/>
              <a:t>Neenah</a:t>
            </a:r>
          </a:p>
          <a:p>
            <a:pPr lvl="2"/>
            <a:r>
              <a:rPr lang="en-US" altLang="en-US"/>
              <a:t>Madison</a:t>
            </a:r>
          </a:p>
          <a:p>
            <a:r>
              <a:rPr lang="en-US" altLang="en-US"/>
              <a:t>Current Network</a:t>
            </a:r>
          </a:p>
          <a:p>
            <a:pPr lvl="1"/>
            <a:r>
              <a:rPr lang="en-US" altLang="en-US"/>
              <a:t>NEXRAD to WSR-88D</a:t>
            </a:r>
          </a:p>
          <a:p>
            <a:pPr lvl="2"/>
            <a:r>
              <a:rPr lang="en-US" altLang="en-US"/>
              <a:t>Green Bay, Milwaukee/Sullivan, La Crosse, Duluth,  Marquette, Twin Cities, Quad Cities &amp; Chicago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114800" cy="838200"/>
          </a:xfrm>
        </p:spPr>
        <p:txBody>
          <a:bodyPr/>
          <a:lstStyle/>
          <a:p>
            <a:r>
              <a:rPr lang="en-US" altLang="en-US" sz="2400"/>
              <a:t>Automatic Weather Stations</a:t>
            </a:r>
            <a:br>
              <a:rPr lang="en-US" altLang="en-US" sz="2400"/>
            </a:br>
            <a:r>
              <a:rPr lang="en-US" altLang="en-US" sz="1400"/>
              <a:t>NWSFO, MKX</a:t>
            </a:r>
            <a:endParaRPr lang="en-US" altLang="en-US"/>
          </a:p>
        </p:txBody>
      </p:sp>
      <p:pic>
        <p:nvPicPr>
          <p:cNvPr id="108547" name="Picture 3" descr="C:\My Documents\Weather\mes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09575"/>
            <a:ext cx="5584825" cy="644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229600" cy="1143000"/>
          </a:xfrm>
        </p:spPr>
        <p:txBody>
          <a:bodyPr/>
          <a:lstStyle/>
          <a:p>
            <a:r>
              <a:rPr lang="en-US" altLang="en-US" sz="3600"/>
              <a:t>Moored Buoys and C-MAN Stations</a:t>
            </a:r>
            <a:br>
              <a:rPr lang="en-US" altLang="en-US" sz="3600"/>
            </a:br>
            <a:r>
              <a:rPr lang="en-US" altLang="en-US" sz="2000"/>
              <a:t>National Data Buoy Center</a:t>
            </a:r>
            <a:endParaRPr lang="en-US" altLang="en-US"/>
          </a:p>
        </p:txBody>
      </p:sp>
      <p:pic>
        <p:nvPicPr>
          <p:cNvPr id="110595" name="Picture 3" descr="C:\My Documents\New Folder\WestG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066800"/>
            <a:ext cx="5876925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altLang="en-US"/>
              <a:t>Upper Air Program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990600"/>
            <a:ext cx="7772400" cy="4114800"/>
          </a:xfrm>
        </p:spPr>
        <p:txBody>
          <a:bodyPr/>
          <a:lstStyle/>
          <a:p>
            <a:r>
              <a:rPr lang="en-US" altLang="en-US"/>
              <a:t>Kites</a:t>
            </a:r>
          </a:p>
          <a:p>
            <a:pPr lvl="1"/>
            <a:r>
              <a:rPr lang="en-US" altLang="en-US"/>
              <a:t>1898 - A 16 station experimental Kite Network to include Dubuque &amp; Duluth. </a:t>
            </a:r>
          </a:p>
          <a:p>
            <a:r>
              <a:rPr lang="en-US" altLang="en-US"/>
              <a:t>Pilot Balloons</a:t>
            </a:r>
          </a:p>
          <a:p>
            <a:pPr lvl="1"/>
            <a:r>
              <a:rPr lang="en-US" altLang="en-US"/>
              <a:t>1919? Madison </a:t>
            </a:r>
          </a:p>
          <a:p>
            <a:r>
              <a:rPr lang="en-US" altLang="en-US"/>
              <a:t>Aircraft</a:t>
            </a:r>
          </a:p>
          <a:p>
            <a:pPr lvl="1"/>
            <a:r>
              <a:rPr lang="en-US" altLang="en-US"/>
              <a:t>1931 Chicago, Cleveland, Omaha &amp; Dallas</a:t>
            </a:r>
          </a:p>
          <a:p>
            <a:r>
              <a:rPr lang="en-US" altLang="en-US"/>
              <a:t>Radiosondes</a:t>
            </a:r>
          </a:p>
          <a:p>
            <a:pPr lvl="1"/>
            <a:r>
              <a:rPr lang="en-US" altLang="en-US"/>
              <a:t>1937 - 1st USWB launch in East Boston, MA.</a:t>
            </a:r>
          </a:p>
          <a:p>
            <a:pPr lvl="1"/>
            <a:r>
              <a:rPr lang="en-US" altLang="en-US"/>
              <a:t>1945 at Green Bay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Weather Kites</a:t>
            </a:r>
          </a:p>
        </p:txBody>
      </p:sp>
      <p:pic>
        <p:nvPicPr>
          <p:cNvPr id="102403" name="Picture 3" descr="C:\My Documents\Weather\wea011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528050" cy="519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Kite and Balloon Stations ca. 1925</a:t>
            </a:r>
            <a:endParaRPr lang="en-US" altLang="en-US"/>
          </a:p>
        </p:txBody>
      </p:sp>
      <p:pic>
        <p:nvPicPr>
          <p:cNvPr id="104451" name="Picture 3" descr="C:\My Documents\Weather\wea011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47800"/>
            <a:ext cx="6389688" cy="495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Weather Balloon Observations -- at Green Bay 1945</a:t>
            </a:r>
          </a:p>
        </p:txBody>
      </p:sp>
      <p:pic>
        <p:nvPicPr>
          <p:cNvPr id="16387" name="Picture 3" descr="C:\My Documents\Weather\theodolit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057400"/>
            <a:ext cx="6105525" cy="40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altLang="en-US" sz="3200"/>
              <a:t>Weather Satellites and the Space Science &amp; Engineering Center</a:t>
            </a:r>
          </a:p>
        </p:txBody>
      </p:sp>
      <p:pic>
        <p:nvPicPr>
          <p:cNvPr id="21507" name="Picture 3" descr="C:\My Photos\1225day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49400"/>
            <a:ext cx="7315200" cy="487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Scope of the Book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7924800" cy="4114800"/>
          </a:xfrm>
        </p:spPr>
        <p:txBody>
          <a:bodyPr/>
          <a:lstStyle/>
          <a:p>
            <a:r>
              <a:rPr lang="en-US" altLang="en-US"/>
              <a:t>Wisconsin - </a:t>
            </a:r>
            <a:r>
              <a:rPr lang="en-US" altLang="en-US" sz="2400" i="1"/>
              <a:t>Land of Diversity</a:t>
            </a:r>
          </a:p>
          <a:p>
            <a:r>
              <a:rPr lang="en-US" altLang="en-US"/>
              <a:t>Disease, Shipwrecks &amp; Crops </a:t>
            </a:r>
            <a:br>
              <a:rPr lang="en-US" altLang="en-US"/>
            </a:br>
            <a:r>
              <a:rPr lang="en-US" altLang="en-US"/>
              <a:t>- </a:t>
            </a:r>
            <a:r>
              <a:rPr lang="en-US" altLang="en-US" sz="2400" i="1"/>
              <a:t>Weather Observation before Technological Age</a:t>
            </a:r>
          </a:p>
          <a:p>
            <a:r>
              <a:rPr lang="en-US" altLang="en-US"/>
              <a:t>Balloons, Radar &amp; Satellites </a:t>
            </a:r>
            <a:br>
              <a:rPr lang="en-US" altLang="en-US"/>
            </a:br>
            <a:r>
              <a:rPr lang="en-US" altLang="en-US"/>
              <a:t>- </a:t>
            </a:r>
            <a:r>
              <a:rPr lang="en-US" altLang="en-US" sz="2400" i="1"/>
              <a:t>Monitoring Weather/Climate in the Tech. Age</a:t>
            </a:r>
          </a:p>
          <a:p>
            <a:r>
              <a:rPr lang="en-US" altLang="en-US"/>
              <a:t>From Tropic Seas to Glaciers </a:t>
            </a:r>
            <a:br>
              <a:rPr lang="en-US" altLang="en-US"/>
            </a:br>
            <a:r>
              <a:rPr lang="en-US" altLang="en-US"/>
              <a:t>- </a:t>
            </a:r>
            <a:r>
              <a:rPr lang="en-US" altLang="en-US" sz="2400" i="1"/>
              <a:t>Wisconsin’s Variable Climate</a:t>
            </a:r>
            <a:endParaRPr lang="en-US" altLang="en-US"/>
          </a:p>
          <a:p>
            <a:endParaRPr lang="en-US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79" grpId="0" build="p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Vern Suomi (1915-1995)</a:t>
            </a:r>
          </a:p>
        </p:txBody>
      </p:sp>
      <p:pic>
        <p:nvPicPr>
          <p:cNvPr id="17411" name="Picture 3" descr="C:\My Documents\Lectures\Ver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600200"/>
            <a:ext cx="3802063" cy="484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EJH\ats3-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33400"/>
            <a:ext cx="6900863" cy="595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572000" cy="685800"/>
          </a:xfrm>
        </p:spPr>
        <p:txBody>
          <a:bodyPr/>
          <a:lstStyle/>
          <a:p>
            <a:r>
              <a:rPr lang="en-US" altLang="en-US" sz="3600"/>
              <a:t>ATS-III in 1968</a:t>
            </a:r>
            <a:endParaRPr lang="en-US" altLang="en-US"/>
          </a:p>
        </p:txBody>
      </p:sp>
    </p:spTree>
  </p:cSld>
  <p:clrMapOvr>
    <a:masterClrMapping/>
  </p:clrMapOvr>
  <p:transition>
    <p:random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My Documents\Weather\firstgoes1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838200"/>
            <a:ext cx="60198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4343400" cy="304800"/>
          </a:xfrm>
        </p:spPr>
        <p:txBody>
          <a:bodyPr/>
          <a:lstStyle/>
          <a:p>
            <a:r>
              <a:rPr lang="en-US" altLang="en-US" sz="3200"/>
              <a:t>GOES-11 in 2000</a:t>
            </a:r>
            <a:endParaRPr lang="en-US" altLang="en-US"/>
          </a:p>
        </p:txBody>
      </p:sp>
    </p:spTree>
  </p:cSld>
  <p:clrMapOvr>
    <a:masterClrMapping/>
  </p:clrMapOvr>
  <p:transition>
    <p:random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772400" cy="1143000"/>
          </a:xfrm>
        </p:spPr>
        <p:txBody>
          <a:bodyPr/>
          <a:lstStyle/>
          <a:p>
            <a:r>
              <a:rPr lang="en-US" altLang="en-US" sz="3600"/>
              <a:t>MODIS in 2000</a:t>
            </a:r>
            <a:r>
              <a:rPr lang="en-US" altLang="en-US"/>
              <a:t/>
            </a:r>
            <a:br>
              <a:rPr lang="en-US" altLang="en-US"/>
            </a:br>
            <a:r>
              <a:rPr lang="en-US" altLang="en-US" sz="1600"/>
              <a:t>(Moderate-resolution Imaging Spectroradiometer)</a:t>
            </a:r>
          </a:p>
        </p:txBody>
      </p:sp>
      <p:pic>
        <p:nvPicPr>
          <p:cNvPr id="26627" name="Picture 3" descr="C:\WINDOWS\Desktop\EJH\maps\MODIS1000111_m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90600"/>
            <a:ext cx="7620000" cy="561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228600"/>
            <a:ext cx="7772400" cy="1143000"/>
          </a:xfrm>
        </p:spPr>
        <p:txBody>
          <a:bodyPr/>
          <a:lstStyle/>
          <a:p>
            <a:r>
              <a:rPr lang="en-US" altLang="en-US"/>
              <a:t>MODIS</a:t>
            </a:r>
          </a:p>
        </p:txBody>
      </p:sp>
      <p:pic>
        <p:nvPicPr>
          <p:cNvPr id="24579" name="Picture 3" descr="C:\WINDOWS\Desktop\EJH\maps\MODIS1000046_m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33400"/>
            <a:ext cx="7620000" cy="600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Integrity of the Instrumental Climate Record -</a:t>
            </a:r>
          </a:p>
        </p:txBody>
      </p:sp>
      <p:sp>
        <p:nvSpPr>
          <p:cNvPr id="12083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229600" cy="4114800"/>
          </a:xfrm>
        </p:spPr>
        <p:txBody>
          <a:bodyPr/>
          <a:lstStyle/>
          <a:p>
            <a:r>
              <a:rPr lang="en-US" altLang="en-US"/>
              <a:t>The Premise</a:t>
            </a:r>
          </a:p>
          <a:p>
            <a:pPr lvl="1"/>
            <a:r>
              <a:rPr lang="en-US" altLang="en-US" sz="2400">
                <a:latin typeface="Arial" panose="020B0604020202020204" pitchFamily="34" charset="0"/>
              </a:rPr>
              <a:t>Can we detect changes in Wisconsin’s climate?</a:t>
            </a:r>
          </a:p>
          <a:p>
            <a:r>
              <a:rPr lang="en-US" altLang="en-US"/>
              <a:t>The Record</a:t>
            </a:r>
          </a:p>
          <a:p>
            <a:pPr lvl="1"/>
            <a:r>
              <a:rPr lang="en-US" altLang="en-US" sz="2400">
                <a:latin typeface="Arial" panose="020B0604020202020204" pitchFamily="34" charset="0"/>
              </a:rPr>
              <a:t>Weather records from mid 19th century</a:t>
            </a:r>
          </a:p>
        </p:txBody>
      </p:sp>
      <p:graphicFrame>
        <p:nvGraphicFramePr>
          <p:cNvPr id="120837" name="Object 1029"/>
          <p:cNvGraphicFramePr>
            <a:graphicFrameLocks noChangeAspect="1"/>
          </p:cNvGraphicFramePr>
          <p:nvPr/>
        </p:nvGraphicFramePr>
        <p:xfrm>
          <a:off x="3124200" y="4038600"/>
          <a:ext cx="5713413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38" name="Chart" r:id="rId3" imgW="5686831" imgH="2581516" progId="Excel.Chart.8">
                  <p:embed/>
                </p:oleObj>
              </mc:Choice>
              <mc:Fallback>
                <p:oleObj name="Chart" r:id="rId3" imgW="5686831" imgH="2581516" progId="Excel.Chart.8">
                  <p:embed/>
                  <p:pic>
                    <p:nvPicPr>
                      <p:cNvPr id="0" name="Object 10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4038600"/>
                        <a:ext cx="5713413" cy="25908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5" grpId="0" build="p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Issues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305800" cy="4114800"/>
          </a:xfrm>
        </p:spPr>
        <p:txBody>
          <a:bodyPr/>
          <a:lstStyle/>
          <a:p>
            <a:r>
              <a:rPr lang="en-US" altLang="en-US"/>
              <a:t>Instruments</a:t>
            </a:r>
          </a:p>
          <a:p>
            <a:pPr lvl="1"/>
            <a:r>
              <a:rPr lang="en-US" altLang="en-US"/>
              <a:t>Accuracy</a:t>
            </a:r>
          </a:p>
          <a:p>
            <a:pPr lvl="1"/>
            <a:r>
              <a:rPr lang="en-US" altLang="en-US"/>
              <a:t>Changes in Instrument types (response times)</a:t>
            </a:r>
          </a:p>
          <a:p>
            <a:pPr lvl="1"/>
            <a:r>
              <a:rPr lang="en-US" altLang="en-US"/>
              <a:t>Indicating to self-recording</a:t>
            </a:r>
          </a:p>
          <a:p>
            <a:r>
              <a:rPr lang="en-US" altLang="en-US"/>
              <a:t>Instrument Exposure</a:t>
            </a:r>
          </a:p>
          <a:p>
            <a:pPr lvl="1"/>
            <a:r>
              <a:rPr lang="en-US" altLang="en-US"/>
              <a:t>Elevation above surface</a:t>
            </a:r>
          </a:p>
          <a:p>
            <a:pPr lvl="1"/>
            <a:r>
              <a:rPr lang="en-US" altLang="en-US"/>
              <a:t>Surface characteristics (roof vs. grass)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Issues (con’t.)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305800" cy="4114800"/>
          </a:xfrm>
        </p:spPr>
        <p:txBody>
          <a:bodyPr/>
          <a:lstStyle/>
          <a:p>
            <a:r>
              <a:rPr lang="en-US" altLang="en-US"/>
              <a:t>Site Locations</a:t>
            </a:r>
          </a:p>
          <a:p>
            <a:pPr lvl="1"/>
            <a:r>
              <a:rPr lang="en-US" altLang="en-US"/>
              <a:t>Topography</a:t>
            </a:r>
          </a:p>
          <a:p>
            <a:pPr lvl="1"/>
            <a:r>
              <a:rPr lang="en-US" altLang="en-US"/>
              <a:t>Proximity to lakes and/or urban areas</a:t>
            </a:r>
            <a:br>
              <a:rPr lang="en-US" altLang="en-US"/>
            </a:br>
            <a:endParaRPr lang="en-US" altLang="en-US"/>
          </a:p>
          <a:p>
            <a:r>
              <a:rPr lang="en-US" altLang="en-US"/>
              <a:t>Observing Practices</a:t>
            </a:r>
          </a:p>
          <a:p>
            <a:pPr lvl="1"/>
            <a:r>
              <a:rPr lang="en-US" altLang="en-US"/>
              <a:t>Time of day</a:t>
            </a:r>
          </a:p>
          <a:p>
            <a:pPr lvl="1"/>
            <a:r>
              <a:rPr lang="en-US" altLang="en-US"/>
              <a:t>Averaging techniques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3" grpId="0" build="p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85750"/>
            <a:ext cx="7924800" cy="1143000"/>
          </a:xfrm>
        </p:spPr>
        <p:txBody>
          <a:bodyPr/>
          <a:lstStyle/>
          <a:p>
            <a:r>
              <a:rPr lang="en-US" altLang="en-US" sz="2800"/>
              <a:t>The Daily U.S. Historical Climatology Network</a:t>
            </a:r>
            <a:r>
              <a:rPr lang="en-US" altLang="en-US"/>
              <a:t> </a:t>
            </a:r>
          </a:p>
        </p:txBody>
      </p:sp>
      <p:pic>
        <p:nvPicPr>
          <p:cNvPr id="135171" name="Picture 3" descr="C:\My Documents\New Folder\ushcndailymap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8007350" cy="480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731" name="Picture 3" descr="C:\Documents and Settings\Ed Hopkins.HOPKINS\My Documents\WI-DATA\WI-BOOKS\3082.jpg"/>
          <p:cNvPicPr>
            <a:picLocks noChangeAspect="1" noChangeArrowheads="1"/>
          </p:cNvPicPr>
          <p:nvPr/>
        </p:nvPicPr>
        <p:blipFill>
          <a:blip r:embed="rId3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04800"/>
            <a:ext cx="4003675" cy="603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1732" name="Text Box 4"/>
          <p:cNvSpPr txBox="1">
            <a:spLocks noChangeArrowheads="1"/>
          </p:cNvSpPr>
          <p:nvPr/>
        </p:nvSpPr>
        <p:spPr bwMode="auto">
          <a:xfrm>
            <a:off x="457200" y="914400"/>
            <a:ext cx="7832725" cy="51911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 i="1">
                <a:solidFill>
                  <a:srgbClr val="FFFF66"/>
                </a:solidFill>
              </a:rPr>
              <a:t>http://www.wisc.edu/wisconsinpress/books/3082.htm</a:t>
            </a:r>
            <a:endParaRPr lang="en-US" altLang="en-US" sz="280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1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1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2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altLang="en-US"/>
              <a:t>The Scope of the Book </a:t>
            </a:r>
            <a:r>
              <a:rPr lang="en-US" altLang="en-US" sz="3200" i="1"/>
              <a:t>(con’t.)</a:t>
            </a:r>
            <a:endParaRPr lang="en-US" altLang="en-US"/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7924800" cy="4114800"/>
          </a:xfrm>
        </p:spPr>
        <p:txBody>
          <a:bodyPr/>
          <a:lstStyle/>
          <a:p>
            <a:r>
              <a:rPr lang="en-US" altLang="en-US"/>
              <a:t>Wisconsin Winter - </a:t>
            </a:r>
            <a:r>
              <a:rPr lang="en-US" altLang="en-US" sz="2400" i="1"/>
              <a:t>Cold &amp; Snow</a:t>
            </a:r>
          </a:p>
          <a:p>
            <a:r>
              <a:rPr lang="en-US" altLang="en-US"/>
              <a:t>  - </a:t>
            </a:r>
            <a:r>
              <a:rPr lang="en-US" altLang="en-US" sz="2800" i="1"/>
              <a:t>Winter Storms &amp; Cold Highs</a:t>
            </a:r>
          </a:p>
          <a:p>
            <a:r>
              <a:rPr lang="en-US" altLang="en-US"/>
              <a:t>  - </a:t>
            </a:r>
            <a:r>
              <a:rPr lang="en-US" altLang="en-US" sz="2800" i="1"/>
              <a:t>Winter</a:t>
            </a:r>
            <a:r>
              <a:rPr lang="en-US" altLang="en-US" sz="2800"/>
              <a:t> </a:t>
            </a:r>
            <a:r>
              <a:rPr lang="en-US" altLang="en-US" sz="2800" i="1"/>
              <a:t>Precipitation</a:t>
            </a:r>
          </a:p>
          <a:p>
            <a:pPr lvl="2"/>
            <a:r>
              <a:rPr lang="en-US" altLang="en-US" sz="2000" i="1"/>
              <a:t>Snow</a:t>
            </a:r>
          </a:p>
          <a:p>
            <a:pPr lvl="3"/>
            <a:r>
              <a:rPr lang="en-US" altLang="en-US" sz="1800" i="1"/>
              <a:t>Lake-Effect Snow </a:t>
            </a:r>
          </a:p>
          <a:p>
            <a:pPr lvl="3"/>
            <a:r>
              <a:rPr lang="en-US" altLang="en-US" sz="1800" i="1"/>
              <a:t>Some Notable Snowstorms</a:t>
            </a:r>
          </a:p>
          <a:p>
            <a:pPr lvl="2"/>
            <a:r>
              <a:rPr lang="en-US" altLang="en-US" sz="2000" i="1"/>
              <a:t>Sleet &amp; Freezing Rain</a:t>
            </a:r>
          </a:p>
          <a:p>
            <a:r>
              <a:rPr lang="en-US" altLang="en-US"/>
              <a:t>  - </a:t>
            </a:r>
            <a:r>
              <a:rPr lang="en-US" altLang="en-US" sz="2800" i="1"/>
              <a:t>Winter</a:t>
            </a:r>
            <a:r>
              <a:rPr lang="en-US" altLang="en-US"/>
              <a:t> </a:t>
            </a:r>
            <a:r>
              <a:rPr lang="en-US" altLang="en-US" sz="2800" i="1"/>
              <a:t>Temperatures</a:t>
            </a:r>
          </a:p>
          <a:p>
            <a:pPr lvl="2"/>
            <a:r>
              <a:rPr lang="en-US" altLang="en-US" sz="2000" i="1"/>
              <a:t>Frost Depth</a:t>
            </a:r>
          </a:p>
          <a:p>
            <a:pPr lvl="2"/>
            <a:r>
              <a:rPr lang="en-US" altLang="en-US" sz="2000" i="1"/>
              <a:t>Lake Freeze Over</a:t>
            </a:r>
          </a:p>
          <a:p>
            <a:pPr lvl="2"/>
            <a:r>
              <a:rPr lang="en-US" altLang="en-US" sz="2000" i="1"/>
              <a:t>Lowest Temperatures</a:t>
            </a:r>
          </a:p>
          <a:p>
            <a:pPr lvl="2"/>
            <a:r>
              <a:rPr lang="en-US" altLang="en-US" sz="2000" i="1"/>
              <a:t>Hazards of Winter Cold</a:t>
            </a:r>
          </a:p>
          <a:p>
            <a:pPr lvl="3"/>
            <a:endParaRPr lang="en-US" altLang="en-US" sz="1600" i="1"/>
          </a:p>
          <a:p>
            <a:endParaRPr lang="en-US" altLang="en-US" sz="2400" i="1"/>
          </a:p>
          <a:p>
            <a:endParaRPr lang="en-US" altLang="en-US"/>
          </a:p>
          <a:p>
            <a:endParaRPr lang="en-US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04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04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204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204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204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204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204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2048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2048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2048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2048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3" grpId="0" build="p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0"/>
              <a:t>Contact</a:t>
            </a:r>
            <a:endParaRPr lang="en-US" alt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Ed Hopkins</a:t>
            </a:r>
            <a:br>
              <a:rPr lang="en-US" altLang="en-US"/>
            </a:br>
            <a:r>
              <a:rPr lang="en-US" altLang="en-US"/>
              <a:t>Dept. of Atmospheric &amp; Oceanic Sciences</a:t>
            </a:r>
            <a:br>
              <a:rPr lang="en-US" altLang="en-US"/>
            </a:br>
            <a:r>
              <a:rPr lang="en-US" altLang="en-US"/>
              <a:t>UW-Madison</a:t>
            </a:r>
            <a:br>
              <a:rPr lang="en-US" altLang="en-US"/>
            </a:br>
            <a:r>
              <a:rPr lang="en-US" altLang="en-US"/>
              <a:t>1225 W. Dayton</a:t>
            </a:r>
            <a:br>
              <a:rPr lang="en-US" altLang="en-US"/>
            </a:br>
            <a:r>
              <a:rPr lang="en-US" altLang="en-US"/>
              <a:t>608/262-2828 </a:t>
            </a:r>
            <a:br>
              <a:rPr lang="en-US" altLang="en-US"/>
            </a:br>
            <a:r>
              <a:rPr lang="en-US" altLang="en-US"/>
              <a:t>hopkins@meteor.wisc.edu</a:t>
            </a:r>
          </a:p>
        </p:txBody>
      </p:sp>
    </p:spTree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Scope of the Book </a:t>
            </a:r>
            <a:r>
              <a:rPr lang="en-US" altLang="en-US" sz="3200" i="1"/>
              <a:t>(con’t.)</a:t>
            </a:r>
            <a:endParaRPr lang="en-US" altLang="en-US"/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7924800" cy="4114800"/>
          </a:xfrm>
        </p:spPr>
        <p:txBody>
          <a:bodyPr/>
          <a:lstStyle/>
          <a:p>
            <a:r>
              <a:rPr lang="en-US" altLang="en-US">
                <a:solidFill>
                  <a:schemeClr val="folHlink"/>
                </a:solidFill>
              </a:rPr>
              <a:t>Wisconsin Winter - </a:t>
            </a:r>
            <a:r>
              <a:rPr lang="en-US" altLang="en-US" sz="2400" i="1">
                <a:solidFill>
                  <a:schemeClr val="folHlink"/>
                </a:solidFill>
              </a:rPr>
              <a:t>Cold &amp; Snow</a:t>
            </a:r>
            <a:r>
              <a:rPr lang="en-US" altLang="en-US" sz="2400" i="1"/>
              <a:t/>
            </a:r>
            <a:br>
              <a:rPr lang="en-US" altLang="en-US" sz="2400" i="1"/>
            </a:br>
            <a:r>
              <a:rPr lang="en-US" altLang="en-US"/>
              <a:t>Wisconsin Spring - </a:t>
            </a:r>
            <a:r>
              <a:rPr lang="en-US" altLang="en-US" sz="2400" i="1"/>
              <a:t>Season of Rebirth</a:t>
            </a:r>
            <a:br>
              <a:rPr lang="en-US" altLang="en-US" sz="2400" i="1"/>
            </a:br>
            <a:r>
              <a:rPr lang="en-US" altLang="en-US"/>
              <a:t>Wisconsin Summer - </a:t>
            </a:r>
            <a:r>
              <a:rPr lang="en-US" altLang="en-US" sz="2400" i="1"/>
              <a:t>Lazy, Hazy Days</a:t>
            </a:r>
            <a:br>
              <a:rPr lang="en-US" altLang="en-US" sz="2400" i="1"/>
            </a:br>
            <a:r>
              <a:rPr lang="en-US" altLang="en-US"/>
              <a:t>Wisconsin Autumn - </a:t>
            </a:r>
            <a:r>
              <a:rPr lang="en-US" altLang="en-US" sz="2400" i="1"/>
              <a:t>From Indian Summer to Winter Gales</a:t>
            </a:r>
          </a:p>
          <a:p>
            <a:r>
              <a:rPr lang="en-US" altLang="en-US"/>
              <a:t>Climate Variability - </a:t>
            </a:r>
            <a:r>
              <a:rPr lang="en-US" altLang="en-US" sz="2400" i="1"/>
              <a:t>Lessons of the Past  &amp; Prospects of the Future</a:t>
            </a:r>
          </a:p>
          <a:p>
            <a:r>
              <a:rPr lang="en-US" altLang="en-US"/>
              <a:t>Appendices - </a:t>
            </a:r>
            <a:r>
              <a:rPr lang="en-US" altLang="en-US" sz="2400" i="1"/>
              <a:t>Information Sources &amp; </a:t>
            </a:r>
            <a:br>
              <a:rPr lang="en-US" altLang="en-US" sz="2400" i="1"/>
            </a:br>
            <a:r>
              <a:rPr lang="en-US" altLang="en-US" sz="2400" i="1"/>
              <a:t>Climate Data</a:t>
            </a:r>
          </a:p>
          <a:p>
            <a:endParaRPr lang="en-US" altLang="en-US"/>
          </a:p>
          <a:p>
            <a:endParaRPr lang="en-US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11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11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11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1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Historical Background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First Humans - ca. 13,000 yrs. Ago</a:t>
            </a:r>
          </a:p>
          <a:p>
            <a:r>
              <a:rPr lang="en-US" altLang="en-US"/>
              <a:t>First modern European contact - Nicolet at Red Banks in 1634</a:t>
            </a:r>
          </a:p>
          <a:p>
            <a:r>
              <a:rPr lang="en-US" altLang="en-US"/>
              <a:t>British Influence 1760s to 1815</a:t>
            </a:r>
          </a:p>
          <a:p>
            <a:r>
              <a:rPr lang="en-US" altLang="en-US"/>
              <a:t>Northwest Territories 1787</a:t>
            </a:r>
          </a:p>
          <a:p>
            <a:r>
              <a:rPr lang="en-US" altLang="en-US"/>
              <a:t>Statehood 1848</a:t>
            </a:r>
          </a:p>
          <a:p>
            <a:r>
              <a:rPr lang="en-US" altLang="en-US"/>
              <a:t>Major Industries</a:t>
            </a:r>
          </a:p>
        </p:txBody>
      </p:sp>
    </p:spTree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ejhtalks.pot">
  <a:themeElements>
    <a:clrScheme name="">
      <a:dk1>
        <a:srgbClr val="000080"/>
      </a:dk1>
      <a:lt1>
        <a:srgbClr val="FFFFFF"/>
      </a:lt1>
      <a:dk2>
        <a:srgbClr val="0000FF"/>
      </a:dk2>
      <a:lt2>
        <a:srgbClr val="FFFF00"/>
      </a:lt2>
      <a:accent1>
        <a:srgbClr val="1F7F3F"/>
      </a:accent1>
      <a:accent2>
        <a:srgbClr val="FF7F00"/>
      </a:accent2>
      <a:accent3>
        <a:srgbClr val="AAAAFF"/>
      </a:accent3>
      <a:accent4>
        <a:srgbClr val="DADADA"/>
      </a:accent4>
      <a:accent5>
        <a:srgbClr val="ABC0AF"/>
      </a:accent5>
      <a:accent6>
        <a:srgbClr val="E77200"/>
      </a:accent6>
      <a:hlink>
        <a:srgbClr val="FF0100"/>
      </a:hlink>
      <a:folHlink>
        <a:srgbClr val="8080FF"/>
      </a:folHlink>
    </a:clrScheme>
    <a:fontScheme name="ejhtalks.p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ejhtalks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jhtalks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jhtalks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jhtalks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jhtalks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jhtalks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jhtalks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C:\My Documents\Weather\ejhtalks.pot</Template>
  <TotalTime>1498</TotalTime>
  <Words>2000</Words>
  <Application>Microsoft Office PowerPoint</Application>
  <PresentationFormat>On-screen Show (4:3)</PresentationFormat>
  <Paragraphs>379</Paragraphs>
  <Slides>70</Slides>
  <Notes>24</Notes>
  <HiddenSlides>5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70</vt:i4>
      </vt:variant>
    </vt:vector>
  </HeadingPairs>
  <TitlesOfParts>
    <vt:vector size="79" baseType="lpstr">
      <vt:lpstr>Times New Roman</vt:lpstr>
      <vt:lpstr>Arial</vt:lpstr>
      <vt:lpstr>Monotype Sorts</vt:lpstr>
      <vt:lpstr>Arial Narrow</vt:lpstr>
      <vt:lpstr>Albertus Xb (W1)</vt:lpstr>
      <vt:lpstr>Arial Rounded MT Bold</vt:lpstr>
      <vt:lpstr>ejhtalks.pot</vt:lpstr>
      <vt:lpstr>Microsoft Excel Worksheet</vt:lpstr>
      <vt:lpstr>Microsoft Excel Chart</vt:lpstr>
      <vt:lpstr>History of Weather Observation in Wisconsin  K.F. Wendt Library Group  16 Jan 2003 Madison</vt:lpstr>
      <vt:lpstr>Now Available!</vt:lpstr>
      <vt:lpstr>PowerPoint Presentation</vt:lpstr>
      <vt:lpstr>Reid A. Bryson</vt:lpstr>
      <vt:lpstr>Background</vt:lpstr>
      <vt:lpstr>The Scope of the Book</vt:lpstr>
      <vt:lpstr>The Scope of the Book (con’t.)</vt:lpstr>
      <vt:lpstr>The Scope of the Book (con’t.)</vt:lpstr>
      <vt:lpstr>Historical Background</vt:lpstr>
      <vt:lpstr>Early Motivation for Weather Observations</vt:lpstr>
      <vt:lpstr>DID YOU KNOW THAT ... </vt:lpstr>
      <vt:lpstr>U.S. Army Medical Department </vt:lpstr>
      <vt:lpstr>19th Century Forts Data ca. 1838 National Climatic Data Center</vt:lpstr>
      <vt:lpstr>U.S. Medical Dept. &amp; Wisconsin Forts (con’t.)</vt:lpstr>
      <vt:lpstr>Forts in Old Northwest ca. 1840</vt:lpstr>
      <vt:lpstr>PowerPoint Presentation</vt:lpstr>
      <vt:lpstr>Ft. Howard State Historical Society of Wisconsin: Negative No. WHi (x3) 23870</vt:lpstr>
      <vt:lpstr>Ft. Winnebago in 1831 Kinzie, Mrs. John H. Wau-Bun, the "Early Day" in the Northwest. Chicago: D. B. Cooke &amp; Co., Publishers, 1857.</vt:lpstr>
      <vt:lpstr>Mississippi River near Ft. Crawford 1837 State Historical Society of Wisconsin Visual Archives: Album 12.27</vt:lpstr>
      <vt:lpstr>The Forts Weather Data</vt:lpstr>
      <vt:lpstr>Daily Diary Ft. Howard June 1841</vt:lpstr>
      <vt:lpstr>DURATION of WEATHER RECORDS at Wisconsin Forts Temperature Record in red Precipitation record in green </vt:lpstr>
      <vt:lpstr>DID YOU KNOW THAT ... </vt:lpstr>
      <vt:lpstr>Smithsonian Institution</vt:lpstr>
      <vt:lpstr>Smithsonian Institution (con’t.)</vt:lpstr>
      <vt:lpstr>Smithsonian Institution (con’t.)</vt:lpstr>
      <vt:lpstr>Smithsonian Institution (con’t.)</vt:lpstr>
      <vt:lpstr>DID YOU KNOW THAT ... </vt:lpstr>
      <vt:lpstr>U.S. Army Topographical Engineers Lake Survey</vt:lpstr>
      <vt:lpstr>U.S. Army Topographical Engineers Lake Survey (con’t.)</vt:lpstr>
      <vt:lpstr>Increase A. Lapham 1811-1875</vt:lpstr>
      <vt:lpstr>PowerPoint Presentation</vt:lpstr>
      <vt:lpstr>U.S. Signal Service</vt:lpstr>
      <vt:lpstr>Inaugural Signal Service Stations 1 Nov.1870</vt:lpstr>
      <vt:lpstr>Signal Corps 1st Order Stations</vt:lpstr>
      <vt:lpstr>U.S. Signal Service- Stations</vt:lpstr>
      <vt:lpstr>U.S. Signal Service (con’t.)</vt:lpstr>
      <vt:lpstr>PowerPoint Presentation</vt:lpstr>
      <vt:lpstr>“Mean Tracks of Low Barometer for Dec. 1871,’72,’73” From Signal Office Report</vt:lpstr>
      <vt:lpstr>DID YOU KNOW THAT ... </vt:lpstr>
      <vt:lpstr>U.S. Signal Service (con’t.)</vt:lpstr>
      <vt:lpstr>DID YOU KNOW THAT ... </vt:lpstr>
      <vt:lpstr>U.S. Weather Bureau</vt:lpstr>
      <vt:lpstr>Weather Observing  Stations 1890</vt:lpstr>
      <vt:lpstr>U.S. Weather Bureau Office at Duluth, MN ca. 1904  From  Duluth Office History </vt:lpstr>
      <vt:lpstr>Inside an Early USWB Office From  Duluth Office History</vt:lpstr>
      <vt:lpstr>Green Bay USWB Office (1891-1910)</vt:lpstr>
      <vt:lpstr>PowerPoint Presentation</vt:lpstr>
      <vt:lpstr>DID YOU KNOW THAT ... </vt:lpstr>
      <vt:lpstr>National Weather Service</vt:lpstr>
      <vt:lpstr>WSR-8D Radars &amp; NWS Forecast Offices 2000</vt:lpstr>
      <vt:lpstr>WEATHER RADAR</vt:lpstr>
      <vt:lpstr>Automatic Weather Stations NWSFO, MKX</vt:lpstr>
      <vt:lpstr>Moored Buoys and C-MAN Stations National Data Buoy Center</vt:lpstr>
      <vt:lpstr>Upper Air Program</vt:lpstr>
      <vt:lpstr>Weather Kites</vt:lpstr>
      <vt:lpstr>Kite and Balloon Stations ca. 1925</vt:lpstr>
      <vt:lpstr>Weather Balloon Observations -- at Green Bay 1945</vt:lpstr>
      <vt:lpstr>Weather Satellites and the Space Science &amp; Engineering Center</vt:lpstr>
      <vt:lpstr>Vern Suomi (1915-1995)</vt:lpstr>
      <vt:lpstr>ATS-III in 1968</vt:lpstr>
      <vt:lpstr>GOES-11 in 2000</vt:lpstr>
      <vt:lpstr>MODIS in 2000 (Moderate-resolution Imaging Spectroradiometer)</vt:lpstr>
      <vt:lpstr>MODIS</vt:lpstr>
      <vt:lpstr>Integrity of the Instrumental Climate Record -</vt:lpstr>
      <vt:lpstr>Issues</vt:lpstr>
      <vt:lpstr>Issues (con’t.)</vt:lpstr>
      <vt:lpstr>The Daily U.S. Historical Climatology Network </vt:lpstr>
      <vt:lpstr>PowerPoint Presentation</vt:lpstr>
      <vt:lpstr>Contact</vt:lpstr>
    </vt:vector>
  </TitlesOfParts>
  <Company>UW-AOS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 of Weather Observation in Wisconsin</dc:title>
  <dc:creator>EJ Hopkins</dc:creator>
  <dc:description>For K.F. Wendt</dc:description>
  <cp:lastModifiedBy>Edward J . Hopkins</cp:lastModifiedBy>
  <cp:revision>125</cp:revision>
  <dcterms:created xsi:type="dcterms:W3CDTF">2001-05-03T18:02:39Z</dcterms:created>
  <dcterms:modified xsi:type="dcterms:W3CDTF">2016-06-03T20:39:02Z</dcterms:modified>
</cp:coreProperties>
</file>